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8.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9.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0.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481" r:id="rId2"/>
    <p:sldId id="555" r:id="rId3"/>
    <p:sldId id="556" r:id="rId4"/>
    <p:sldId id="321" r:id="rId5"/>
    <p:sldId id="580" r:id="rId6"/>
    <p:sldId id="566" r:id="rId7"/>
    <p:sldId id="581" r:id="rId8"/>
    <p:sldId id="563" r:id="rId9"/>
    <p:sldId id="564" r:id="rId10"/>
    <p:sldId id="464" r:id="rId11"/>
    <p:sldId id="565" r:id="rId12"/>
    <p:sldId id="498" r:id="rId13"/>
    <p:sldId id="511" r:id="rId14"/>
    <p:sldId id="454" r:id="rId15"/>
    <p:sldId id="490" r:id="rId16"/>
    <p:sldId id="583" r:id="rId17"/>
    <p:sldId id="576" r:id="rId18"/>
    <p:sldId id="570" r:id="rId19"/>
    <p:sldId id="499" r:id="rId20"/>
    <p:sldId id="582" r:id="rId21"/>
    <p:sldId id="509" r:id="rId22"/>
    <p:sldId id="584" r:id="rId23"/>
    <p:sldId id="428" r:id="rId24"/>
    <p:sldId id="571" r:id="rId25"/>
    <p:sldId id="567" r:id="rId26"/>
    <p:sldId id="572" r:id="rId27"/>
    <p:sldId id="573" r:id="rId28"/>
    <p:sldId id="574" r:id="rId29"/>
    <p:sldId id="575" r:id="rId30"/>
    <p:sldId id="514" r:id="rId31"/>
    <p:sldId id="507" r:id="rId32"/>
    <p:sldId id="508" r:id="rId33"/>
    <p:sldId id="513" r:id="rId34"/>
    <p:sldId id="552" r:id="rId35"/>
    <p:sldId id="519" r:id="rId36"/>
    <p:sldId id="560" r:id="rId37"/>
    <p:sldId id="518" r:id="rId38"/>
    <p:sldId id="577" r:id="rId39"/>
    <p:sldId id="578" r:id="rId40"/>
    <p:sldId id="579" r:id="rId41"/>
    <p:sldId id="515" r:id="rId42"/>
    <p:sldId id="516" r:id="rId43"/>
    <p:sldId id="517" r:id="rId44"/>
    <p:sldId id="548" r:id="rId45"/>
    <p:sldId id="549" r:id="rId46"/>
    <p:sldId id="550" r:id="rId47"/>
    <p:sldId id="551" r:id="rId48"/>
    <p:sldId id="562" r:id="rId49"/>
    <p:sldId id="561" r:id="rId50"/>
    <p:sldId id="568" r:id="rId51"/>
    <p:sldId id="569" r:id="rId52"/>
    <p:sldId id="558" r:id="rId53"/>
    <p:sldId id="557" r:id="rId54"/>
    <p:sldId id="559" r:id="rId55"/>
    <p:sldId id="524" r:id="rId56"/>
    <p:sldId id="525" r:id="rId57"/>
    <p:sldId id="526" r:id="rId58"/>
    <p:sldId id="527" r:id="rId59"/>
    <p:sldId id="528" r:id="rId60"/>
    <p:sldId id="529" r:id="rId61"/>
    <p:sldId id="530" r:id="rId62"/>
    <p:sldId id="531" r:id="rId63"/>
    <p:sldId id="532" r:id="rId64"/>
    <p:sldId id="540" r:id="rId65"/>
    <p:sldId id="533" r:id="rId66"/>
    <p:sldId id="541" r:id="rId67"/>
    <p:sldId id="534" r:id="rId68"/>
    <p:sldId id="542" r:id="rId69"/>
    <p:sldId id="535" r:id="rId70"/>
    <p:sldId id="543" r:id="rId71"/>
    <p:sldId id="536" r:id="rId72"/>
    <p:sldId id="544" r:id="rId73"/>
    <p:sldId id="537" r:id="rId74"/>
    <p:sldId id="545" r:id="rId75"/>
    <p:sldId id="538" r:id="rId76"/>
    <p:sldId id="546" r:id="rId77"/>
    <p:sldId id="539" r:id="rId78"/>
    <p:sldId id="547" r:id="rId79"/>
    <p:sldId id="50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DDC2"/>
    <a:srgbClr val="01033C"/>
    <a:srgbClr val="005EB8"/>
    <a:srgbClr val="3ABFF0"/>
    <a:srgbClr val="228575"/>
    <a:srgbClr val="257FA0"/>
    <a:srgbClr val="CBC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4717"/>
  </p:normalViewPr>
  <p:slideViewPr>
    <p:cSldViewPr snapToGrid="0">
      <p:cViewPr varScale="1">
        <p:scale>
          <a:sx n="78" d="100"/>
          <a:sy n="78" d="100"/>
        </p:scale>
        <p:origin x="850"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d760tu\Desktop\research\ITUC%20-%20green,%20purple%20economy\table%203%204%20new%20summar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oonar\Dropbox\2012greenwich\ituc\itucpublic\Table%203-4-6.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8'!$B$2</c:f>
              <c:strCache>
                <c:ptCount val="1"/>
                <c:pt idx="0">
                  <c:v>GDP </c:v>
                </c:pt>
              </c:strCache>
            </c:strRef>
          </c:tx>
          <c:spPr>
            <a:solidFill>
              <a:schemeClr val="accent1"/>
            </a:solidFill>
            <a:ln>
              <a:noFill/>
            </a:ln>
            <a:effectLst/>
          </c:spPr>
          <c:invertIfNegative val="0"/>
          <c:cat>
            <c:strRef>
              <c:f>'Figure 8'!$A$3:$A$10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'Figure 8'!$B$3:$B$10</c:f>
              <c:numCache>
                <c:formatCode>0.0</c:formatCode>
                <c:ptCount val="8"/>
                <c:pt idx="0">
                  <c:v>59.019624241993917</c:v>
                </c:pt>
                <c:pt idx="1">
                  <c:v>27.077877706352993</c:v>
                </c:pt>
                <c:pt idx="2">
                  <c:v>31.780374348220452</c:v>
                </c:pt>
                <c:pt idx="3">
                  <c:v>37.208244376197982</c:v>
                </c:pt>
                <c:pt idx="4">
                  <c:v>6.5649128890659547</c:v>
                </c:pt>
                <c:pt idx="5">
                  <c:v>27.774743192266406</c:v>
                </c:pt>
                <c:pt idx="6">
                  <c:v>63.583683091177413</c:v>
                </c:pt>
                <c:pt idx="7">
                  <c:v>43.789793261691635</c:v>
                </c:pt>
              </c:numCache>
            </c:numRef>
          </c:val>
          <c:extLst>
            <c:ext xmlns:c16="http://schemas.microsoft.com/office/drawing/2014/chart" uri="{C3380CC4-5D6E-409C-BE32-E72D297353CC}">
              <c16:uniqueId val="{00000000-52E0-433F-AB37-37A8595A933F}"/>
            </c:ext>
          </c:extLst>
        </c:ser>
        <c:ser>
          <c:idx val="1"/>
          <c:order val="1"/>
          <c:tx>
            <c:strRef>
              <c:f>'Figure 8'!$C$2</c:f>
              <c:strCache>
                <c:ptCount val="1"/>
                <c:pt idx="0">
                  <c:v>Employment (Total)</c:v>
                </c:pt>
              </c:strCache>
            </c:strRef>
          </c:tx>
          <c:spPr>
            <a:solidFill>
              <a:schemeClr val="accent2"/>
            </a:solidFill>
            <a:ln>
              <a:noFill/>
            </a:ln>
            <a:effectLst/>
          </c:spPr>
          <c:invertIfNegative val="0"/>
          <c:cat>
            <c:strRef>
              <c:f>'Figure 8'!$A$3:$A$10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'Figure 8'!$C$3:$C$10</c:f>
              <c:numCache>
                <c:formatCode>0.0</c:formatCode>
                <c:ptCount val="8"/>
                <c:pt idx="0">
                  <c:v>27.815388769738401</c:v>
                </c:pt>
                <c:pt idx="1">
                  <c:v>39.303511939337575</c:v>
                </c:pt>
                <c:pt idx="2">
                  <c:v>10.275360353282318</c:v>
                </c:pt>
                <c:pt idx="3">
                  <c:v>23.841633706143355</c:v>
                </c:pt>
                <c:pt idx="4">
                  <c:v>0.97896102695928711</c:v>
                </c:pt>
                <c:pt idx="5">
                  <c:v>57.032008963155853</c:v>
                </c:pt>
                <c:pt idx="6">
                  <c:v>48.890518999952128</c:v>
                </c:pt>
                <c:pt idx="7">
                  <c:v>21.01967620737565</c:v>
                </c:pt>
              </c:numCache>
            </c:numRef>
          </c:val>
          <c:extLst>
            <c:ext xmlns:c16="http://schemas.microsoft.com/office/drawing/2014/chart" uri="{C3380CC4-5D6E-409C-BE32-E72D297353CC}">
              <c16:uniqueId val="{00000001-52E0-433F-AB37-37A8595A933F}"/>
            </c:ext>
          </c:extLst>
        </c:ser>
        <c:ser>
          <c:idx val="2"/>
          <c:order val="2"/>
          <c:tx>
            <c:strRef>
              <c:f>'Figure 8'!$D$2</c:f>
              <c:strCache>
                <c:ptCount val="1"/>
                <c:pt idx="0">
                  <c:v>Employment (Women)</c:v>
                </c:pt>
              </c:strCache>
            </c:strRef>
          </c:tx>
          <c:spPr>
            <a:solidFill>
              <a:schemeClr val="accent6"/>
            </a:solidFill>
            <a:ln>
              <a:noFill/>
            </a:ln>
            <a:effectLst/>
          </c:spPr>
          <c:invertIfNegative val="0"/>
          <c:cat>
            <c:strRef>
              <c:f>'Figure 8'!$A$3:$A$10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'Figure 8'!$D$3:$D$10</c:f>
              <c:numCache>
                <c:formatCode>0.0</c:formatCode>
                <c:ptCount val="8"/>
                <c:pt idx="0">
                  <c:v>27.182689425521424</c:v>
                </c:pt>
                <c:pt idx="1">
                  <c:v>44.097911178460222</c:v>
                </c:pt>
                <c:pt idx="2">
                  <c:v>14.795717653155659</c:v>
                </c:pt>
                <c:pt idx="3">
                  <c:v>26.151688148588924</c:v>
                </c:pt>
                <c:pt idx="4">
                  <c:v>-2.1924302171906218</c:v>
                </c:pt>
                <c:pt idx="5">
                  <c:v>77.856139957806363</c:v>
                </c:pt>
                <c:pt idx="6">
                  <c:v>52.977899397327555</c:v>
                </c:pt>
                <c:pt idx="7">
                  <c:v>27.470429472009926</c:v>
                </c:pt>
              </c:numCache>
            </c:numRef>
          </c:val>
          <c:extLst>
            <c:ext xmlns:c16="http://schemas.microsoft.com/office/drawing/2014/chart" uri="{C3380CC4-5D6E-409C-BE32-E72D297353CC}">
              <c16:uniqueId val="{00000002-52E0-433F-AB37-37A8595A933F}"/>
            </c:ext>
          </c:extLst>
        </c:ser>
        <c:ser>
          <c:idx val="3"/>
          <c:order val="3"/>
          <c:tx>
            <c:strRef>
              <c:f>'Figure 8'!$E$2</c:f>
              <c:strCache>
                <c:ptCount val="1"/>
                <c:pt idx="0">
                  <c:v>Employment (Men)</c:v>
                </c:pt>
              </c:strCache>
            </c:strRef>
          </c:tx>
          <c:spPr>
            <a:solidFill>
              <a:schemeClr val="accent4"/>
            </a:solidFill>
            <a:ln>
              <a:noFill/>
            </a:ln>
            <a:effectLst/>
          </c:spPr>
          <c:invertIfNegative val="0"/>
          <c:cat>
            <c:strRef>
              <c:f>'Figure 8'!$A$3:$A$10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'Figure 8'!$E$3:$E$10</c:f>
              <c:numCache>
                <c:formatCode>0.0</c:formatCode>
                <c:ptCount val="8"/>
                <c:pt idx="0">
                  <c:v>28.306110886804746</c:v>
                </c:pt>
                <c:pt idx="1">
                  <c:v>35.238575411057305</c:v>
                </c:pt>
                <c:pt idx="2">
                  <c:v>9.4105877355425971</c:v>
                </c:pt>
                <c:pt idx="3">
                  <c:v>22.249693395694734</c:v>
                </c:pt>
                <c:pt idx="4">
                  <c:v>3.4601363306665522</c:v>
                </c:pt>
                <c:pt idx="5">
                  <c:v>40.184961802426166</c:v>
                </c:pt>
                <c:pt idx="6">
                  <c:v>45.828685747999963</c:v>
                </c:pt>
                <c:pt idx="7">
                  <c:v>18.319589500680156</c:v>
                </c:pt>
              </c:numCache>
            </c:numRef>
          </c:val>
          <c:extLst>
            <c:ext xmlns:c16="http://schemas.microsoft.com/office/drawing/2014/chart" uri="{C3380CC4-5D6E-409C-BE32-E72D297353CC}">
              <c16:uniqueId val="{00000003-52E0-433F-AB37-37A8595A933F}"/>
            </c:ext>
          </c:extLst>
        </c:ser>
        <c:dLbls>
          <c:showLegendKey val="0"/>
          <c:showVal val="0"/>
          <c:showCatName val="0"/>
          <c:showSerName val="0"/>
          <c:showPercent val="0"/>
          <c:showBubbleSize val="0"/>
        </c:dLbls>
        <c:gapWidth val="219"/>
        <c:overlap val="-27"/>
        <c:axId val="90498511"/>
        <c:axId val="105699503"/>
      </c:barChart>
      <c:catAx>
        <c:axId val="90498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5699503"/>
        <c:crosses val="autoZero"/>
        <c:auto val="1"/>
        <c:lblAlgn val="ctr"/>
        <c:lblOffset val="100"/>
        <c:noMultiLvlLbl val="0"/>
      </c:catAx>
      <c:valAx>
        <c:axId val="10569950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90498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 3'!$B$22</c:f>
              <c:strCache>
                <c:ptCount val="1"/>
                <c:pt idx="0">
                  <c:v>GDP </c:v>
                </c:pt>
              </c:strCache>
            </c:strRef>
          </c:tx>
          <c:spPr>
            <a:solidFill>
              <a:schemeClr val="accent1"/>
            </a:solidFill>
            <a:ln>
              <a:noFill/>
            </a:ln>
            <a:effectLst/>
          </c:spPr>
          <c:invertIfNegative val="0"/>
          <c:cat>
            <c:strRef>
              <c:f>'Table 3'!$A$23:$A$30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3'!$B$23:$B$30</c:f>
              <c:numCache>
                <c:formatCode>0.0</c:formatCode>
                <c:ptCount val="8"/>
                <c:pt idx="0">
                  <c:v>10.179011316390429</c:v>
                </c:pt>
                <c:pt idx="1">
                  <c:v>16.124997025358702</c:v>
                </c:pt>
                <c:pt idx="2">
                  <c:v>12.725482920659935</c:v>
                </c:pt>
                <c:pt idx="3">
                  <c:v>4.7615392511074939</c:v>
                </c:pt>
                <c:pt idx="4">
                  <c:v>1.8576773365825971</c:v>
                </c:pt>
                <c:pt idx="5">
                  <c:v>4.9779898622968277</c:v>
                </c:pt>
                <c:pt idx="6">
                  <c:v>7.0647994316542118</c:v>
                </c:pt>
                <c:pt idx="7">
                  <c:v>21.977337945045171</c:v>
                </c:pt>
              </c:numCache>
            </c:numRef>
          </c:val>
          <c:extLst>
            <c:ext xmlns:c16="http://schemas.microsoft.com/office/drawing/2014/chart" uri="{C3380CC4-5D6E-409C-BE32-E72D297353CC}">
              <c16:uniqueId val="{00000000-7044-4391-BA51-A84D31BF7D58}"/>
            </c:ext>
          </c:extLst>
        </c:ser>
        <c:ser>
          <c:idx val="1"/>
          <c:order val="1"/>
          <c:tx>
            <c:strRef>
              <c:f>'Table 3'!$C$22</c:f>
              <c:strCache>
                <c:ptCount val="1"/>
                <c:pt idx="0">
                  <c:v>Employment (Total)</c:v>
                </c:pt>
              </c:strCache>
            </c:strRef>
          </c:tx>
          <c:spPr>
            <a:solidFill>
              <a:schemeClr val="accent2"/>
            </a:solidFill>
            <a:ln>
              <a:noFill/>
            </a:ln>
            <a:effectLst/>
          </c:spPr>
          <c:invertIfNegative val="0"/>
          <c:cat>
            <c:strRef>
              <c:f>'Table 3'!$A$23:$A$30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3'!$C$23:$C$30</c:f>
              <c:numCache>
                <c:formatCode>0.0</c:formatCode>
                <c:ptCount val="8"/>
                <c:pt idx="0">
                  <c:v>5.1730213097211708</c:v>
                </c:pt>
                <c:pt idx="1">
                  <c:v>26.984801535853897</c:v>
                </c:pt>
                <c:pt idx="2">
                  <c:v>3.8441513191908694</c:v>
                </c:pt>
                <c:pt idx="3">
                  <c:v>0.85285292078796093</c:v>
                </c:pt>
                <c:pt idx="4">
                  <c:v>0.86147128586979704</c:v>
                </c:pt>
                <c:pt idx="5">
                  <c:v>9.3985831040598544</c:v>
                </c:pt>
                <c:pt idx="6">
                  <c:v>7.0454509622057682</c:v>
                </c:pt>
                <c:pt idx="7">
                  <c:v>5.691261693015548</c:v>
                </c:pt>
              </c:numCache>
            </c:numRef>
          </c:val>
          <c:extLst>
            <c:ext xmlns:c16="http://schemas.microsoft.com/office/drawing/2014/chart" uri="{C3380CC4-5D6E-409C-BE32-E72D297353CC}">
              <c16:uniqueId val="{00000001-7044-4391-BA51-A84D31BF7D58}"/>
            </c:ext>
          </c:extLst>
        </c:ser>
        <c:ser>
          <c:idx val="2"/>
          <c:order val="2"/>
          <c:tx>
            <c:strRef>
              <c:f>'Table 3'!$D$22</c:f>
              <c:strCache>
                <c:ptCount val="1"/>
                <c:pt idx="0">
                  <c:v>Employment (Women)</c:v>
                </c:pt>
              </c:strCache>
            </c:strRef>
          </c:tx>
          <c:spPr>
            <a:solidFill>
              <a:schemeClr val="accent6"/>
            </a:solidFill>
            <a:ln>
              <a:noFill/>
            </a:ln>
            <a:effectLst/>
          </c:spPr>
          <c:invertIfNegative val="0"/>
          <c:cat>
            <c:strRef>
              <c:f>'Table 3'!$A$23:$A$30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3'!$D$23:$D$30</c:f>
              <c:numCache>
                <c:formatCode>0.0</c:formatCode>
                <c:ptCount val="8"/>
                <c:pt idx="0">
                  <c:v>4.7189962968178456</c:v>
                </c:pt>
                <c:pt idx="1">
                  <c:v>26.414939486239764</c:v>
                </c:pt>
                <c:pt idx="2">
                  <c:v>6.4430965565325238</c:v>
                </c:pt>
                <c:pt idx="3">
                  <c:v>1.2534319047198705</c:v>
                </c:pt>
                <c:pt idx="4">
                  <c:v>0.74366632011526601</c:v>
                </c:pt>
                <c:pt idx="5">
                  <c:v>10.746128424187207</c:v>
                </c:pt>
                <c:pt idx="6">
                  <c:v>7.9591782829754099</c:v>
                </c:pt>
                <c:pt idx="7">
                  <c:v>5.0047221964557131</c:v>
                </c:pt>
              </c:numCache>
            </c:numRef>
          </c:val>
          <c:extLst>
            <c:ext xmlns:c16="http://schemas.microsoft.com/office/drawing/2014/chart" uri="{C3380CC4-5D6E-409C-BE32-E72D297353CC}">
              <c16:uniqueId val="{00000002-7044-4391-BA51-A84D31BF7D58}"/>
            </c:ext>
          </c:extLst>
        </c:ser>
        <c:ser>
          <c:idx val="3"/>
          <c:order val="3"/>
          <c:tx>
            <c:strRef>
              <c:f>'Table 3'!$E$22</c:f>
              <c:strCache>
                <c:ptCount val="1"/>
                <c:pt idx="0">
                  <c:v>Employment (Men)</c:v>
                </c:pt>
              </c:strCache>
            </c:strRef>
          </c:tx>
          <c:spPr>
            <a:solidFill>
              <a:schemeClr val="accent4"/>
            </a:solidFill>
            <a:ln>
              <a:noFill/>
            </a:ln>
            <a:effectLst/>
          </c:spPr>
          <c:invertIfNegative val="0"/>
          <c:cat>
            <c:strRef>
              <c:f>'Table 3'!$A$23:$A$30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3'!$E$23:$E$30</c:f>
              <c:numCache>
                <c:formatCode>0.0</c:formatCode>
                <c:ptCount val="8"/>
                <c:pt idx="0">
                  <c:v>5.5265630828392087</c:v>
                </c:pt>
                <c:pt idx="1">
                  <c:v>27.455809394401175</c:v>
                </c:pt>
                <c:pt idx="2">
                  <c:v>3.3595901264486416</c:v>
                </c:pt>
                <c:pt idx="3">
                  <c:v>0.58312060534799759</c:v>
                </c:pt>
                <c:pt idx="4">
                  <c:v>0.95152139622696197</c:v>
                </c:pt>
                <c:pt idx="5">
                  <c:v>7.7293455026791191</c:v>
                </c:pt>
                <c:pt idx="6">
                  <c:v>6.374167799810615</c:v>
                </c:pt>
                <c:pt idx="7">
                  <c:v>5.9669524968997578</c:v>
                </c:pt>
              </c:numCache>
            </c:numRef>
          </c:val>
          <c:extLst>
            <c:ext xmlns:c16="http://schemas.microsoft.com/office/drawing/2014/chart" uri="{C3380CC4-5D6E-409C-BE32-E72D297353CC}">
              <c16:uniqueId val="{00000003-7044-4391-BA51-A84D31BF7D58}"/>
            </c:ext>
          </c:extLst>
        </c:ser>
        <c:dLbls>
          <c:showLegendKey val="0"/>
          <c:showVal val="0"/>
          <c:showCatName val="0"/>
          <c:showSerName val="0"/>
          <c:showPercent val="0"/>
          <c:showBubbleSize val="0"/>
        </c:dLbls>
        <c:gapWidth val="219"/>
        <c:overlap val="-27"/>
        <c:axId val="1065840959"/>
        <c:axId val="1065842207"/>
      </c:barChart>
      <c:catAx>
        <c:axId val="106584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65842207"/>
        <c:crosses val="autoZero"/>
        <c:auto val="1"/>
        <c:lblAlgn val="ctr"/>
        <c:lblOffset val="100"/>
        <c:noMultiLvlLbl val="0"/>
      </c:catAx>
      <c:valAx>
        <c:axId val="10658422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65840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 3'!$B$12</c:f>
              <c:strCache>
                <c:ptCount val="1"/>
                <c:pt idx="0">
                  <c:v>GDP </c:v>
                </c:pt>
              </c:strCache>
            </c:strRef>
          </c:tx>
          <c:spPr>
            <a:solidFill>
              <a:schemeClr val="accent1"/>
            </a:solidFill>
            <a:ln>
              <a:noFill/>
            </a:ln>
            <a:effectLst/>
          </c:spPr>
          <c:invertIfNegative val="0"/>
          <c:cat>
            <c:strRef>
              <c:f>'Table 3'!$A$13:$A$20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3'!$B$13:$B$20</c:f>
              <c:numCache>
                <c:formatCode>0.0</c:formatCode>
                <c:ptCount val="8"/>
                <c:pt idx="0">
                  <c:v>18.943338407169776</c:v>
                </c:pt>
                <c:pt idx="1">
                  <c:v>1.3003884783570951</c:v>
                </c:pt>
                <c:pt idx="2">
                  <c:v>16.90380110500125</c:v>
                </c:pt>
                <c:pt idx="3">
                  <c:v>15.292382362321444</c:v>
                </c:pt>
                <c:pt idx="4">
                  <c:v>0.4920846936363299</c:v>
                </c:pt>
                <c:pt idx="5">
                  <c:v>6.9070586611373441</c:v>
                </c:pt>
                <c:pt idx="6">
                  <c:v>23.688399688131522</c:v>
                </c:pt>
                <c:pt idx="7">
                  <c:v>4.9021141058272155</c:v>
                </c:pt>
              </c:numCache>
            </c:numRef>
          </c:val>
          <c:extLst>
            <c:ext xmlns:c16="http://schemas.microsoft.com/office/drawing/2014/chart" uri="{C3380CC4-5D6E-409C-BE32-E72D297353CC}">
              <c16:uniqueId val="{00000000-692A-4DCF-B283-721E35382B88}"/>
            </c:ext>
          </c:extLst>
        </c:ser>
        <c:ser>
          <c:idx val="1"/>
          <c:order val="1"/>
          <c:tx>
            <c:strRef>
              <c:f>'Table 3'!$C$12</c:f>
              <c:strCache>
                <c:ptCount val="1"/>
                <c:pt idx="0">
                  <c:v>Employment (Total)</c:v>
                </c:pt>
              </c:strCache>
            </c:strRef>
          </c:tx>
          <c:spPr>
            <a:solidFill>
              <a:schemeClr val="accent2"/>
            </a:solidFill>
            <a:ln>
              <a:noFill/>
            </a:ln>
            <a:effectLst/>
          </c:spPr>
          <c:invertIfNegative val="0"/>
          <c:cat>
            <c:strRef>
              <c:f>'Table 3'!$A$13:$A$20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3'!$C$13:$C$20</c:f>
              <c:numCache>
                <c:formatCode>0.0</c:formatCode>
                <c:ptCount val="8"/>
                <c:pt idx="0">
                  <c:v>1.4635775152564312</c:v>
                </c:pt>
                <c:pt idx="1">
                  <c:v>2.0320350577146984</c:v>
                </c:pt>
                <c:pt idx="2">
                  <c:v>4.5901379174375201</c:v>
                </c:pt>
                <c:pt idx="3">
                  <c:v>12.46383321951634</c:v>
                </c:pt>
                <c:pt idx="4">
                  <c:v>0.20851906025476374</c:v>
                </c:pt>
                <c:pt idx="5">
                  <c:v>8.7495253437466438</c:v>
                </c:pt>
                <c:pt idx="6">
                  <c:v>18.00879619446205</c:v>
                </c:pt>
                <c:pt idx="7">
                  <c:v>3.0519163272321848</c:v>
                </c:pt>
              </c:numCache>
            </c:numRef>
          </c:val>
          <c:extLst>
            <c:ext xmlns:c16="http://schemas.microsoft.com/office/drawing/2014/chart" uri="{C3380CC4-5D6E-409C-BE32-E72D297353CC}">
              <c16:uniqueId val="{00000001-692A-4DCF-B283-721E35382B88}"/>
            </c:ext>
          </c:extLst>
        </c:ser>
        <c:ser>
          <c:idx val="2"/>
          <c:order val="2"/>
          <c:tx>
            <c:strRef>
              <c:f>'Table 3'!$D$12</c:f>
              <c:strCache>
                <c:ptCount val="1"/>
                <c:pt idx="0">
                  <c:v>Employment (Women)</c:v>
                </c:pt>
              </c:strCache>
            </c:strRef>
          </c:tx>
          <c:spPr>
            <a:solidFill>
              <a:schemeClr val="accent6"/>
            </a:solidFill>
            <a:ln>
              <a:noFill/>
            </a:ln>
            <a:effectLst/>
          </c:spPr>
          <c:invertIfNegative val="0"/>
          <c:cat>
            <c:strRef>
              <c:f>'Table 3'!$A$13:$A$20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3'!$D$13:$D$20</c:f>
              <c:numCache>
                <c:formatCode>0.0</c:formatCode>
                <c:ptCount val="8"/>
                <c:pt idx="0">
                  <c:v>0.70019075476750459</c:v>
                </c:pt>
                <c:pt idx="1">
                  <c:v>2.9257082729107209</c:v>
                </c:pt>
                <c:pt idx="2">
                  <c:v>7.8470294146196773</c:v>
                </c:pt>
                <c:pt idx="3">
                  <c:v>13.69704325593608</c:v>
                </c:pt>
                <c:pt idx="4">
                  <c:v>9.53969140604638E-2</c:v>
                </c:pt>
                <c:pt idx="5">
                  <c:v>13.956483146319986</c:v>
                </c:pt>
                <c:pt idx="6">
                  <c:v>22.385451316781491</c:v>
                </c:pt>
                <c:pt idx="7">
                  <c:v>4.1617357618985551</c:v>
                </c:pt>
              </c:numCache>
            </c:numRef>
          </c:val>
          <c:extLst>
            <c:ext xmlns:c16="http://schemas.microsoft.com/office/drawing/2014/chart" uri="{C3380CC4-5D6E-409C-BE32-E72D297353CC}">
              <c16:uniqueId val="{00000002-692A-4DCF-B283-721E35382B88}"/>
            </c:ext>
          </c:extLst>
        </c:ser>
        <c:ser>
          <c:idx val="3"/>
          <c:order val="3"/>
          <c:tx>
            <c:strRef>
              <c:f>'Table 3'!$E$12</c:f>
              <c:strCache>
                <c:ptCount val="1"/>
                <c:pt idx="0">
                  <c:v>Employment (Men)</c:v>
                </c:pt>
              </c:strCache>
            </c:strRef>
          </c:tx>
          <c:spPr>
            <a:solidFill>
              <a:schemeClr val="accent4"/>
            </a:solidFill>
            <a:ln>
              <a:noFill/>
            </a:ln>
            <a:effectLst/>
          </c:spPr>
          <c:invertIfNegative val="0"/>
          <c:cat>
            <c:strRef>
              <c:f>'Table 3'!$A$13:$A$20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3'!$E$13:$E$20</c:f>
              <c:numCache>
                <c:formatCode>0.0</c:formatCode>
                <c:ptCount val="8"/>
                <c:pt idx="0">
                  <c:v>2.0571976157770733</c:v>
                </c:pt>
                <c:pt idx="1">
                  <c:v>1.271867247068581</c:v>
                </c:pt>
                <c:pt idx="2">
                  <c:v>3.9569673109030035</c:v>
                </c:pt>
                <c:pt idx="3">
                  <c:v>11.625357691290983</c:v>
                </c:pt>
                <c:pt idx="4">
                  <c:v>0.29637150006567303</c:v>
                </c:pt>
                <c:pt idx="5">
                  <c:v>4.7096803288247724</c:v>
                </c:pt>
                <c:pt idx="6">
                  <c:v>13.763293193944403</c:v>
                </c:pt>
                <c:pt idx="7">
                  <c:v>2.6017384161365342</c:v>
                </c:pt>
              </c:numCache>
            </c:numRef>
          </c:val>
          <c:extLst>
            <c:ext xmlns:c16="http://schemas.microsoft.com/office/drawing/2014/chart" uri="{C3380CC4-5D6E-409C-BE32-E72D297353CC}">
              <c16:uniqueId val="{00000003-692A-4DCF-B283-721E35382B88}"/>
            </c:ext>
          </c:extLst>
        </c:ser>
        <c:dLbls>
          <c:showLegendKey val="0"/>
          <c:showVal val="0"/>
          <c:showCatName val="0"/>
          <c:showSerName val="0"/>
          <c:showPercent val="0"/>
          <c:showBubbleSize val="0"/>
        </c:dLbls>
        <c:gapWidth val="219"/>
        <c:overlap val="-27"/>
        <c:axId val="1451211615"/>
        <c:axId val="1451214111"/>
      </c:barChart>
      <c:catAx>
        <c:axId val="1451211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51214111"/>
        <c:crosses val="autoZero"/>
        <c:auto val="1"/>
        <c:lblAlgn val="ctr"/>
        <c:lblOffset val="100"/>
        <c:noMultiLvlLbl val="0"/>
      </c:catAx>
      <c:valAx>
        <c:axId val="145121411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51211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 3'!$B$2</c:f>
              <c:strCache>
                <c:ptCount val="1"/>
                <c:pt idx="0">
                  <c:v>GDP </c:v>
                </c:pt>
              </c:strCache>
            </c:strRef>
          </c:tx>
          <c:spPr>
            <a:solidFill>
              <a:schemeClr val="accent1"/>
            </a:solidFill>
            <a:ln>
              <a:noFill/>
            </a:ln>
            <a:effectLst/>
          </c:spPr>
          <c:invertIfNegative val="0"/>
          <c:cat>
            <c:strRef>
              <c:f>'Table 3'!$A$3:$A$10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3'!$B$3:$B$10</c:f>
              <c:numCache>
                <c:formatCode>0.0</c:formatCode>
                <c:ptCount val="8"/>
                <c:pt idx="0">
                  <c:v>21.342161865906562</c:v>
                </c:pt>
                <c:pt idx="1">
                  <c:v>8.0272017092906758</c:v>
                </c:pt>
                <c:pt idx="2">
                  <c:v>0</c:v>
                </c:pt>
                <c:pt idx="3">
                  <c:v>13.599840916360506</c:v>
                </c:pt>
                <c:pt idx="4">
                  <c:v>4.1090802795770154</c:v>
                </c:pt>
                <c:pt idx="5">
                  <c:v>13.851926368870672</c:v>
                </c:pt>
                <c:pt idx="6">
                  <c:v>23.527685375165873</c:v>
                </c:pt>
                <c:pt idx="7">
                  <c:v>12.37369663504313</c:v>
                </c:pt>
              </c:numCache>
            </c:numRef>
          </c:val>
          <c:extLst>
            <c:ext xmlns:c16="http://schemas.microsoft.com/office/drawing/2014/chart" uri="{C3380CC4-5D6E-409C-BE32-E72D297353CC}">
              <c16:uniqueId val="{00000000-8734-4930-BD24-2BDF84D10D0B}"/>
            </c:ext>
          </c:extLst>
        </c:ser>
        <c:ser>
          <c:idx val="1"/>
          <c:order val="1"/>
          <c:tx>
            <c:strRef>
              <c:f>'Table 3'!$C$2</c:f>
              <c:strCache>
                <c:ptCount val="1"/>
                <c:pt idx="0">
                  <c:v>Employment (Total)</c:v>
                </c:pt>
              </c:strCache>
            </c:strRef>
          </c:tx>
          <c:spPr>
            <a:solidFill>
              <a:schemeClr val="accent2"/>
            </a:solidFill>
            <a:ln>
              <a:noFill/>
            </a:ln>
            <a:effectLst/>
          </c:spPr>
          <c:invertIfNegative val="0"/>
          <c:cat>
            <c:strRef>
              <c:f>'Table 3'!$A$3:$A$10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3'!$C$3:$C$10</c:f>
              <c:numCache>
                <c:formatCode>0.0</c:formatCode>
                <c:ptCount val="8"/>
                <c:pt idx="0">
                  <c:v>20.485878644092924</c:v>
                </c:pt>
                <c:pt idx="1">
                  <c:v>7.4991745282245725</c:v>
                </c:pt>
                <c:pt idx="2">
                  <c:v>1.5341735298313175</c:v>
                </c:pt>
                <c:pt idx="3">
                  <c:v>9.1657858947932436</c:v>
                </c:pt>
                <c:pt idx="4">
                  <c:v>-0.11237276628007775</c:v>
                </c:pt>
                <c:pt idx="5">
                  <c:v>31.483963834999294</c:v>
                </c:pt>
                <c:pt idx="6">
                  <c:v>18.478454559924828</c:v>
                </c:pt>
                <c:pt idx="7">
                  <c:v>11.019547758791504</c:v>
                </c:pt>
              </c:numCache>
            </c:numRef>
          </c:val>
          <c:extLst>
            <c:ext xmlns:c16="http://schemas.microsoft.com/office/drawing/2014/chart" uri="{C3380CC4-5D6E-409C-BE32-E72D297353CC}">
              <c16:uniqueId val="{00000001-8734-4930-BD24-2BDF84D10D0B}"/>
            </c:ext>
          </c:extLst>
        </c:ser>
        <c:ser>
          <c:idx val="2"/>
          <c:order val="2"/>
          <c:tx>
            <c:strRef>
              <c:f>'Table 3'!$D$2</c:f>
              <c:strCache>
                <c:ptCount val="1"/>
                <c:pt idx="0">
                  <c:v>Employment (Women)</c:v>
                </c:pt>
              </c:strCache>
            </c:strRef>
          </c:tx>
          <c:spPr>
            <a:solidFill>
              <a:schemeClr val="accent6"/>
            </a:solidFill>
            <a:ln>
              <a:noFill/>
            </a:ln>
            <a:effectLst/>
          </c:spPr>
          <c:invertIfNegative val="0"/>
          <c:cat>
            <c:strRef>
              <c:f>'Table 3'!$A$3:$A$10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3'!$D$3:$D$10</c:f>
              <c:numCache>
                <c:formatCode>0.0</c:formatCode>
                <c:ptCount val="8"/>
                <c:pt idx="0">
                  <c:v>20.606923721363057</c:v>
                </c:pt>
                <c:pt idx="1">
                  <c:v>10.747879641438729</c:v>
                </c:pt>
                <c:pt idx="2">
                  <c:v>0</c:v>
                </c:pt>
                <c:pt idx="3">
                  <c:v>9.5807184676058643</c:v>
                </c:pt>
                <c:pt idx="4">
                  <c:v>-3.0069513306448914</c:v>
                </c:pt>
                <c:pt idx="5">
                  <c:v>40.929292611848034</c:v>
                </c:pt>
                <c:pt idx="6">
                  <c:v>15.781541952925116</c:v>
                </c:pt>
                <c:pt idx="7">
                  <c:v>16.544668348294135</c:v>
                </c:pt>
              </c:numCache>
            </c:numRef>
          </c:val>
          <c:extLst>
            <c:ext xmlns:c16="http://schemas.microsoft.com/office/drawing/2014/chart" uri="{C3380CC4-5D6E-409C-BE32-E72D297353CC}">
              <c16:uniqueId val="{00000002-8734-4930-BD24-2BDF84D10D0B}"/>
            </c:ext>
          </c:extLst>
        </c:ser>
        <c:ser>
          <c:idx val="3"/>
          <c:order val="3"/>
          <c:tx>
            <c:strRef>
              <c:f>'Table 3'!$E$2</c:f>
              <c:strCache>
                <c:ptCount val="1"/>
                <c:pt idx="0">
                  <c:v>Employment (Men)</c:v>
                </c:pt>
              </c:strCache>
            </c:strRef>
          </c:tx>
          <c:spPr>
            <a:solidFill>
              <a:schemeClr val="accent4"/>
            </a:solidFill>
            <a:ln>
              <a:noFill/>
            </a:ln>
            <a:effectLst/>
          </c:spPr>
          <c:invertIfNegative val="0"/>
          <c:cat>
            <c:strRef>
              <c:f>'Table 3'!$A$3:$A$10</c:f>
              <c:strCache>
                <c:ptCount val="8"/>
                <c:pt idx="0">
                  <c:v>Chile</c:v>
                </c:pt>
                <c:pt idx="1">
                  <c:v>Colombia</c:v>
                </c:pt>
                <c:pt idx="2">
                  <c:v>India</c:v>
                </c:pt>
                <c:pt idx="3">
                  <c:v>Indonesia</c:v>
                </c:pt>
                <c:pt idx="4">
                  <c:v>Philippines</c:v>
                </c:pt>
                <c:pt idx="5">
                  <c:v>South Africa</c:v>
                </c:pt>
                <c:pt idx="6">
                  <c:v>South Korea</c:v>
                </c:pt>
                <c:pt idx="7">
                  <c:v>Turkey</c:v>
                </c:pt>
              </c:strCache>
            </c:strRef>
          </c:cat>
          <c:val>
            <c:numRef>
              <c:f>'Table 3'!$E$3:$E$10</c:f>
              <c:numCache>
                <c:formatCode>0.0</c:formatCode>
                <c:ptCount val="8"/>
                <c:pt idx="0">
                  <c:v>19.135696607319908</c:v>
                </c:pt>
                <c:pt idx="1">
                  <c:v>4.7736646669237937</c:v>
                </c:pt>
                <c:pt idx="2">
                  <c:v>1.8251294799093154</c:v>
                </c:pt>
                <c:pt idx="3">
                  <c:v>8.882932615235184</c:v>
                </c:pt>
                <c:pt idx="4">
                  <c:v>2.182131198984405</c:v>
                </c:pt>
                <c:pt idx="5">
                  <c:v>24.274084527072315</c:v>
                </c:pt>
                <c:pt idx="6">
                  <c:v>20.504878983466025</c:v>
                </c:pt>
                <c:pt idx="7">
                  <c:v>8.8257052655548165</c:v>
                </c:pt>
              </c:numCache>
            </c:numRef>
          </c:val>
          <c:extLst>
            <c:ext xmlns:c16="http://schemas.microsoft.com/office/drawing/2014/chart" uri="{C3380CC4-5D6E-409C-BE32-E72D297353CC}">
              <c16:uniqueId val="{00000003-8734-4930-BD24-2BDF84D10D0B}"/>
            </c:ext>
          </c:extLst>
        </c:ser>
        <c:dLbls>
          <c:showLegendKey val="0"/>
          <c:showVal val="0"/>
          <c:showCatName val="0"/>
          <c:showSerName val="0"/>
          <c:showPercent val="0"/>
          <c:showBubbleSize val="0"/>
        </c:dLbls>
        <c:gapWidth val="219"/>
        <c:overlap val="-27"/>
        <c:axId val="28421039"/>
        <c:axId val="28421455"/>
      </c:barChart>
      <c:catAx>
        <c:axId val="28421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8421455"/>
        <c:crosses val="autoZero"/>
        <c:auto val="1"/>
        <c:lblAlgn val="ctr"/>
        <c:lblOffset val="100"/>
        <c:noMultiLvlLbl val="0"/>
      </c:catAx>
      <c:valAx>
        <c:axId val="284214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8421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2908303"/>
        <c:axId val="22910799"/>
      </c:barChart>
      <c:catAx>
        <c:axId val="229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10799"/>
        <c:crosses val="autoZero"/>
        <c:auto val="1"/>
        <c:lblAlgn val="ctr"/>
        <c:lblOffset val="100"/>
        <c:noMultiLvlLbl val="0"/>
      </c:catAx>
      <c:valAx>
        <c:axId val="229107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90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8216DE-0DAE-4B4F-8BF5-3C1DFF38E8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AAEE11-8A8D-2345-A5B5-5A817BEFB3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E3F37-1305-6040-83FA-4F78EFE7C9AA}" type="datetimeFigureOut">
              <a:rPr lang="en-US" smtClean="0"/>
              <a:t>12/4/2023</a:t>
            </a:fld>
            <a:endParaRPr lang="en-US"/>
          </a:p>
        </p:txBody>
      </p:sp>
      <p:sp>
        <p:nvSpPr>
          <p:cNvPr id="4" name="Footer Placeholder 3">
            <a:extLst>
              <a:ext uri="{FF2B5EF4-FFF2-40B4-BE49-F238E27FC236}">
                <a16:creationId xmlns:a16="http://schemas.microsoft.com/office/drawing/2014/main" id="{99519D2B-7F02-484A-A637-D870C95BC4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1E95F9-4E38-7E42-92F9-F04AADC15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FF759-16BD-A946-9125-030B57C6F11E}" type="slidenum">
              <a:rPr lang="en-US" smtClean="0"/>
              <a:t>‹#›</a:t>
            </a:fld>
            <a:endParaRPr lang="en-US"/>
          </a:p>
        </p:txBody>
      </p:sp>
    </p:spTree>
    <p:extLst>
      <p:ext uri="{BB962C8B-B14F-4D97-AF65-F5344CB8AC3E}">
        <p14:creationId xmlns:p14="http://schemas.microsoft.com/office/powerpoint/2010/main" val="2106433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E8C75-B3FF-4CE2-AA45-7E35E159188A}" type="datetimeFigureOut">
              <a:rPr lang="tr-TR" smtClean="0"/>
              <a:t>4.12.2023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2578B-3764-4677-9625-0F31C3F14D32}" type="slidenum">
              <a:rPr lang="tr-TR" smtClean="0"/>
              <a:t>‹#›</a:t>
            </a:fld>
            <a:endParaRPr lang="tr-TR"/>
          </a:p>
        </p:txBody>
      </p:sp>
    </p:spTree>
    <p:extLst>
      <p:ext uri="{BB962C8B-B14F-4D97-AF65-F5344CB8AC3E}">
        <p14:creationId xmlns:p14="http://schemas.microsoft.com/office/powerpoint/2010/main" val="1184285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3532578B-3764-4677-9625-0F31C3F14D32}" type="slidenum">
              <a:rPr lang="tr-TR" smtClean="0"/>
              <a:t>2</a:t>
            </a:fld>
            <a:endParaRPr lang="tr-TR"/>
          </a:p>
        </p:txBody>
      </p:sp>
    </p:spTree>
    <p:extLst>
      <p:ext uri="{BB962C8B-B14F-4D97-AF65-F5344CB8AC3E}">
        <p14:creationId xmlns:p14="http://schemas.microsoft.com/office/powerpoint/2010/main" val="376830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27</a:t>
            </a:fld>
            <a:endParaRPr lang="en-GB"/>
          </a:p>
        </p:txBody>
      </p:sp>
    </p:spTree>
    <p:extLst>
      <p:ext uri="{BB962C8B-B14F-4D97-AF65-F5344CB8AC3E}">
        <p14:creationId xmlns:p14="http://schemas.microsoft.com/office/powerpoint/2010/main" val="317577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28</a:t>
            </a:fld>
            <a:endParaRPr lang="en-GB"/>
          </a:p>
        </p:txBody>
      </p:sp>
    </p:spTree>
    <p:extLst>
      <p:ext uri="{BB962C8B-B14F-4D97-AF65-F5344CB8AC3E}">
        <p14:creationId xmlns:p14="http://schemas.microsoft.com/office/powerpoint/2010/main" val="1594119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30</a:t>
            </a:fld>
            <a:endParaRPr lang="en-GB"/>
          </a:p>
        </p:txBody>
      </p:sp>
    </p:spTree>
    <p:extLst>
      <p:ext uri="{BB962C8B-B14F-4D97-AF65-F5344CB8AC3E}">
        <p14:creationId xmlns:p14="http://schemas.microsoft.com/office/powerpoint/2010/main" val="53985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40</a:t>
            </a:fld>
            <a:endParaRPr lang="en-GB"/>
          </a:p>
        </p:txBody>
      </p:sp>
    </p:spTree>
    <p:extLst>
      <p:ext uri="{BB962C8B-B14F-4D97-AF65-F5344CB8AC3E}">
        <p14:creationId xmlns:p14="http://schemas.microsoft.com/office/powerpoint/2010/main" val="795751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52</a:t>
            </a:fld>
            <a:endParaRPr lang="en-GB"/>
          </a:p>
        </p:txBody>
      </p:sp>
    </p:spTree>
    <p:extLst>
      <p:ext uri="{BB962C8B-B14F-4D97-AF65-F5344CB8AC3E}">
        <p14:creationId xmlns:p14="http://schemas.microsoft.com/office/powerpoint/2010/main" val="3639910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54</a:t>
            </a:fld>
            <a:endParaRPr lang="en-GB"/>
          </a:p>
        </p:txBody>
      </p:sp>
    </p:spTree>
    <p:extLst>
      <p:ext uri="{BB962C8B-B14F-4D97-AF65-F5344CB8AC3E}">
        <p14:creationId xmlns:p14="http://schemas.microsoft.com/office/powerpoint/2010/main" val="2027521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58</a:t>
            </a:fld>
            <a:endParaRPr lang="en-GB"/>
          </a:p>
        </p:txBody>
      </p:sp>
    </p:spTree>
    <p:extLst>
      <p:ext uri="{BB962C8B-B14F-4D97-AF65-F5344CB8AC3E}">
        <p14:creationId xmlns:p14="http://schemas.microsoft.com/office/powerpoint/2010/main" val="202555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59</a:t>
            </a:fld>
            <a:endParaRPr lang="en-GB"/>
          </a:p>
        </p:txBody>
      </p:sp>
    </p:spTree>
    <p:extLst>
      <p:ext uri="{BB962C8B-B14F-4D97-AF65-F5344CB8AC3E}">
        <p14:creationId xmlns:p14="http://schemas.microsoft.com/office/powerpoint/2010/main" val="675700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60</a:t>
            </a:fld>
            <a:endParaRPr lang="en-GB"/>
          </a:p>
        </p:txBody>
      </p:sp>
    </p:spTree>
    <p:extLst>
      <p:ext uri="{BB962C8B-B14F-4D97-AF65-F5344CB8AC3E}">
        <p14:creationId xmlns:p14="http://schemas.microsoft.com/office/powerpoint/2010/main" val="1039906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61</a:t>
            </a:fld>
            <a:endParaRPr lang="en-GB"/>
          </a:p>
        </p:txBody>
      </p:sp>
    </p:spTree>
    <p:extLst>
      <p:ext uri="{BB962C8B-B14F-4D97-AF65-F5344CB8AC3E}">
        <p14:creationId xmlns:p14="http://schemas.microsoft.com/office/powerpoint/2010/main" val="23146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6</a:t>
            </a:fld>
            <a:endParaRPr lang="en-GB"/>
          </a:p>
        </p:txBody>
      </p:sp>
    </p:spTree>
    <p:extLst>
      <p:ext uri="{BB962C8B-B14F-4D97-AF65-F5344CB8AC3E}">
        <p14:creationId xmlns:p14="http://schemas.microsoft.com/office/powerpoint/2010/main" val="411931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62</a:t>
            </a:fld>
            <a:endParaRPr lang="en-GB"/>
          </a:p>
        </p:txBody>
      </p:sp>
    </p:spTree>
    <p:extLst>
      <p:ext uri="{BB962C8B-B14F-4D97-AF65-F5344CB8AC3E}">
        <p14:creationId xmlns:p14="http://schemas.microsoft.com/office/powerpoint/2010/main" val="3497308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69</a:t>
            </a:fld>
            <a:endParaRPr lang="en-GB"/>
          </a:p>
        </p:txBody>
      </p:sp>
    </p:spTree>
    <p:extLst>
      <p:ext uri="{BB962C8B-B14F-4D97-AF65-F5344CB8AC3E}">
        <p14:creationId xmlns:p14="http://schemas.microsoft.com/office/powerpoint/2010/main" val="3408869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70</a:t>
            </a:fld>
            <a:endParaRPr lang="en-GB"/>
          </a:p>
        </p:txBody>
      </p:sp>
    </p:spTree>
    <p:extLst>
      <p:ext uri="{BB962C8B-B14F-4D97-AF65-F5344CB8AC3E}">
        <p14:creationId xmlns:p14="http://schemas.microsoft.com/office/powerpoint/2010/main" val="3678277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71</a:t>
            </a:fld>
            <a:endParaRPr lang="en-GB"/>
          </a:p>
        </p:txBody>
      </p:sp>
    </p:spTree>
    <p:extLst>
      <p:ext uri="{BB962C8B-B14F-4D97-AF65-F5344CB8AC3E}">
        <p14:creationId xmlns:p14="http://schemas.microsoft.com/office/powerpoint/2010/main" val="2080290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72</a:t>
            </a:fld>
            <a:endParaRPr lang="en-GB"/>
          </a:p>
        </p:txBody>
      </p:sp>
    </p:spTree>
    <p:extLst>
      <p:ext uri="{BB962C8B-B14F-4D97-AF65-F5344CB8AC3E}">
        <p14:creationId xmlns:p14="http://schemas.microsoft.com/office/powerpoint/2010/main" val="2581101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73</a:t>
            </a:fld>
            <a:endParaRPr lang="en-GB"/>
          </a:p>
        </p:txBody>
      </p:sp>
    </p:spTree>
    <p:extLst>
      <p:ext uri="{BB962C8B-B14F-4D97-AF65-F5344CB8AC3E}">
        <p14:creationId xmlns:p14="http://schemas.microsoft.com/office/powerpoint/2010/main" val="196185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74</a:t>
            </a:fld>
            <a:endParaRPr lang="en-GB"/>
          </a:p>
        </p:txBody>
      </p:sp>
    </p:spTree>
    <p:extLst>
      <p:ext uri="{BB962C8B-B14F-4D97-AF65-F5344CB8AC3E}">
        <p14:creationId xmlns:p14="http://schemas.microsoft.com/office/powerpoint/2010/main" val="767192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75</a:t>
            </a:fld>
            <a:endParaRPr lang="en-GB"/>
          </a:p>
        </p:txBody>
      </p:sp>
    </p:spTree>
    <p:extLst>
      <p:ext uri="{BB962C8B-B14F-4D97-AF65-F5344CB8AC3E}">
        <p14:creationId xmlns:p14="http://schemas.microsoft.com/office/powerpoint/2010/main" val="3998189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76</a:t>
            </a:fld>
            <a:endParaRPr lang="en-GB"/>
          </a:p>
        </p:txBody>
      </p:sp>
    </p:spTree>
    <p:extLst>
      <p:ext uri="{BB962C8B-B14F-4D97-AF65-F5344CB8AC3E}">
        <p14:creationId xmlns:p14="http://schemas.microsoft.com/office/powerpoint/2010/main" val="3026374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77</a:t>
            </a:fld>
            <a:endParaRPr lang="en-GB"/>
          </a:p>
        </p:txBody>
      </p:sp>
    </p:spTree>
    <p:extLst>
      <p:ext uri="{BB962C8B-B14F-4D97-AF65-F5344CB8AC3E}">
        <p14:creationId xmlns:p14="http://schemas.microsoft.com/office/powerpoint/2010/main" val="324208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7</a:t>
            </a:fld>
            <a:endParaRPr lang="en-GB"/>
          </a:p>
        </p:txBody>
      </p:sp>
    </p:spTree>
    <p:extLst>
      <p:ext uri="{BB962C8B-B14F-4D97-AF65-F5344CB8AC3E}">
        <p14:creationId xmlns:p14="http://schemas.microsoft.com/office/powerpoint/2010/main" val="317577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78</a:t>
            </a:fld>
            <a:endParaRPr lang="en-GB"/>
          </a:p>
        </p:txBody>
      </p:sp>
    </p:spTree>
    <p:extLst>
      <p:ext uri="{BB962C8B-B14F-4D97-AF65-F5344CB8AC3E}">
        <p14:creationId xmlns:p14="http://schemas.microsoft.com/office/powerpoint/2010/main" val="297703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8</a:t>
            </a:fld>
            <a:endParaRPr lang="en-GB"/>
          </a:p>
        </p:txBody>
      </p:sp>
    </p:spTree>
    <p:extLst>
      <p:ext uri="{BB962C8B-B14F-4D97-AF65-F5344CB8AC3E}">
        <p14:creationId xmlns:p14="http://schemas.microsoft.com/office/powerpoint/2010/main" val="317577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9</a:t>
            </a:fld>
            <a:endParaRPr lang="en-GB"/>
          </a:p>
        </p:txBody>
      </p:sp>
    </p:spTree>
    <p:extLst>
      <p:ext uri="{BB962C8B-B14F-4D97-AF65-F5344CB8AC3E}">
        <p14:creationId xmlns:p14="http://schemas.microsoft.com/office/powerpoint/2010/main" val="159411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97ABD137-A51F-47F6-8454-2534168621C0}" type="slidenum">
              <a:rPr lang="en-GB" smtClean="0"/>
              <a:pPr/>
              <a:t>14</a:t>
            </a:fld>
            <a:endParaRPr lang="en-GB"/>
          </a:p>
        </p:txBody>
      </p:sp>
    </p:spTree>
    <p:extLst>
      <p:ext uri="{BB962C8B-B14F-4D97-AF65-F5344CB8AC3E}">
        <p14:creationId xmlns:p14="http://schemas.microsoft.com/office/powerpoint/2010/main" val="2532945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3532578B-3764-4677-9625-0F31C3F14D32}" type="slidenum">
              <a:rPr lang="tr-TR" smtClean="0"/>
              <a:t>17</a:t>
            </a:fld>
            <a:endParaRPr lang="tr-TR"/>
          </a:p>
        </p:txBody>
      </p:sp>
    </p:spTree>
    <p:extLst>
      <p:ext uri="{BB962C8B-B14F-4D97-AF65-F5344CB8AC3E}">
        <p14:creationId xmlns:p14="http://schemas.microsoft.com/office/powerpoint/2010/main" val="389916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3532578B-3764-4677-9625-0F31C3F14D32}" type="slidenum">
              <a:rPr lang="tr-TR" smtClean="0"/>
              <a:t>18</a:t>
            </a:fld>
            <a:endParaRPr lang="tr-TR"/>
          </a:p>
        </p:txBody>
      </p:sp>
    </p:spTree>
    <p:extLst>
      <p:ext uri="{BB962C8B-B14F-4D97-AF65-F5344CB8AC3E}">
        <p14:creationId xmlns:p14="http://schemas.microsoft.com/office/powerpoint/2010/main" val="1803839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DE736-2053-444F-AE4B-BE4581E4510C}" type="slidenum">
              <a:rPr lang="en-GB" smtClean="0"/>
              <a:pPr/>
              <a:t>26</a:t>
            </a:fld>
            <a:endParaRPr lang="en-GB"/>
          </a:p>
        </p:txBody>
      </p:sp>
    </p:spTree>
    <p:extLst>
      <p:ext uri="{BB962C8B-B14F-4D97-AF65-F5344CB8AC3E}">
        <p14:creationId xmlns:p14="http://schemas.microsoft.com/office/powerpoint/2010/main" val="3175775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005EB8"/>
            </a:gs>
            <a:gs pos="52000">
              <a:srgbClr val="257FA0"/>
            </a:gs>
            <a:gs pos="100000">
              <a:srgbClr val="228575"/>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CEBF-4785-EA44-87DD-49B6C2943DA2}"/>
              </a:ext>
            </a:extLst>
          </p:cNvPr>
          <p:cNvSpPr>
            <a:spLocks noGrp="1"/>
          </p:cNvSpPr>
          <p:nvPr>
            <p:ph type="ctrTitle" hasCustomPrompt="1"/>
          </p:nvPr>
        </p:nvSpPr>
        <p:spPr>
          <a:xfrm>
            <a:off x="479425" y="476250"/>
            <a:ext cx="11341100" cy="2971800"/>
          </a:xfrm>
        </p:spPr>
        <p:txBody>
          <a:bodyPr lIns="0" tIns="0" rIns="0" bIns="0" anchor="t" anchorCtr="0">
            <a:noAutofit/>
          </a:bodyPr>
          <a:lstStyle>
            <a:lvl1pPr algn="l">
              <a:defRPr sz="7200" b="1" i="0" spc="-150">
                <a:solidFill>
                  <a:schemeClr val="bg1"/>
                </a:solidFill>
                <a:latin typeface="COOPERHEWITT-SEMIBOLD" pitchFamily="2" charset="77"/>
                <a:ea typeface="COOPERHEWITT-SEMIBOLD" pitchFamily="2" charset="77"/>
              </a:defRPr>
            </a:lvl1pPr>
          </a:lstStyle>
          <a:p>
            <a:r>
              <a:rPr lang="en-US" sz="7200" b="1" i="0" spc="-150">
                <a:solidFill>
                  <a:schemeClr val="bg1"/>
                </a:solidFill>
                <a:latin typeface="COOPERHEWITT-SEMIBOLD" pitchFamily="2" charset="77"/>
                <a:ea typeface="COOPERHEWITT-SEMIBOLD" pitchFamily="2" charset="77"/>
              </a:rPr>
              <a:t>Brand identity guidelines</a:t>
            </a:r>
            <a:endParaRPr lang="en-US" sz="7200" b="1" spc="-150">
              <a:solidFill>
                <a:schemeClr val="bg1"/>
              </a:solidFill>
              <a:latin typeface="COOPERHEWITT-MEDIUM" pitchFamily="2" charset="77"/>
              <a:ea typeface="COOPERHEWITT-MEDIUM" pitchFamily="2" charset="77"/>
            </a:endParaRPr>
          </a:p>
        </p:txBody>
      </p:sp>
      <p:sp>
        <p:nvSpPr>
          <p:cNvPr id="3" name="Subtitle 2">
            <a:extLst>
              <a:ext uri="{FF2B5EF4-FFF2-40B4-BE49-F238E27FC236}">
                <a16:creationId xmlns:a16="http://schemas.microsoft.com/office/drawing/2014/main" id="{2CB6ECC8-5DEA-CD46-AF07-8E5024222FE4}"/>
              </a:ext>
            </a:extLst>
          </p:cNvPr>
          <p:cNvSpPr>
            <a:spLocks noGrp="1"/>
          </p:cNvSpPr>
          <p:nvPr>
            <p:ph type="subTitle" idx="1"/>
          </p:nvPr>
        </p:nvSpPr>
        <p:spPr>
          <a:xfrm>
            <a:off x="479425" y="3647439"/>
            <a:ext cx="11341100" cy="1689735"/>
          </a:xfrm>
        </p:spPr>
        <p:txBody>
          <a:bodyPr lIns="0" tIns="0" rIns="0" bIns="0">
            <a:noAutofit/>
          </a:bodyPr>
          <a:lstStyle>
            <a:lvl1pPr marL="0" indent="0" algn="l">
              <a:buNone/>
              <a:defRPr sz="2400" b="0"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itle 1">
            <a:extLst>
              <a:ext uri="{FF2B5EF4-FFF2-40B4-BE49-F238E27FC236}">
                <a16:creationId xmlns:a16="http://schemas.microsoft.com/office/drawing/2014/main" id="{BC875982-234A-974C-BD06-26BB9BE2CDC9}"/>
              </a:ext>
            </a:extLst>
          </p:cNvPr>
          <p:cNvSpPr txBox="1">
            <a:spLocks/>
          </p:cNvSpPr>
          <p:nvPr userDrawn="1"/>
        </p:nvSpPr>
        <p:spPr>
          <a:xfrm>
            <a:off x="-863282" y="3771900"/>
            <a:ext cx="11371262" cy="2971800"/>
          </a:xfrm>
          <a:prstGeom prst="rect">
            <a:avLst/>
          </a:prstGeom>
        </p:spPr>
        <p:txBody>
          <a:bodyPr vert="horz" wrap="non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7200" b="1" spc="-150">
              <a:solidFill>
                <a:schemeClr val="bg1"/>
              </a:solidFill>
              <a:latin typeface="COOPERHEWITT-MEDIUM" pitchFamily="2" charset="77"/>
              <a:ea typeface="COOPERHEWITT-MEDIUM" pitchFamily="2" charset="77"/>
            </a:endParaRPr>
          </a:p>
        </p:txBody>
      </p:sp>
      <p:pic>
        <p:nvPicPr>
          <p:cNvPr id="6" name="Picture 5">
            <a:extLst>
              <a:ext uri="{FF2B5EF4-FFF2-40B4-BE49-F238E27FC236}">
                <a16:creationId xmlns:a16="http://schemas.microsoft.com/office/drawing/2014/main" id="{F259E2FE-585D-3F47-9C46-D1FE9489E370}"/>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127245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1406-F73D-9C42-9AAD-4619073907B0}"/>
              </a:ext>
            </a:extLst>
          </p:cNvPr>
          <p:cNvSpPr>
            <a:spLocks noGrp="1"/>
          </p:cNvSpPr>
          <p:nvPr>
            <p:ph type="title"/>
          </p:nvPr>
        </p:nvSpPr>
        <p:spPr>
          <a:xfrm>
            <a:off x="479425" y="476250"/>
            <a:ext cx="11341100" cy="1349375"/>
          </a:xfrm>
        </p:spPr>
        <p:txBody>
          <a:bodyPr lIns="0" tIns="0" rIns="0" bIns="0" anchor="t" anchorCtr="0">
            <a:noAutofit/>
          </a:bodyPr>
          <a:lstStyle>
            <a:lvl1pPr>
              <a:defRPr b="1" i="0">
                <a:solidFill>
                  <a:srgbClr val="01033C"/>
                </a:solidFill>
                <a:latin typeface="COOPERHEWITT-SEMIBOLD" pitchFamily="2" charset="77"/>
                <a:ea typeface="COOPERHEWITT-SEMIBOLD"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0F204BA-AAD4-4145-9060-4B23AC6E7CD3}"/>
              </a:ext>
            </a:extLst>
          </p:cNvPr>
          <p:cNvSpPr>
            <a:spLocks noGrp="1"/>
          </p:cNvSpPr>
          <p:nvPr>
            <p:ph sz="half" idx="1"/>
          </p:nvPr>
        </p:nvSpPr>
        <p:spPr>
          <a:xfrm>
            <a:off x="479424" y="1915319"/>
            <a:ext cx="5580000" cy="3420000"/>
          </a:xfrm>
        </p:spPr>
        <p:txBody>
          <a:bodyPr lIns="0" tIns="0" rIns="0" bIns="0">
            <a:noAutofit/>
          </a:bodyPr>
          <a:lstStyle>
            <a:lvl1pPr>
              <a:defRPr sz="2800">
                <a:latin typeface="Public Sans" pitchFamily="2" charset="77"/>
              </a:defRPr>
            </a:lvl1pPr>
            <a:lvl2pPr>
              <a:defRPr sz="2400">
                <a:latin typeface="Public Sans" pitchFamily="2" charset="77"/>
              </a:defRPr>
            </a:lvl2pPr>
            <a:lvl3pPr>
              <a:defRPr sz="2000">
                <a:latin typeface="Public Sans" pitchFamily="2" charset="77"/>
              </a:defRPr>
            </a:lvl3pPr>
            <a:lvl4pPr>
              <a:defRPr sz="1800">
                <a:latin typeface="Public Sans" pitchFamily="2" charset="77"/>
              </a:defRPr>
            </a:lvl4pPr>
            <a:lvl5pPr>
              <a:defRPr sz="1800">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8FE7EF-380A-8B4F-8044-D711670A7E64}"/>
              </a:ext>
            </a:extLst>
          </p:cNvPr>
          <p:cNvSpPr>
            <a:spLocks noGrp="1"/>
          </p:cNvSpPr>
          <p:nvPr>
            <p:ph sz="half" idx="2"/>
          </p:nvPr>
        </p:nvSpPr>
        <p:spPr>
          <a:xfrm>
            <a:off x="6240525" y="1915319"/>
            <a:ext cx="5580000" cy="3420000"/>
          </a:xfrm>
        </p:spPr>
        <p:txBody>
          <a:bodyPr lIns="0" tIns="0" rIns="0" bIns="0">
            <a:noAutofit/>
          </a:bodyPr>
          <a:lstStyle>
            <a:lvl1pPr>
              <a:defRPr>
                <a:solidFill>
                  <a:srgbClr val="01033C"/>
                </a:solidFill>
                <a:latin typeface="Public Sans" pitchFamily="2" charset="77"/>
              </a:defRPr>
            </a:lvl1pPr>
            <a:lvl2pPr>
              <a:defRPr>
                <a:solidFill>
                  <a:srgbClr val="01033C"/>
                </a:solidFill>
                <a:latin typeface="Public Sans" pitchFamily="2" charset="77"/>
              </a:defRPr>
            </a:lvl2pPr>
            <a:lvl3pPr>
              <a:defRPr>
                <a:solidFill>
                  <a:srgbClr val="01033C"/>
                </a:solidFill>
                <a:latin typeface="Public Sans" pitchFamily="2" charset="77"/>
              </a:defRPr>
            </a:lvl3pPr>
            <a:lvl4pPr>
              <a:defRPr>
                <a:solidFill>
                  <a:srgbClr val="01033C"/>
                </a:solidFill>
                <a:latin typeface="Public Sans" pitchFamily="2" charset="77"/>
              </a:defRPr>
            </a:lvl4pPr>
            <a:lvl5pPr>
              <a:defRPr>
                <a:solidFill>
                  <a:srgbClr val="01033C"/>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DE85392B-531D-9443-98C4-3C75134E3DE8}"/>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166466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C67E-D9CF-4243-967E-E25B5873DF98}"/>
              </a:ext>
            </a:extLst>
          </p:cNvPr>
          <p:cNvSpPr>
            <a:spLocks noGrp="1"/>
          </p:cNvSpPr>
          <p:nvPr>
            <p:ph type="title"/>
          </p:nvPr>
        </p:nvSpPr>
        <p:spPr>
          <a:xfrm>
            <a:off x="479425" y="499441"/>
            <a:ext cx="11341099" cy="1080000"/>
          </a:xfrm>
        </p:spPr>
        <p:txBody>
          <a:bodyPr lIns="0" tIns="0" rIns="0" bIns="0" anchor="t" anchorCtr="0">
            <a:noAutofit/>
          </a:bodyPr>
          <a:lstStyle>
            <a:lvl1pPr>
              <a:defRPr b="1" i="0">
                <a:solidFill>
                  <a:srgbClr val="01033C"/>
                </a:solidFill>
                <a:latin typeface="COOPERHEWITT-SEMIBOLD" pitchFamily="2" charset="77"/>
                <a:ea typeface="COOPERHEWITT-SEMIBOLD"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D5FA80-486D-2643-87B6-5F203CFD9F65}"/>
              </a:ext>
            </a:extLst>
          </p:cNvPr>
          <p:cNvSpPr>
            <a:spLocks noGrp="1"/>
          </p:cNvSpPr>
          <p:nvPr>
            <p:ph type="body" idx="1"/>
          </p:nvPr>
        </p:nvSpPr>
        <p:spPr>
          <a:xfrm>
            <a:off x="479425" y="1681163"/>
            <a:ext cx="5490000" cy="810000"/>
          </a:xfrm>
        </p:spPr>
        <p:txBody>
          <a:bodyPr lIns="0" tIns="0" rIns="0" bIns="0" anchor="t" anchorCtr="0">
            <a:noAutofit/>
          </a:bodyPr>
          <a:lstStyle>
            <a:lvl1pPr marL="0" indent="0">
              <a:buNone/>
              <a:defRPr sz="2400" b="1">
                <a:solidFill>
                  <a:srgbClr val="01033C"/>
                </a:solidFill>
                <a:latin typeface="Public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386BE8-E9D8-544E-96FE-6325AB7D4C8F}"/>
              </a:ext>
            </a:extLst>
          </p:cNvPr>
          <p:cNvSpPr>
            <a:spLocks noGrp="1"/>
          </p:cNvSpPr>
          <p:nvPr>
            <p:ph sz="half" idx="2"/>
          </p:nvPr>
        </p:nvSpPr>
        <p:spPr>
          <a:xfrm>
            <a:off x="479425" y="2505075"/>
            <a:ext cx="5490000" cy="2880000"/>
          </a:xfrm>
        </p:spPr>
        <p:txBody>
          <a:bodyPr lIns="0" tIns="0" rIns="0" bIns="0" anchor="t" anchorCtr="0">
            <a:noAutofit/>
          </a:bodyPr>
          <a:lstStyle>
            <a:lvl1pPr>
              <a:defRPr sz="2000">
                <a:solidFill>
                  <a:srgbClr val="01033C"/>
                </a:solidFill>
                <a:latin typeface="Public Sans" pitchFamily="2" charset="77"/>
              </a:defRPr>
            </a:lvl1pPr>
            <a:lvl2pPr>
              <a:defRPr sz="1800">
                <a:solidFill>
                  <a:srgbClr val="01033C"/>
                </a:solidFill>
                <a:latin typeface="Public Sans" pitchFamily="2" charset="77"/>
              </a:defRPr>
            </a:lvl2pPr>
            <a:lvl3pPr>
              <a:defRPr sz="1600">
                <a:solidFill>
                  <a:srgbClr val="01033C"/>
                </a:solidFill>
                <a:latin typeface="Public Sans" pitchFamily="2" charset="77"/>
              </a:defRPr>
            </a:lvl3pPr>
            <a:lvl4pPr>
              <a:defRPr sz="1400">
                <a:solidFill>
                  <a:srgbClr val="01033C"/>
                </a:solidFill>
                <a:latin typeface="Public Sans" pitchFamily="2" charset="77"/>
              </a:defRPr>
            </a:lvl4pPr>
            <a:lvl5pPr>
              <a:defRPr sz="1400">
                <a:solidFill>
                  <a:srgbClr val="01033C"/>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DA06B4-2C81-BF4E-826E-B0FCD6C95E83}"/>
              </a:ext>
            </a:extLst>
          </p:cNvPr>
          <p:cNvSpPr>
            <a:spLocks noGrp="1"/>
          </p:cNvSpPr>
          <p:nvPr>
            <p:ph type="body" sz="quarter" idx="3"/>
          </p:nvPr>
        </p:nvSpPr>
        <p:spPr>
          <a:xfrm>
            <a:off x="6330434" y="1681163"/>
            <a:ext cx="5490000" cy="810000"/>
          </a:xfrm>
        </p:spPr>
        <p:txBody>
          <a:bodyPr lIns="0" tIns="0" rIns="0" bIns="0" anchor="t" anchorCtr="0">
            <a:noAutofit/>
          </a:bodyPr>
          <a:lstStyle>
            <a:lvl1pPr marL="0" indent="0">
              <a:buNone/>
              <a:defRPr sz="2400" b="1">
                <a:solidFill>
                  <a:srgbClr val="01033C"/>
                </a:solidFill>
                <a:latin typeface="Public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C9C9AA-F084-F14D-8F7A-05EA370F19FB}"/>
              </a:ext>
            </a:extLst>
          </p:cNvPr>
          <p:cNvSpPr>
            <a:spLocks noGrp="1"/>
          </p:cNvSpPr>
          <p:nvPr>
            <p:ph sz="quarter" idx="4"/>
          </p:nvPr>
        </p:nvSpPr>
        <p:spPr>
          <a:xfrm>
            <a:off x="6330434" y="2505075"/>
            <a:ext cx="5490000" cy="2880000"/>
          </a:xfrm>
        </p:spPr>
        <p:txBody>
          <a:bodyPr lIns="0" tIns="0" rIns="0" bIns="0" anchor="t" anchorCtr="0">
            <a:noAutofit/>
          </a:bodyPr>
          <a:lstStyle>
            <a:lvl1pPr>
              <a:defRPr sz="2000">
                <a:solidFill>
                  <a:srgbClr val="01033C"/>
                </a:solidFill>
                <a:latin typeface="Public Sans" pitchFamily="2" charset="77"/>
              </a:defRPr>
            </a:lvl1pPr>
            <a:lvl2pPr>
              <a:defRPr sz="1800">
                <a:solidFill>
                  <a:srgbClr val="01033C"/>
                </a:solidFill>
                <a:latin typeface="Public Sans" pitchFamily="2" charset="77"/>
              </a:defRPr>
            </a:lvl2pPr>
            <a:lvl3pPr>
              <a:defRPr sz="1600">
                <a:solidFill>
                  <a:srgbClr val="01033C"/>
                </a:solidFill>
                <a:latin typeface="Public Sans" pitchFamily="2" charset="77"/>
              </a:defRPr>
            </a:lvl3pPr>
            <a:lvl4pPr>
              <a:defRPr sz="1400">
                <a:solidFill>
                  <a:srgbClr val="01033C"/>
                </a:solidFill>
                <a:latin typeface="Public Sans" pitchFamily="2" charset="77"/>
              </a:defRPr>
            </a:lvl4pPr>
            <a:lvl5pPr>
              <a:defRPr sz="1400">
                <a:solidFill>
                  <a:srgbClr val="01033C"/>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2ED5C0A4-1960-574D-9478-7A9E62D5FCE6}"/>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428660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785D-AA34-5E4C-A859-4302402E4B4D}"/>
              </a:ext>
            </a:extLst>
          </p:cNvPr>
          <p:cNvSpPr>
            <a:spLocks noGrp="1"/>
          </p:cNvSpPr>
          <p:nvPr>
            <p:ph type="title"/>
          </p:nvPr>
        </p:nvSpPr>
        <p:spPr>
          <a:xfrm>
            <a:off x="489721" y="476250"/>
            <a:ext cx="11330803" cy="1325563"/>
          </a:xfrm>
        </p:spPr>
        <p:txBody>
          <a:bodyPr lIns="0" tIns="0" rIns="0" bIns="0" anchor="t" anchorCtr="0">
            <a:noAutofit/>
          </a:bodyPr>
          <a:lstStyle>
            <a:lvl1pPr>
              <a:defRPr b="1" i="0">
                <a:solidFill>
                  <a:srgbClr val="01033C"/>
                </a:solidFill>
                <a:latin typeface="Cooper Hewitt" pitchFamily="2" charset="77"/>
                <a:ea typeface="Cooper Hewitt" pitchFamily="2" charset="77"/>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75311D03-8D5F-E14A-AE70-CAB0D3B3243A}"/>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356946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76C476-66F4-4E43-8EDD-B851C1303002}"/>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2320197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489722" y="476250"/>
            <a:ext cx="2690041" cy="1581150"/>
          </a:xfrm>
        </p:spPr>
        <p:txBody>
          <a:bodyPr anchor="t" anchorCtr="0">
            <a:noAutofit/>
          </a:bodyPr>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6EE03E-696D-3443-9957-6DAF39F22432}"/>
              </a:ext>
            </a:extLst>
          </p:cNvPr>
          <p:cNvSpPr>
            <a:spLocks noGrp="1"/>
          </p:cNvSpPr>
          <p:nvPr>
            <p:ph idx="1" hasCustomPrompt="1"/>
          </p:nvPr>
        </p:nvSpPr>
        <p:spPr>
          <a:xfrm>
            <a:off x="4224337" y="476251"/>
            <a:ext cx="7596187" cy="4860924"/>
          </a:xfrm>
        </p:spPr>
        <p:txBody>
          <a:bodyPr lIns="0" tIns="0" rIns="0" bIns="0" numCol="2" spcCol="180000" anchor="t" anchorCtr="0">
            <a:noAutofit/>
          </a:bodyPr>
          <a:lstStyle>
            <a:lvl1pPr>
              <a:defRPr sz="2000">
                <a:latin typeface="Public Sans" pitchFamily="2" charset="77"/>
              </a:defRPr>
            </a:lvl1pPr>
            <a:lvl2pPr>
              <a:defRPr sz="1800">
                <a:latin typeface="Public Sans" pitchFamily="2" charset="77"/>
              </a:defRPr>
            </a:lvl2pPr>
            <a:lvl3pPr>
              <a:defRPr sz="1600">
                <a:latin typeface="Public Sans" pitchFamily="2" charset="77"/>
              </a:defRPr>
            </a:lvl3pPr>
            <a:lvl4pPr>
              <a:defRPr sz="1400">
                <a:latin typeface="Public Sans" pitchFamily="2" charset="77"/>
              </a:defRPr>
            </a:lvl4pPr>
            <a:lvl5pPr>
              <a:defRPr sz="1400">
                <a:latin typeface="Public Sans" pitchFamily="2" charset="77"/>
              </a:defRPr>
            </a:lvl5pPr>
            <a:lvl6pPr>
              <a:defRPr sz="2000"/>
            </a:lvl6pPr>
            <a:lvl7pPr>
              <a:defRPr sz="2000"/>
            </a:lvl7pPr>
            <a:lvl8pPr>
              <a:defRPr sz="2000"/>
            </a:lvl8pPr>
            <a:lvl9pPr>
              <a:defRPr sz="2000"/>
            </a:lvl9pPr>
          </a:lstStyle>
          <a:p>
            <a:pPr lvl="0"/>
            <a:r>
              <a:rPr lang="en-GB"/>
              <a:t>Click to edit </a:t>
            </a:r>
            <a:br>
              <a:rPr lang="en-GB"/>
            </a:br>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0AE9ABB-BC64-BD4D-A5A2-7074E4782873}"/>
              </a:ext>
            </a:extLst>
          </p:cNvPr>
          <p:cNvSpPr>
            <a:spLocks noGrp="1"/>
          </p:cNvSpPr>
          <p:nvPr>
            <p:ph type="body" sz="half" idx="2" hasCustomPrompt="1"/>
          </p:nvPr>
        </p:nvSpPr>
        <p:spPr>
          <a:xfrm>
            <a:off x="489722" y="2057400"/>
            <a:ext cx="2690041" cy="3279775"/>
          </a:xfrm>
        </p:spPr>
        <p:txBody>
          <a:bodyPr lIns="0" tIns="0" rIns="0" bIns="0" anchor="t" anchorCtr="0">
            <a:noAutofit/>
          </a:bodyPr>
          <a:lstStyle>
            <a:lvl1pPr marL="0" indent="0">
              <a:buNone/>
              <a:defRPr sz="1600" b="0" i="0">
                <a:solidFill>
                  <a:srgbClr val="005EB8"/>
                </a:solidFill>
                <a:latin typeface="Public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Master text styles</a:t>
            </a:r>
          </a:p>
        </p:txBody>
      </p:sp>
      <p:sp>
        <p:nvSpPr>
          <p:cNvPr id="5" name="Date Placeholder 4">
            <a:extLst>
              <a:ext uri="{FF2B5EF4-FFF2-40B4-BE49-F238E27FC236}">
                <a16:creationId xmlns:a16="http://schemas.microsoft.com/office/drawing/2014/main" id="{01F6C9D7-CF06-E84A-B014-70D1279FB976}"/>
              </a:ext>
            </a:extLst>
          </p:cNvPr>
          <p:cNvSpPr>
            <a:spLocks noGrp="1"/>
          </p:cNvSpPr>
          <p:nvPr>
            <p:ph type="dt" sz="half" idx="10"/>
          </p:nvPr>
        </p:nvSpPr>
        <p:spPr/>
        <p:txBody>
          <a:bodyPr/>
          <a:lstStyle>
            <a:lvl1pPr>
              <a:defRPr sz="800"/>
            </a:lvl1pPr>
          </a:lstStyle>
          <a:p>
            <a:fld id="{35B43D16-B033-6545-AA6A-6A550AEB1383}" type="datetimeFigureOut">
              <a:rPr lang="en-US" smtClean="0"/>
              <a:pPr/>
              <a:t>12/4/2023</a:t>
            </a:fld>
            <a:endParaRPr lang="en-US"/>
          </a:p>
        </p:txBody>
      </p:sp>
      <p:sp>
        <p:nvSpPr>
          <p:cNvPr id="6" name="Footer Placeholder 5">
            <a:extLst>
              <a:ext uri="{FF2B5EF4-FFF2-40B4-BE49-F238E27FC236}">
                <a16:creationId xmlns:a16="http://schemas.microsoft.com/office/drawing/2014/main" id="{8914070B-579D-3848-9A03-D86E31ADD1C2}"/>
              </a:ext>
            </a:extLst>
          </p:cNvPr>
          <p:cNvSpPr>
            <a:spLocks noGrp="1"/>
          </p:cNvSpPr>
          <p:nvPr>
            <p:ph type="ftr" sz="quarter" idx="11"/>
          </p:nvPr>
        </p:nvSpPr>
        <p:spPr/>
        <p:txBody>
          <a:bodyPr/>
          <a:lstStyle>
            <a:lvl1pPr>
              <a:defRPr sz="800"/>
            </a:lvl1pPr>
          </a:lstStyle>
          <a:p>
            <a:endParaRPr lang="en-US"/>
          </a:p>
        </p:txBody>
      </p:sp>
      <p:sp>
        <p:nvSpPr>
          <p:cNvPr id="7" name="Slide Number Placeholder 6">
            <a:extLst>
              <a:ext uri="{FF2B5EF4-FFF2-40B4-BE49-F238E27FC236}">
                <a16:creationId xmlns:a16="http://schemas.microsoft.com/office/drawing/2014/main" id="{8B8A3AD0-FB18-9A4C-8342-39BAD4E4898D}"/>
              </a:ext>
            </a:extLst>
          </p:cNvPr>
          <p:cNvSpPr>
            <a:spLocks noGrp="1"/>
          </p:cNvSpPr>
          <p:nvPr>
            <p:ph type="sldNum" sz="quarter" idx="12"/>
          </p:nvPr>
        </p:nvSpPr>
        <p:spPr/>
        <p:txBody>
          <a:bodyPr/>
          <a:lstStyle>
            <a:lvl1pPr>
              <a:defRPr sz="800"/>
            </a:lvl1pPr>
          </a:lstStyle>
          <a:p>
            <a:fld id="{EAD915C5-3F29-4A47-B4DF-A90724147DE1}" type="slidenum">
              <a:rPr lang="en-US" smtClean="0"/>
              <a:pPr/>
              <a:t>‹#›</a:t>
            </a:fld>
            <a:endParaRPr lang="en-US"/>
          </a:p>
        </p:txBody>
      </p:sp>
      <p:pic>
        <p:nvPicPr>
          <p:cNvPr id="9" name="Picture 8">
            <a:extLst>
              <a:ext uri="{FF2B5EF4-FFF2-40B4-BE49-F238E27FC236}">
                <a16:creationId xmlns:a16="http://schemas.microsoft.com/office/drawing/2014/main" id="{298E5DCF-5508-C84A-91F0-D5076C4FD663}"/>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2750833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489722" y="476250"/>
            <a:ext cx="5107514" cy="2952750"/>
          </a:xfrm>
        </p:spPr>
        <p:txBody>
          <a:bodyPr anchor="t" anchorCtr="0">
            <a:noAutofit/>
          </a:bodyPr>
          <a:lstStyle>
            <a:lvl1pPr>
              <a:defRPr sz="54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50AE9ABB-BC64-BD4D-A5A2-7074E4782873}"/>
              </a:ext>
            </a:extLst>
          </p:cNvPr>
          <p:cNvSpPr>
            <a:spLocks noGrp="1"/>
          </p:cNvSpPr>
          <p:nvPr>
            <p:ph type="body" sz="half" idx="2" hasCustomPrompt="1"/>
          </p:nvPr>
        </p:nvSpPr>
        <p:spPr>
          <a:xfrm>
            <a:off x="489722" y="3429000"/>
            <a:ext cx="5107514" cy="3024188"/>
          </a:xfrm>
        </p:spPr>
        <p:txBody>
          <a:bodyPr lIns="0" tIns="0" rIns="0" bIns="0" anchor="t" anchorCtr="0">
            <a:noAutofit/>
          </a:bodyPr>
          <a:lstStyle>
            <a:lvl1pPr marL="0" indent="0">
              <a:buNone/>
              <a:defRPr sz="2000" b="0" i="0">
                <a:solidFill>
                  <a:srgbClr val="005EB8"/>
                </a:solidFill>
                <a:latin typeface="Public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Master text styles</a:t>
            </a:r>
          </a:p>
        </p:txBody>
      </p:sp>
      <p:pic>
        <p:nvPicPr>
          <p:cNvPr id="10" name="Content Placeholder 4">
            <a:extLst>
              <a:ext uri="{FF2B5EF4-FFF2-40B4-BE49-F238E27FC236}">
                <a16:creationId xmlns:a16="http://schemas.microsoft.com/office/drawing/2014/main" id="{C53112EE-831C-A74B-9B22-E2464280C7E6}"/>
              </a:ext>
            </a:extLst>
          </p:cNvPr>
          <p:cNvPicPr>
            <a:picLocks noChangeAspect="1"/>
          </p:cNvPicPr>
          <p:nvPr userDrawn="1"/>
        </p:nvPicPr>
        <p:blipFill rotWithShape="1">
          <a:blip r:embed="rId2"/>
          <a:srcRect l="45607" t="18175" r="8786" b="4862"/>
          <a:stretch/>
        </p:blipFill>
        <p:spPr>
          <a:xfrm>
            <a:off x="6096000" y="0"/>
            <a:ext cx="6096000" cy="6858001"/>
          </a:xfrm>
          <a:prstGeom prst="rect">
            <a:avLst/>
          </a:prstGeom>
        </p:spPr>
      </p:pic>
    </p:spTree>
    <p:extLst>
      <p:ext uri="{BB962C8B-B14F-4D97-AF65-F5344CB8AC3E}">
        <p14:creationId xmlns:p14="http://schemas.microsoft.com/office/powerpoint/2010/main" val="2220837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EE03E-696D-3443-9957-6DAF39F22432}"/>
              </a:ext>
            </a:extLst>
          </p:cNvPr>
          <p:cNvSpPr>
            <a:spLocks noGrp="1"/>
          </p:cNvSpPr>
          <p:nvPr>
            <p:ph idx="1"/>
          </p:nvPr>
        </p:nvSpPr>
        <p:spPr>
          <a:xfrm>
            <a:off x="0" y="0"/>
            <a:ext cx="12191999" cy="6858000"/>
          </a:xfrm>
        </p:spPr>
        <p:txBody>
          <a:bodyPr lIns="0" tIns="0" rIns="0" bIns="0" numCol="2" spcCol="180000" anchor="t" anchorCtr="0">
            <a:noAutofit/>
          </a:bodyPr>
          <a:lstStyle>
            <a:lvl1pPr>
              <a:defRPr sz="2000">
                <a:latin typeface="Public Sans" pitchFamily="2" charset="77"/>
              </a:defRPr>
            </a:lvl1pPr>
            <a:lvl2pPr>
              <a:defRPr sz="1800">
                <a:latin typeface="Public Sans" pitchFamily="2" charset="77"/>
              </a:defRPr>
            </a:lvl2pPr>
            <a:lvl3pPr>
              <a:defRPr sz="1600">
                <a:latin typeface="Public Sans" pitchFamily="2" charset="77"/>
              </a:defRPr>
            </a:lvl3pPr>
            <a:lvl4pPr>
              <a:defRPr sz="1400">
                <a:latin typeface="Public Sans" pitchFamily="2" charset="77"/>
              </a:defRPr>
            </a:lvl4pPr>
            <a:lvl5pPr>
              <a:defRPr sz="1400">
                <a:latin typeface="Public Sans" pitchFamily="2" charset="77"/>
              </a:defRPr>
            </a:lvl5pPr>
            <a:lvl6pPr>
              <a:defRPr sz="2000"/>
            </a:lvl6pPr>
            <a:lvl7pPr>
              <a:defRPr sz="2000"/>
            </a:lvl7pPr>
            <a:lvl8pPr>
              <a:defRPr sz="2000"/>
            </a:lvl8pPr>
            <a:lvl9pPr>
              <a:defRPr sz="2000"/>
            </a:lvl9pPr>
          </a:lstStyle>
          <a:p>
            <a:pPr lvl="0"/>
            <a:endParaRPr lang="en-US"/>
          </a:p>
        </p:txBody>
      </p:sp>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489722" y="476250"/>
            <a:ext cx="2690041" cy="1581150"/>
          </a:xfrm>
        </p:spPr>
        <p:txBody>
          <a:bodyPr anchor="t" anchorCtr="0">
            <a:noAutofit/>
          </a:bodyPr>
          <a:lstStyle>
            <a:lvl1pPr>
              <a:defRPr sz="3200"/>
            </a:lvl1pPr>
          </a:lstStyle>
          <a:p>
            <a:r>
              <a:rPr lang="en-GB"/>
              <a:t>Click to edit Master title style</a:t>
            </a:r>
            <a:endParaRPr lang="en-US"/>
          </a:p>
        </p:txBody>
      </p:sp>
      <p:pic>
        <p:nvPicPr>
          <p:cNvPr id="5" name="Picture 4">
            <a:extLst>
              <a:ext uri="{FF2B5EF4-FFF2-40B4-BE49-F238E27FC236}">
                <a16:creationId xmlns:a16="http://schemas.microsoft.com/office/drawing/2014/main" id="{21A4D744-03F0-004E-BF2F-76333924685A}"/>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873194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05EB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7125D-1EC6-0548-ACBE-65A9BADB141C}"/>
              </a:ext>
            </a:extLst>
          </p:cNvPr>
          <p:cNvPicPr>
            <a:picLocks noChangeAspect="1"/>
          </p:cNvPicPr>
          <p:nvPr userDrawn="1"/>
        </p:nvPicPr>
        <p:blipFill rotWithShape="1">
          <a:blip r:embed="rId2"/>
          <a:srcRect l="29958" t="7523" r="2846" b="35780"/>
          <a:stretch/>
        </p:blipFill>
        <p:spPr>
          <a:xfrm>
            <a:off x="1" y="0"/>
            <a:ext cx="12192000" cy="6858000"/>
          </a:xfrm>
          <a:prstGeom prst="rect">
            <a:avLst/>
          </a:prstGeom>
        </p:spPr>
      </p:pic>
      <p:pic>
        <p:nvPicPr>
          <p:cNvPr id="10" name="Picture 9">
            <a:extLst>
              <a:ext uri="{FF2B5EF4-FFF2-40B4-BE49-F238E27FC236}">
                <a16:creationId xmlns:a16="http://schemas.microsoft.com/office/drawing/2014/main" id="{5C63F1FB-A353-9349-BDBD-9DCE5E2F8551}"/>
              </a:ext>
            </a:extLst>
          </p:cNvPr>
          <p:cNvPicPr>
            <a:picLocks noChangeAspect="1"/>
          </p:cNvPicPr>
          <p:nvPr userDrawn="1"/>
        </p:nvPicPr>
        <p:blipFill>
          <a:blip r:embed="rId3"/>
          <a:srcRect/>
          <a:stretch/>
        </p:blipFill>
        <p:spPr>
          <a:xfrm>
            <a:off x="9656991" y="280311"/>
            <a:ext cx="2344505" cy="846627"/>
          </a:xfrm>
          <a:prstGeom prst="rect">
            <a:avLst/>
          </a:prstGeom>
        </p:spPr>
      </p:pic>
      <p:sp>
        <p:nvSpPr>
          <p:cNvPr id="2" name="Title 1">
            <a:extLst>
              <a:ext uri="{FF2B5EF4-FFF2-40B4-BE49-F238E27FC236}">
                <a16:creationId xmlns:a16="http://schemas.microsoft.com/office/drawing/2014/main" id="{3FE91EDA-6A7D-164F-9842-2803A1AE6AE5}"/>
              </a:ext>
            </a:extLst>
          </p:cNvPr>
          <p:cNvSpPr>
            <a:spLocks noGrp="1"/>
          </p:cNvSpPr>
          <p:nvPr>
            <p:ph type="title"/>
          </p:nvPr>
        </p:nvSpPr>
        <p:spPr>
          <a:xfrm>
            <a:off x="489722" y="476249"/>
            <a:ext cx="5606278" cy="4860925"/>
          </a:xfrm>
        </p:spPr>
        <p:txBody>
          <a:bodyPr anchor="t" anchorCtr="0">
            <a:noAutofit/>
          </a:bodyPr>
          <a:lstStyle>
            <a:lvl1pPr>
              <a:defRPr sz="5400">
                <a:solidFill>
                  <a:srgbClr val="01033C"/>
                </a:solidFill>
              </a:defRPr>
            </a:lvl1pPr>
          </a:lstStyle>
          <a:p>
            <a:r>
              <a:rPr lang="en-GB"/>
              <a:t>Click to edit Master title style</a:t>
            </a:r>
            <a:endParaRPr lang="en-US"/>
          </a:p>
        </p:txBody>
      </p:sp>
      <p:sp>
        <p:nvSpPr>
          <p:cNvPr id="5" name="Date Placeholder 4">
            <a:extLst>
              <a:ext uri="{FF2B5EF4-FFF2-40B4-BE49-F238E27FC236}">
                <a16:creationId xmlns:a16="http://schemas.microsoft.com/office/drawing/2014/main" id="{7D3959D8-5849-1142-B798-0BF2335574A3}"/>
              </a:ext>
            </a:extLst>
          </p:cNvPr>
          <p:cNvSpPr>
            <a:spLocks noGrp="1"/>
          </p:cNvSpPr>
          <p:nvPr>
            <p:ph type="dt" sz="half" idx="10"/>
          </p:nvPr>
        </p:nvSpPr>
        <p:spPr/>
        <p:txBody>
          <a:bodyPr/>
          <a:lstStyle>
            <a:lvl1pPr>
              <a:defRPr sz="800">
                <a:solidFill>
                  <a:schemeClr val="bg1"/>
                </a:solidFill>
              </a:defRPr>
            </a:lvl1pPr>
          </a:lstStyle>
          <a:p>
            <a:fld id="{35B43D16-B033-6545-AA6A-6A550AEB1383}" type="datetimeFigureOut">
              <a:rPr lang="en-US" smtClean="0"/>
              <a:pPr/>
              <a:t>12/4/2023</a:t>
            </a:fld>
            <a:endParaRPr lang="en-US"/>
          </a:p>
        </p:txBody>
      </p:sp>
      <p:sp>
        <p:nvSpPr>
          <p:cNvPr id="6" name="Footer Placeholder 5">
            <a:extLst>
              <a:ext uri="{FF2B5EF4-FFF2-40B4-BE49-F238E27FC236}">
                <a16:creationId xmlns:a16="http://schemas.microsoft.com/office/drawing/2014/main" id="{EDF74323-9ADF-8045-9161-16C9AE2C434B}"/>
              </a:ext>
            </a:extLst>
          </p:cNvPr>
          <p:cNvSpPr>
            <a:spLocks noGrp="1"/>
          </p:cNvSpPr>
          <p:nvPr>
            <p:ph type="ftr" sz="quarter" idx="11"/>
          </p:nvPr>
        </p:nvSpPr>
        <p:spPr/>
        <p:txBody>
          <a:bodyPr/>
          <a:lstStyle>
            <a:lvl1pPr>
              <a:defRPr sz="800">
                <a:solidFill>
                  <a:schemeClr val="bg1"/>
                </a:solidFill>
              </a:defRPr>
            </a:lvl1pPr>
          </a:lstStyle>
          <a:p>
            <a:endParaRPr lang="en-US"/>
          </a:p>
        </p:txBody>
      </p:sp>
      <p:sp>
        <p:nvSpPr>
          <p:cNvPr id="7" name="Slide Number Placeholder 6">
            <a:extLst>
              <a:ext uri="{FF2B5EF4-FFF2-40B4-BE49-F238E27FC236}">
                <a16:creationId xmlns:a16="http://schemas.microsoft.com/office/drawing/2014/main" id="{B643ACD4-4811-A04F-8D53-1A68FD3AF787}"/>
              </a:ext>
            </a:extLst>
          </p:cNvPr>
          <p:cNvSpPr>
            <a:spLocks noGrp="1"/>
          </p:cNvSpPr>
          <p:nvPr>
            <p:ph type="sldNum" sz="quarter" idx="12"/>
          </p:nvPr>
        </p:nvSpPr>
        <p:spPr/>
        <p:txBody>
          <a:bodyPr/>
          <a:lstStyle>
            <a:lvl1pPr>
              <a:defRPr sz="800">
                <a:solidFill>
                  <a:schemeClr val="bg1"/>
                </a:solidFill>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3196171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005EB8"/>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13A6FD5-AD39-894C-A874-2CAF50F18059}"/>
              </a:ext>
            </a:extLst>
          </p:cNvPr>
          <p:cNvPicPr>
            <a:picLocks noChangeAspect="1"/>
          </p:cNvPicPr>
          <p:nvPr userDrawn="1"/>
        </p:nvPicPr>
        <p:blipFill rotWithShape="1">
          <a:blip r:embed="rId2"/>
          <a:srcRect r="472" b="16096"/>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CC722382-8003-C247-BF58-C95DC7A8E657}"/>
              </a:ext>
            </a:extLst>
          </p:cNvPr>
          <p:cNvPicPr>
            <a:picLocks noChangeAspect="1"/>
          </p:cNvPicPr>
          <p:nvPr userDrawn="1"/>
        </p:nvPicPr>
        <p:blipFill>
          <a:blip r:embed="rId3"/>
          <a:srcRect/>
          <a:stretch/>
        </p:blipFill>
        <p:spPr>
          <a:xfrm>
            <a:off x="9656990" y="5829888"/>
            <a:ext cx="2344508" cy="846627"/>
          </a:xfrm>
          <a:prstGeom prst="rect">
            <a:avLst/>
          </a:prstGeom>
        </p:spPr>
      </p:pic>
      <p:sp>
        <p:nvSpPr>
          <p:cNvPr id="2" name="Title 1">
            <a:extLst>
              <a:ext uri="{FF2B5EF4-FFF2-40B4-BE49-F238E27FC236}">
                <a16:creationId xmlns:a16="http://schemas.microsoft.com/office/drawing/2014/main" id="{3FE91EDA-6A7D-164F-9842-2803A1AE6AE5}"/>
              </a:ext>
            </a:extLst>
          </p:cNvPr>
          <p:cNvSpPr>
            <a:spLocks noGrp="1"/>
          </p:cNvSpPr>
          <p:nvPr>
            <p:ph type="title"/>
          </p:nvPr>
        </p:nvSpPr>
        <p:spPr>
          <a:xfrm>
            <a:off x="489722" y="476249"/>
            <a:ext cx="5606278" cy="4860925"/>
          </a:xfrm>
        </p:spPr>
        <p:txBody>
          <a:bodyPr anchor="b" anchorCtr="0">
            <a:noAutofit/>
          </a:bodyPr>
          <a:lstStyle>
            <a:lvl1pPr>
              <a:defRPr sz="5400">
                <a:solidFill>
                  <a:schemeClr val="bg1"/>
                </a:solidFill>
              </a:defRPr>
            </a:lvl1pPr>
          </a:lstStyle>
          <a:p>
            <a:r>
              <a:rPr lang="en-GB"/>
              <a:t>Click to edit Master title style</a:t>
            </a:r>
            <a:endParaRPr lang="en-US"/>
          </a:p>
        </p:txBody>
      </p:sp>
      <p:sp>
        <p:nvSpPr>
          <p:cNvPr id="5" name="Date Placeholder 4">
            <a:extLst>
              <a:ext uri="{FF2B5EF4-FFF2-40B4-BE49-F238E27FC236}">
                <a16:creationId xmlns:a16="http://schemas.microsoft.com/office/drawing/2014/main" id="{7D3959D8-5849-1142-B798-0BF2335574A3}"/>
              </a:ext>
            </a:extLst>
          </p:cNvPr>
          <p:cNvSpPr>
            <a:spLocks noGrp="1"/>
          </p:cNvSpPr>
          <p:nvPr>
            <p:ph type="dt" sz="half" idx="10"/>
          </p:nvPr>
        </p:nvSpPr>
        <p:spPr/>
        <p:txBody>
          <a:bodyPr/>
          <a:lstStyle>
            <a:lvl1pPr>
              <a:defRPr sz="800">
                <a:solidFill>
                  <a:schemeClr val="bg1"/>
                </a:solidFill>
              </a:defRPr>
            </a:lvl1pPr>
          </a:lstStyle>
          <a:p>
            <a:fld id="{35B43D16-B033-6545-AA6A-6A550AEB1383}" type="datetimeFigureOut">
              <a:rPr lang="en-US" smtClean="0"/>
              <a:pPr/>
              <a:t>12/4/2023</a:t>
            </a:fld>
            <a:endParaRPr lang="en-US"/>
          </a:p>
        </p:txBody>
      </p:sp>
      <p:sp>
        <p:nvSpPr>
          <p:cNvPr id="6" name="Footer Placeholder 5">
            <a:extLst>
              <a:ext uri="{FF2B5EF4-FFF2-40B4-BE49-F238E27FC236}">
                <a16:creationId xmlns:a16="http://schemas.microsoft.com/office/drawing/2014/main" id="{EDF74323-9ADF-8045-9161-16C9AE2C434B}"/>
              </a:ext>
            </a:extLst>
          </p:cNvPr>
          <p:cNvSpPr>
            <a:spLocks noGrp="1"/>
          </p:cNvSpPr>
          <p:nvPr>
            <p:ph type="ftr" sz="quarter" idx="11"/>
          </p:nvPr>
        </p:nvSpPr>
        <p:spPr/>
        <p:txBody>
          <a:bodyPr/>
          <a:lstStyle>
            <a:lvl1pPr>
              <a:defRPr sz="800">
                <a:solidFill>
                  <a:schemeClr val="bg1"/>
                </a:solidFill>
              </a:defRPr>
            </a:lvl1pPr>
          </a:lstStyle>
          <a:p>
            <a:endParaRPr lang="en-US"/>
          </a:p>
        </p:txBody>
      </p:sp>
      <p:sp>
        <p:nvSpPr>
          <p:cNvPr id="7" name="Slide Number Placeholder 6">
            <a:extLst>
              <a:ext uri="{FF2B5EF4-FFF2-40B4-BE49-F238E27FC236}">
                <a16:creationId xmlns:a16="http://schemas.microsoft.com/office/drawing/2014/main" id="{B643ACD4-4811-A04F-8D53-1A68FD3AF787}"/>
              </a:ext>
            </a:extLst>
          </p:cNvPr>
          <p:cNvSpPr>
            <a:spLocks noGrp="1"/>
          </p:cNvSpPr>
          <p:nvPr>
            <p:ph type="sldNum" sz="quarter" idx="12"/>
          </p:nvPr>
        </p:nvSpPr>
        <p:spPr/>
        <p:txBody>
          <a:bodyPr/>
          <a:lstStyle>
            <a:lvl1pPr>
              <a:defRPr sz="800">
                <a:solidFill>
                  <a:schemeClr val="bg1"/>
                </a:solidFill>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509626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8C603F1-CE0A-49C5-81DB-93DE875EC0E2}" type="datetimeFigureOut">
              <a:rPr lang="en-GB" smtClean="0"/>
              <a:pPr/>
              <a:t>04/12/2023</a:t>
            </a:fld>
            <a:endParaRPr lang="en-GB"/>
          </a:p>
        </p:txBody>
      </p:sp>
      <p:sp>
        <p:nvSpPr>
          <p:cNvPr id="5" name="Footer Placeholder 4"/>
          <p:cNvSpPr>
            <a:spLocks noGrp="1"/>
          </p:cNvSpPr>
          <p:nvPr>
            <p:ph type="ftr" sz="quarter" idx="11"/>
          </p:nvPr>
        </p:nvSpPr>
        <p:spPr>
          <a:xfrm>
            <a:off x="143339" y="160215"/>
            <a:ext cx="6096000" cy="332656"/>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A891209-925F-4FC4-84E0-A495F2D2C6D2}" type="slidenum">
              <a:rPr lang="en-GB" smtClean="0"/>
              <a:pPr/>
              <a:t>‹#›</a:t>
            </a:fld>
            <a:endParaRPr lang="en-GB"/>
          </a:p>
        </p:txBody>
      </p:sp>
    </p:spTree>
    <p:extLst>
      <p:ext uri="{BB962C8B-B14F-4D97-AF65-F5344CB8AC3E}">
        <p14:creationId xmlns:p14="http://schemas.microsoft.com/office/powerpoint/2010/main" val="79250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5E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p:nvPr>
        </p:nvSpPr>
        <p:spPr>
          <a:xfrm>
            <a:off x="484505" y="500062"/>
            <a:ext cx="2697162" cy="5964044"/>
          </a:xfrm>
        </p:spPr>
        <p:txBody>
          <a:bodyPr lIns="0" tIns="0" rIns="0" bIns="0" anchor="t" anchorCtr="0">
            <a:noAutofit/>
          </a:bodyPr>
          <a:lstStyle>
            <a:lvl1pPr>
              <a:defRPr sz="3200" b="1" i="0">
                <a:solidFill>
                  <a:schemeClr val="bg1"/>
                </a:solidFill>
                <a:latin typeface="Cooper Hewitt" pitchFamily="2" charset="77"/>
                <a:ea typeface="Cooper Hewitt"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1E9A67-C959-A646-84B1-320BC9918A34}"/>
              </a:ext>
            </a:extLst>
          </p:cNvPr>
          <p:cNvSpPr>
            <a:spLocks noGrp="1"/>
          </p:cNvSpPr>
          <p:nvPr>
            <p:ph idx="1"/>
          </p:nvPr>
        </p:nvSpPr>
        <p:spPr>
          <a:xfrm>
            <a:off x="4224972" y="515937"/>
            <a:ext cx="7573328" cy="4808538"/>
          </a:xfrm>
        </p:spPr>
        <p:txBody>
          <a:bodyPr anchor="ctr" anchorCtr="0"/>
          <a:lstStyle>
            <a:lvl1pPr>
              <a:defRPr b="0" i="0">
                <a:solidFill>
                  <a:schemeClr val="bg1"/>
                </a:solidFill>
                <a:latin typeface="Public Sans" pitchFamily="2" charset="77"/>
              </a:defRPr>
            </a:lvl1pPr>
            <a:lvl2pPr>
              <a:defRPr b="0" i="0">
                <a:solidFill>
                  <a:schemeClr val="bg1"/>
                </a:solidFill>
                <a:latin typeface="Public Sans" pitchFamily="2" charset="77"/>
              </a:defRPr>
            </a:lvl2pPr>
            <a:lvl3pPr>
              <a:defRPr b="0" i="0">
                <a:solidFill>
                  <a:schemeClr val="bg1"/>
                </a:solidFill>
                <a:latin typeface="Public Sans" pitchFamily="2" charset="77"/>
              </a:defRPr>
            </a:lvl3pPr>
            <a:lvl4pPr>
              <a:defRPr b="0" i="0">
                <a:solidFill>
                  <a:schemeClr val="bg1"/>
                </a:solidFill>
                <a:latin typeface="Public Sans" pitchFamily="2" charset="77"/>
              </a:defRPr>
            </a:lvl4pPr>
            <a:lvl5pPr>
              <a:defRPr b="0" i="0">
                <a:solidFill>
                  <a:schemeClr val="bg1"/>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5DB490F7-22F4-6C42-984F-B0B3C1EBD684}"/>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22049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5E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hasCustomPrompt="1"/>
          </p:nvPr>
        </p:nvSpPr>
        <p:spPr>
          <a:xfrm>
            <a:off x="484505" y="500062"/>
            <a:ext cx="11336020" cy="5067618"/>
          </a:xfrm>
        </p:spPr>
        <p:txBody>
          <a:bodyPr lIns="0" tIns="0" rIns="0" bIns="0" anchor="t" anchorCtr="0">
            <a:noAutofit/>
          </a:bodyPr>
          <a:lstStyle>
            <a:lvl1pPr>
              <a:defRPr sz="5400" b="1" i="0">
                <a:solidFill>
                  <a:schemeClr val="bg1"/>
                </a:solidFill>
                <a:latin typeface="Cooper Hewitt" pitchFamily="2" charset="77"/>
                <a:ea typeface="Cooper Hewitt" pitchFamily="2" charset="77"/>
              </a:defRPr>
            </a:lvl1pPr>
          </a:lstStyle>
          <a:p>
            <a:r>
              <a:rPr lang="en-GB" sz="5400">
                <a:latin typeface="COOPERHEWITT-SEMIBOLD" pitchFamily="2" charset="77"/>
                <a:ea typeface="COOPERHEWITT-SEMIBOLD" pitchFamily="2" charset="77"/>
              </a:rPr>
              <a:t>Lorem ipsum </a:t>
            </a:r>
            <a:r>
              <a:rPr lang="en-GB" sz="5400" err="1">
                <a:latin typeface="COOPERHEWITT-SEMIBOLD" pitchFamily="2" charset="77"/>
                <a:ea typeface="COOPERHEWITT-SEMIBOLD" pitchFamily="2" charset="77"/>
              </a:rPr>
              <a:t>dolor</a:t>
            </a:r>
            <a:r>
              <a:rPr lang="en-GB" sz="5400">
                <a:latin typeface="COOPERHEWITT-SEMIBOLD" pitchFamily="2" charset="77"/>
                <a:ea typeface="COOPERHEWITT-SEMIBOLD" pitchFamily="2" charset="77"/>
              </a:rPr>
              <a:t> sit </a:t>
            </a:r>
            <a:r>
              <a:rPr lang="en-GB" sz="5400" err="1">
                <a:latin typeface="COOPERHEWITT-SEMIBOLD" pitchFamily="2" charset="77"/>
                <a:ea typeface="COOPERHEWITT-SEMIBOLD" pitchFamily="2" charset="77"/>
              </a:rPr>
              <a:t>amet</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consectetur</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adipiscing</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elit</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Nulla</a:t>
            </a:r>
            <a:r>
              <a:rPr lang="en-GB" sz="5400">
                <a:latin typeface="COOPERHEWITT-SEMIBOLD" pitchFamily="2" charset="77"/>
                <a:ea typeface="COOPERHEWITT-SEMIBOLD" pitchFamily="2" charset="77"/>
              </a:rPr>
              <a:t> a </a:t>
            </a:r>
            <a:r>
              <a:rPr lang="en-GB" sz="5400" err="1">
                <a:latin typeface="COOPERHEWITT-SEMIBOLD" pitchFamily="2" charset="77"/>
                <a:ea typeface="COOPERHEWITT-SEMIBOLD" pitchFamily="2" charset="77"/>
              </a:rPr>
              <a:t>dolor</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feugiat</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placerat</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leo</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quis</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interdum</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erat</a:t>
            </a:r>
            <a:r>
              <a:rPr lang="en-GB" sz="5400">
                <a:latin typeface="COOPERHEWITT-SEMIBOLD" pitchFamily="2" charset="77"/>
                <a:ea typeface="COOPERHEWITT-SEMIBOLD" pitchFamily="2" charset="77"/>
              </a:rPr>
              <a:t>. Vestibulum </a:t>
            </a:r>
            <a:r>
              <a:rPr lang="en-GB" sz="5400" err="1">
                <a:latin typeface="COOPERHEWITT-SEMIBOLD" pitchFamily="2" charset="77"/>
                <a:ea typeface="COOPERHEWITT-SEMIBOLD" pitchFamily="2" charset="77"/>
              </a:rPr>
              <a:t>nec</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pretium</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purus</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Nullam</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volutpat</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turpis</a:t>
            </a:r>
            <a:r>
              <a:rPr lang="en-GB" sz="5400">
                <a:latin typeface="COOPERHEWITT-SEMIBOLD" pitchFamily="2" charset="77"/>
                <a:ea typeface="COOPERHEWITT-SEMIBOLD" pitchFamily="2" charset="77"/>
              </a:rPr>
              <a:t> id </a:t>
            </a:r>
            <a:r>
              <a:rPr lang="en-GB" sz="5400" err="1">
                <a:latin typeface="COOPERHEWITT-SEMIBOLD" pitchFamily="2" charset="77"/>
                <a:ea typeface="COOPERHEWITT-SEMIBOLD" pitchFamily="2" charset="77"/>
              </a:rPr>
              <a:t>pellentesque</a:t>
            </a:r>
            <a:r>
              <a:rPr lang="en-GB" sz="5400">
                <a:latin typeface="COOPERHEWITT-SEMIBOLD" pitchFamily="2" charset="77"/>
                <a:ea typeface="COOPERHEWITT-SEMIBOLD" pitchFamily="2" charset="77"/>
              </a:rPr>
              <a:t> </a:t>
            </a:r>
            <a:r>
              <a:rPr lang="en-GB" sz="5400" err="1">
                <a:latin typeface="COOPERHEWITT-SEMIBOLD" pitchFamily="2" charset="77"/>
                <a:ea typeface="COOPERHEWITT-SEMIBOLD" pitchFamily="2" charset="77"/>
              </a:rPr>
              <a:t>sagittis</a:t>
            </a:r>
            <a:r>
              <a:rPr lang="en-GB" sz="5400">
                <a:latin typeface="COOPERHEWITT-SEMIBOLD" pitchFamily="2" charset="77"/>
                <a:ea typeface="COOPERHEWITT-SEMIBOLD" pitchFamily="2" charset="77"/>
              </a:rPr>
              <a:t>.</a:t>
            </a:r>
            <a:endParaRPr lang="en-US"/>
          </a:p>
        </p:txBody>
      </p:sp>
      <p:pic>
        <p:nvPicPr>
          <p:cNvPr id="5" name="Picture 4">
            <a:extLst>
              <a:ext uri="{FF2B5EF4-FFF2-40B4-BE49-F238E27FC236}">
                <a16:creationId xmlns:a16="http://schemas.microsoft.com/office/drawing/2014/main" id="{5DB490F7-22F4-6C42-984F-B0B3C1EBD684}"/>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118751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3ABFF0">
            <a:alpha val="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hasCustomPrompt="1"/>
          </p:nvPr>
        </p:nvSpPr>
        <p:spPr>
          <a:xfrm>
            <a:off x="484505" y="500062"/>
            <a:ext cx="11336020" cy="5067618"/>
          </a:xfrm>
        </p:spPr>
        <p:txBody>
          <a:bodyPr lIns="0" tIns="0" rIns="0" bIns="0" numCol="2" spcCol="540000" anchor="t" anchorCtr="0">
            <a:noAutofit/>
          </a:bodyPr>
          <a:lstStyle>
            <a:lvl1pPr>
              <a:defRPr sz="2400" b="0" i="0">
                <a:solidFill>
                  <a:srgbClr val="01033C"/>
                </a:solidFill>
                <a:latin typeface="Public Sans" pitchFamily="2" charset="77"/>
                <a:ea typeface="Cooper Hewitt" pitchFamily="2" charset="77"/>
              </a:defRPr>
            </a:lvl1pPr>
          </a:lstStyle>
          <a:p>
            <a:r>
              <a:rPr lang="en-GB" sz="2400" b="0">
                <a:latin typeface="Public Sans" pitchFamily="2" charset="77"/>
              </a:rPr>
              <a:t>Lorem ipsum </a:t>
            </a:r>
            <a:r>
              <a:rPr lang="en-GB" sz="2400" b="0" err="1">
                <a:latin typeface="Public Sans" pitchFamily="2" charset="77"/>
              </a:rPr>
              <a:t>dolor</a:t>
            </a:r>
            <a:r>
              <a:rPr lang="en-GB" sz="2400" b="0">
                <a:latin typeface="Public Sans" pitchFamily="2" charset="77"/>
              </a:rPr>
              <a:t> sit </a:t>
            </a:r>
            <a:r>
              <a:rPr lang="en-GB" sz="2400" b="0" err="1">
                <a:latin typeface="Public Sans" pitchFamily="2" charset="77"/>
              </a:rPr>
              <a:t>amet</a:t>
            </a:r>
            <a:r>
              <a:rPr lang="en-GB" sz="2400" b="0">
                <a:latin typeface="Public Sans" pitchFamily="2" charset="77"/>
              </a:rPr>
              <a:t>, </a:t>
            </a:r>
            <a:r>
              <a:rPr lang="en-GB" sz="2400" b="0" err="1">
                <a:latin typeface="Public Sans" pitchFamily="2" charset="77"/>
              </a:rPr>
              <a:t>consectetur</a:t>
            </a:r>
            <a:r>
              <a:rPr lang="en-GB" sz="2400" b="0">
                <a:latin typeface="Public Sans" pitchFamily="2" charset="77"/>
              </a:rPr>
              <a:t> </a:t>
            </a:r>
            <a:r>
              <a:rPr lang="en-GB" sz="2400" b="0" err="1">
                <a:latin typeface="Public Sans" pitchFamily="2" charset="77"/>
              </a:rPr>
              <a:t>adipiscing</a:t>
            </a:r>
            <a:r>
              <a:rPr lang="en-GB" sz="2400" b="0">
                <a:latin typeface="Public Sans" pitchFamily="2" charset="77"/>
              </a:rPr>
              <a:t> </a:t>
            </a:r>
            <a:r>
              <a:rPr lang="en-GB" sz="2400" b="0" err="1">
                <a:latin typeface="Public Sans" pitchFamily="2" charset="77"/>
              </a:rPr>
              <a:t>elit</a:t>
            </a:r>
            <a:r>
              <a:rPr lang="en-GB" sz="2400" b="0">
                <a:latin typeface="Public Sans" pitchFamily="2" charset="77"/>
              </a:rPr>
              <a:t>. </a:t>
            </a:r>
            <a:r>
              <a:rPr lang="en-GB" sz="2400" b="0" err="1">
                <a:latin typeface="Public Sans" pitchFamily="2" charset="77"/>
              </a:rPr>
              <a:t>Nulla</a:t>
            </a:r>
            <a:r>
              <a:rPr lang="en-GB" sz="2400" b="0">
                <a:latin typeface="Public Sans" pitchFamily="2" charset="77"/>
              </a:rPr>
              <a:t> a </a:t>
            </a:r>
            <a:r>
              <a:rPr lang="en-GB" sz="2400" b="0" err="1">
                <a:latin typeface="Public Sans" pitchFamily="2" charset="77"/>
              </a:rPr>
              <a:t>dolor</a:t>
            </a:r>
            <a:r>
              <a:rPr lang="en-GB" sz="2400" b="0">
                <a:latin typeface="Public Sans" pitchFamily="2" charset="77"/>
              </a:rPr>
              <a:t> </a:t>
            </a:r>
            <a:r>
              <a:rPr lang="en-GB" sz="2400" b="0" err="1">
                <a:latin typeface="Public Sans" pitchFamily="2" charset="77"/>
              </a:rPr>
              <a:t>feugiat</a:t>
            </a:r>
            <a:r>
              <a:rPr lang="en-GB" sz="2400" b="0">
                <a:latin typeface="Public Sans" pitchFamily="2" charset="77"/>
              </a:rPr>
              <a:t>, </a:t>
            </a:r>
            <a:r>
              <a:rPr lang="en-GB" sz="2400" b="0" err="1">
                <a:latin typeface="Public Sans" pitchFamily="2" charset="77"/>
              </a:rPr>
              <a:t>placerat</a:t>
            </a:r>
            <a:r>
              <a:rPr lang="en-GB" sz="2400" b="0">
                <a:latin typeface="Public Sans" pitchFamily="2" charset="77"/>
              </a:rPr>
              <a:t> </a:t>
            </a:r>
            <a:r>
              <a:rPr lang="en-GB" sz="2400" b="0" err="1">
                <a:latin typeface="Public Sans" pitchFamily="2" charset="77"/>
              </a:rPr>
              <a:t>leo</a:t>
            </a:r>
            <a:r>
              <a:rPr lang="en-GB" sz="2400" b="0">
                <a:latin typeface="Public Sans" pitchFamily="2" charset="77"/>
              </a:rPr>
              <a:t> </a:t>
            </a:r>
            <a:r>
              <a:rPr lang="en-GB" sz="2400" b="0" err="1">
                <a:latin typeface="Public Sans" pitchFamily="2" charset="77"/>
              </a:rPr>
              <a:t>quis</a:t>
            </a:r>
            <a:r>
              <a:rPr lang="en-GB" sz="2400" b="0">
                <a:latin typeface="Public Sans" pitchFamily="2" charset="77"/>
              </a:rPr>
              <a:t>, </a:t>
            </a:r>
            <a:r>
              <a:rPr lang="en-GB" sz="2400" b="0" err="1">
                <a:latin typeface="Public Sans" pitchFamily="2" charset="77"/>
              </a:rPr>
              <a:t>interdum</a:t>
            </a:r>
            <a:r>
              <a:rPr lang="en-GB" sz="2400" b="0">
                <a:latin typeface="Public Sans" pitchFamily="2" charset="77"/>
              </a:rPr>
              <a:t> </a:t>
            </a:r>
            <a:r>
              <a:rPr lang="en-GB" sz="2400" b="0" err="1">
                <a:latin typeface="Public Sans" pitchFamily="2" charset="77"/>
              </a:rPr>
              <a:t>erat</a:t>
            </a:r>
            <a:r>
              <a:rPr lang="en-GB" sz="2400" b="0">
                <a:latin typeface="Public Sans" pitchFamily="2" charset="77"/>
              </a:rPr>
              <a:t>. Vestibulum </a:t>
            </a:r>
            <a:r>
              <a:rPr lang="en-GB" sz="2400" b="0" err="1">
                <a:latin typeface="Public Sans" pitchFamily="2" charset="77"/>
              </a:rPr>
              <a:t>nec</a:t>
            </a:r>
            <a:r>
              <a:rPr lang="en-GB" sz="2400" b="0">
                <a:latin typeface="Public Sans" pitchFamily="2" charset="77"/>
              </a:rPr>
              <a:t> </a:t>
            </a:r>
            <a:r>
              <a:rPr lang="en-GB" sz="2400" b="0" err="1">
                <a:latin typeface="Public Sans" pitchFamily="2" charset="77"/>
              </a:rPr>
              <a:t>pretium</a:t>
            </a:r>
            <a:r>
              <a:rPr lang="en-GB" sz="2400" b="0">
                <a:latin typeface="Public Sans" pitchFamily="2" charset="77"/>
              </a:rPr>
              <a:t> </a:t>
            </a:r>
            <a:r>
              <a:rPr lang="en-GB" sz="2400" b="0" err="1">
                <a:latin typeface="Public Sans" pitchFamily="2" charset="77"/>
              </a:rPr>
              <a:t>purus</a:t>
            </a:r>
            <a:r>
              <a:rPr lang="en-GB" sz="2400" b="0">
                <a:latin typeface="Public Sans" pitchFamily="2" charset="77"/>
              </a:rPr>
              <a:t>. </a:t>
            </a:r>
            <a:r>
              <a:rPr lang="en-GB" sz="2400" b="0" err="1">
                <a:latin typeface="Public Sans" pitchFamily="2" charset="77"/>
              </a:rPr>
              <a:t>Nullam</a:t>
            </a:r>
            <a:r>
              <a:rPr lang="en-GB" sz="2400" b="0">
                <a:latin typeface="Public Sans" pitchFamily="2" charset="77"/>
              </a:rPr>
              <a:t> </a:t>
            </a:r>
            <a:r>
              <a:rPr lang="en-GB" sz="2400" b="0" err="1">
                <a:latin typeface="Public Sans" pitchFamily="2" charset="77"/>
              </a:rPr>
              <a:t>volutpat</a:t>
            </a:r>
            <a:r>
              <a:rPr lang="en-GB" sz="2400" b="0">
                <a:latin typeface="Public Sans" pitchFamily="2" charset="77"/>
              </a:rPr>
              <a:t>, </a:t>
            </a:r>
            <a:r>
              <a:rPr lang="en-GB" sz="2400" b="0" err="1">
                <a:latin typeface="Public Sans" pitchFamily="2" charset="77"/>
              </a:rPr>
              <a:t>turpis</a:t>
            </a:r>
            <a:r>
              <a:rPr lang="en-GB" sz="2400" b="0">
                <a:latin typeface="Public Sans" pitchFamily="2" charset="77"/>
              </a:rPr>
              <a:t> id </a:t>
            </a:r>
            <a:r>
              <a:rPr lang="en-GB" sz="2400" b="0" err="1">
                <a:latin typeface="Public Sans" pitchFamily="2" charset="77"/>
              </a:rPr>
              <a:t>pellentesque</a:t>
            </a:r>
            <a:r>
              <a:rPr lang="en-GB" sz="2400" b="0">
                <a:latin typeface="Public Sans" pitchFamily="2" charset="77"/>
              </a:rPr>
              <a:t> </a:t>
            </a:r>
            <a:r>
              <a:rPr lang="en-GB" sz="2400" b="0" err="1">
                <a:latin typeface="Public Sans" pitchFamily="2" charset="77"/>
              </a:rPr>
              <a:t>sagittis</a:t>
            </a:r>
            <a:r>
              <a:rPr lang="en-GB" sz="2400" b="0">
                <a:latin typeface="Public Sans" pitchFamily="2" charset="77"/>
              </a:rPr>
              <a:t>, </a:t>
            </a:r>
            <a:r>
              <a:rPr lang="en-GB" sz="2400" b="0" err="1">
                <a:latin typeface="Public Sans" pitchFamily="2" charset="77"/>
              </a:rPr>
              <a:t>velit</a:t>
            </a:r>
            <a:r>
              <a:rPr lang="en-GB" sz="2400" b="0">
                <a:latin typeface="Public Sans" pitchFamily="2" charset="77"/>
              </a:rPr>
              <a:t> mi </a:t>
            </a:r>
            <a:r>
              <a:rPr lang="en-GB" sz="2400" b="0" err="1">
                <a:latin typeface="Public Sans" pitchFamily="2" charset="77"/>
              </a:rPr>
              <a:t>euismod</a:t>
            </a:r>
            <a:r>
              <a:rPr lang="en-GB" sz="2400" b="0">
                <a:latin typeface="Public Sans" pitchFamily="2" charset="77"/>
              </a:rPr>
              <a:t> </a:t>
            </a:r>
            <a:r>
              <a:rPr lang="en-GB" sz="2400" b="0" err="1">
                <a:latin typeface="Public Sans" pitchFamily="2" charset="77"/>
              </a:rPr>
              <a:t>tortor</a:t>
            </a:r>
            <a:r>
              <a:rPr lang="en-GB" sz="2400" b="0">
                <a:latin typeface="Public Sans" pitchFamily="2" charset="77"/>
              </a:rPr>
              <a:t>, a </a:t>
            </a:r>
            <a:r>
              <a:rPr lang="en-GB" sz="2400" b="0" err="1">
                <a:latin typeface="Public Sans" pitchFamily="2" charset="77"/>
              </a:rPr>
              <a:t>elementum</a:t>
            </a:r>
            <a:r>
              <a:rPr lang="en-GB" sz="2400" b="0">
                <a:latin typeface="Public Sans" pitchFamily="2" charset="77"/>
              </a:rPr>
              <a:t> ex eros non </a:t>
            </a:r>
            <a:r>
              <a:rPr lang="en-GB" sz="2400" b="0" err="1">
                <a:latin typeface="Public Sans" pitchFamily="2" charset="77"/>
              </a:rPr>
              <a:t>felis</a:t>
            </a:r>
            <a:r>
              <a:rPr lang="en-GB" sz="2400" b="0">
                <a:latin typeface="Public Sans" pitchFamily="2" charset="77"/>
              </a:rPr>
              <a:t>. </a:t>
            </a:r>
            <a:r>
              <a:rPr lang="en-GB" sz="2400" b="0" err="1">
                <a:latin typeface="Public Sans" pitchFamily="2" charset="77"/>
              </a:rPr>
              <a:t>Quisque</a:t>
            </a:r>
            <a:r>
              <a:rPr lang="en-GB" sz="2400" b="0">
                <a:latin typeface="Public Sans" pitchFamily="2" charset="77"/>
              </a:rPr>
              <a:t> pharetra, </a:t>
            </a:r>
            <a:r>
              <a:rPr lang="en-GB" sz="2400" b="0" err="1">
                <a:latin typeface="Public Sans" pitchFamily="2" charset="77"/>
              </a:rPr>
              <a:t>sapien</a:t>
            </a:r>
            <a:r>
              <a:rPr lang="en-GB" sz="2400" b="0">
                <a:latin typeface="Public Sans" pitchFamily="2" charset="77"/>
              </a:rPr>
              <a:t> id </a:t>
            </a:r>
            <a:r>
              <a:rPr lang="en-GB" sz="2400" b="0" err="1">
                <a:latin typeface="Public Sans" pitchFamily="2" charset="77"/>
              </a:rPr>
              <a:t>sollicitudin</a:t>
            </a:r>
            <a:r>
              <a:rPr lang="en-GB" sz="2400" b="0">
                <a:latin typeface="Public Sans" pitchFamily="2" charset="77"/>
              </a:rPr>
              <a:t> pulvinar, ex magna </a:t>
            </a:r>
            <a:r>
              <a:rPr lang="en-GB" sz="2400" b="0" err="1">
                <a:latin typeface="Public Sans" pitchFamily="2" charset="77"/>
              </a:rPr>
              <a:t>iaculis</a:t>
            </a:r>
            <a:r>
              <a:rPr lang="en-GB" sz="2400" b="0">
                <a:latin typeface="Public Sans" pitchFamily="2" charset="77"/>
              </a:rPr>
              <a:t> magna, </a:t>
            </a:r>
            <a:r>
              <a:rPr lang="en-GB" sz="2400" b="0" err="1">
                <a:latin typeface="Public Sans" pitchFamily="2" charset="77"/>
              </a:rPr>
              <a:t>ut</a:t>
            </a:r>
            <a:r>
              <a:rPr lang="en-GB" sz="2400" b="0">
                <a:latin typeface="Public Sans" pitchFamily="2" charset="77"/>
              </a:rPr>
              <a:t> </a:t>
            </a:r>
            <a:r>
              <a:rPr lang="en-GB" sz="2400" b="0" err="1">
                <a:latin typeface="Public Sans" pitchFamily="2" charset="77"/>
              </a:rPr>
              <a:t>volutpat</a:t>
            </a:r>
            <a:r>
              <a:rPr lang="en-GB" sz="2400" b="0">
                <a:latin typeface="Public Sans" pitchFamily="2" charset="77"/>
              </a:rPr>
              <a:t> </a:t>
            </a:r>
            <a:r>
              <a:rPr lang="en-GB" sz="2400" b="0" err="1">
                <a:latin typeface="Public Sans" pitchFamily="2" charset="77"/>
              </a:rPr>
              <a:t>augue</a:t>
            </a:r>
            <a:r>
              <a:rPr lang="en-GB" sz="2400" b="0">
                <a:latin typeface="Public Sans" pitchFamily="2" charset="77"/>
              </a:rPr>
              <a:t> </a:t>
            </a:r>
            <a:r>
              <a:rPr lang="en-GB" sz="2400" b="0" err="1">
                <a:latin typeface="Public Sans" pitchFamily="2" charset="77"/>
              </a:rPr>
              <a:t>velit</a:t>
            </a:r>
            <a:r>
              <a:rPr lang="en-GB" sz="2400" b="0">
                <a:latin typeface="Public Sans" pitchFamily="2" charset="77"/>
              </a:rPr>
              <a:t> </a:t>
            </a:r>
            <a:r>
              <a:rPr lang="en-GB" sz="2400" b="0" err="1">
                <a:latin typeface="Public Sans" pitchFamily="2" charset="77"/>
              </a:rPr>
              <a:t>eget</a:t>
            </a:r>
            <a:r>
              <a:rPr lang="en-GB" sz="2400" b="0">
                <a:latin typeface="Public Sans" pitchFamily="2" charset="77"/>
              </a:rPr>
              <a:t> </a:t>
            </a:r>
            <a:r>
              <a:rPr lang="en-GB" sz="2400" b="0" err="1">
                <a:latin typeface="Public Sans" pitchFamily="2" charset="77"/>
              </a:rPr>
              <a:t>velit</a:t>
            </a:r>
            <a:r>
              <a:rPr lang="en-GB" sz="2400" b="0">
                <a:latin typeface="Public Sans" pitchFamily="2" charset="77"/>
              </a:rPr>
              <a:t>. </a:t>
            </a:r>
            <a:r>
              <a:rPr lang="en-GB" sz="2400" b="0" err="1">
                <a:latin typeface="Public Sans" pitchFamily="2" charset="77"/>
              </a:rPr>
              <a:t>Orci</a:t>
            </a:r>
            <a:r>
              <a:rPr lang="en-GB" sz="2400" b="0">
                <a:latin typeface="Public Sans" pitchFamily="2" charset="77"/>
              </a:rPr>
              <a:t> </a:t>
            </a:r>
            <a:r>
              <a:rPr lang="en-GB" sz="2400" b="0" err="1">
                <a:latin typeface="Public Sans" pitchFamily="2" charset="77"/>
              </a:rPr>
              <a:t>varius</a:t>
            </a:r>
            <a:r>
              <a:rPr lang="en-GB" sz="2400" b="0">
                <a:latin typeface="Public Sans" pitchFamily="2" charset="77"/>
              </a:rPr>
              <a:t> </a:t>
            </a:r>
            <a:r>
              <a:rPr lang="en-GB" sz="2400" b="0" err="1">
                <a:latin typeface="Public Sans" pitchFamily="2" charset="77"/>
              </a:rPr>
              <a:t>natoque</a:t>
            </a:r>
            <a:r>
              <a:rPr lang="en-GB" sz="2400" b="0">
                <a:latin typeface="Public Sans" pitchFamily="2" charset="77"/>
              </a:rPr>
              <a:t> </a:t>
            </a:r>
            <a:r>
              <a:rPr lang="en-GB" sz="2400" b="0" err="1">
                <a:latin typeface="Public Sans" pitchFamily="2" charset="77"/>
              </a:rPr>
              <a:t>penatibus</a:t>
            </a:r>
            <a:r>
              <a:rPr lang="en-GB" sz="2400" b="0">
                <a:latin typeface="Public Sans" pitchFamily="2" charset="77"/>
              </a:rPr>
              <a:t> et </a:t>
            </a:r>
            <a:r>
              <a:rPr lang="en-GB" sz="2400" b="0" err="1">
                <a:latin typeface="Public Sans" pitchFamily="2" charset="77"/>
              </a:rPr>
              <a:t>magnis</a:t>
            </a:r>
            <a:r>
              <a:rPr lang="en-GB" sz="2400" b="0">
                <a:latin typeface="Public Sans" pitchFamily="2" charset="77"/>
              </a:rPr>
              <a:t> dis parturient </a:t>
            </a:r>
            <a:r>
              <a:rPr lang="en-GB" sz="2400" b="0" err="1">
                <a:latin typeface="Public Sans" pitchFamily="2" charset="77"/>
              </a:rPr>
              <a:t>montes</a:t>
            </a:r>
            <a:r>
              <a:rPr lang="en-GB" sz="2400" b="0">
                <a:latin typeface="Public Sans" pitchFamily="2" charset="77"/>
              </a:rPr>
              <a:t>, </a:t>
            </a:r>
            <a:r>
              <a:rPr lang="en-GB" sz="2400" b="0" err="1">
                <a:latin typeface="Public Sans" pitchFamily="2" charset="77"/>
              </a:rPr>
              <a:t>nascetur</a:t>
            </a:r>
            <a:r>
              <a:rPr lang="en-GB" sz="2400" b="0">
                <a:latin typeface="Public Sans" pitchFamily="2" charset="77"/>
              </a:rPr>
              <a:t> </a:t>
            </a:r>
            <a:r>
              <a:rPr lang="en-GB" sz="2400" b="0" err="1">
                <a:latin typeface="Public Sans" pitchFamily="2" charset="77"/>
              </a:rPr>
              <a:t>ridiculus</a:t>
            </a:r>
            <a:r>
              <a:rPr lang="en-GB" sz="2400" b="0">
                <a:latin typeface="Public Sans" pitchFamily="2" charset="77"/>
              </a:rPr>
              <a:t> mus. </a:t>
            </a:r>
            <a:r>
              <a:rPr lang="en-GB" sz="2400" b="0" err="1">
                <a:latin typeface="Public Sans" pitchFamily="2" charset="77"/>
              </a:rPr>
              <a:t>Sed</a:t>
            </a:r>
            <a:r>
              <a:rPr lang="en-GB" sz="2400" b="0">
                <a:latin typeface="Public Sans" pitchFamily="2" charset="77"/>
              </a:rPr>
              <a:t> et </a:t>
            </a:r>
            <a:r>
              <a:rPr lang="en-GB" sz="2400" b="0" err="1">
                <a:latin typeface="Public Sans" pitchFamily="2" charset="77"/>
              </a:rPr>
              <a:t>purus</a:t>
            </a:r>
            <a:r>
              <a:rPr lang="en-GB" sz="2400" b="0">
                <a:latin typeface="Public Sans" pitchFamily="2" charset="77"/>
              </a:rPr>
              <a:t> </a:t>
            </a:r>
            <a:r>
              <a:rPr lang="en-GB" sz="2400" b="0" err="1">
                <a:latin typeface="Public Sans" pitchFamily="2" charset="77"/>
              </a:rPr>
              <a:t>iaculis</a:t>
            </a:r>
            <a:r>
              <a:rPr lang="en-GB" sz="2400" b="0">
                <a:latin typeface="Public Sans" pitchFamily="2" charset="77"/>
              </a:rPr>
              <a:t>, </a:t>
            </a:r>
            <a:r>
              <a:rPr lang="en-GB" sz="2400" b="0" err="1">
                <a:latin typeface="Public Sans" pitchFamily="2" charset="77"/>
              </a:rPr>
              <a:t>ultricies</a:t>
            </a:r>
            <a:r>
              <a:rPr lang="en-GB" sz="2400" b="0">
                <a:latin typeface="Public Sans" pitchFamily="2" charset="77"/>
              </a:rPr>
              <a:t> </a:t>
            </a:r>
            <a:r>
              <a:rPr lang="en-GB" sz="2400" b="0" err="1">
                <a:latin typeface="Public Sans" pitchFamily="2" charset="77"/>
              </a:rPr>
              <a:t>sem</a:t>
            </a:r>
            <a:r>
              <a:rPr lang="en-GB" sz="2400" b="0">
                <a:latin typeface="Public Sans" pitchFamily="2" charset="77"/>
              </a:rPr>
              <a:t> at, </a:t>
            </a:r>
            <a:r>
              <a:rPr lang="en-GB" sz="2400" b="0" err="1">
                <a:latin typeface="Public Sans" pitchFamily="2" charset="77"/>
              </a:rPr>
              <a:t>tempor</a:t>
            </a:r>
            <a:r>
              <a:rPr lang="en-GB" sz="2400" b="0">
                <a:latin typeface="Public Sans" pitchFamily="2" charset="77"/>
              </a:rPr>
              <a:t> </a:t>
            </a:r>
            <a:r>
              <a:rPr lang="en-GB" sz="2400" b="0" err="1">
                <a:latin typeface="Public Sans" pitchFamily="2" charset="77"/>
              </a:rPr>
              <a:t>nulla</a:t>
            </a:r>
            <a:r>
              <a:rPr lang="en-GB" sz="2400" b="0">
                <a:latin typeface="Public Sans" pitchFamily="2" charset="77"/>
              </a:rPr>
              <a:t>. Maecenas </a:t>
            </a:r>
            <a:r>
              <a:rPr lang="en-GB" sz="2400" b="0" err="1">
                <a:latin typeface="Public Sans" pitchFamily="2" charset="77"/>
              </a:rPr>
              <a:t>volutpat</a:t>
            </a:r>
            <a:r>
              <a:rPr lang="en-GB" sz="2400" b="0">
                <a:latin typeface="Public Sans" pitchFamily="2" charset="77"/>
              </a:rPr>
              <a:t> </a:t>
            </a:r>
            <a:r>
              <a:rPr lang="en-GB" sz="2400" b="0" err="1">
                <a:latin typeface="Public Sans" pitchFamily="2" charset="77"/>
              </a:rPr>
              <a:t>est</a:t>
            </a:r>
            <a:r>
              <a:rPr lang="en-GB" sz="2400" b="0">
                <a:latin typeface="Public Sans" pitchFamily="2" charset="77"/>
              </a:rPr>
              <a:t> </a:t>
            </a:r>
            <a:r>
              <a:rPr lang="en-GB" sz="2400" b="0" err="1">
                <a:latin typeface="Public Sans" pitchFamily="2" charset="77"/>
              </a:rPr>
              <a:t>orci</a:t>
            </a:r>
            <a:r>
              <a:rPr lang="en-GB" sz="2400" b="0">
                <a:latin typeface="Public Sans" pitchFamily="2" charset="77"/>
              </a:rPr>
              <a:t>, </a:t>
            </a:r>
            <a:r>
              <a:rPr lang="en-GB" sz="2400" b="0" err="1">
                <a:latin typeface="Public Sans" pitchFamily="2" charset="77"/>
              </a:rPr>
              <a:t>nec</a:t>
            </a:r>
            <a:r>
              <a:rPr lang="en-GB" sz="2400" b="0">
                <a:latin typeface="Public Sans" pitchFamily="2" charset="77"/>
              </a:rPr>
              <a:t> </a:t>
            </a:r>
            <a:r>
              <a:rPr lang="en-GB" sz="2400" b="0" err="1">
                <a:latin typeface="Public Sans" pitchFamily="2" charset="77"/>
              </a:rPr>
              <a:t>ullamcorper</a:t>
            </a:r>
            <a:r>
              <a:rPr lang="en-GB" sz="2400" b="0">
                <a:latin typeface="Public Sans" pitchFamily="2" charset="77"/>
              </a:rPr>
              <a:t> </a:t>
            </a:r>
            <a:r>
              <a:rPr lang="en-GB" sz="2400" b="0" err="1">
                <a:latin typeface="Public Sans" pitchFamily="2" charset="77"/>
              </a:rPr>
              <a:t>tortor</a:t>
            </a:r>
            <a:r>
              <a:rPr lang="en-GB" sz="2400" b="0">
                <a:latin typeface="Public Sans" pitchFamily="2" charset="77"/>
              </a:rPr>
              <a:t> </a:t>
            </a:r>
            <a:r>
              <a:rPr lang="en-GB" sz="2400" b="0" err="1">
                <a:latin typeface="Public Sans" pitchFamily="2" charset="77"/>
              </a:rPr>
              <a:t>dapibus</a:t>
            </a:r>
            <a:r>
              <a:rPr lang="en-GB" sz="2400" b="0">
                <a:latin typeface="Public Sans" pitchFamily="2" charset="77"/>
              </a:rPr>
              <a:t> </a:t>
            </a:r>
            <a:r>
              <a:rPr lang="en-GB" sz="2400" b="0" err="1">
                <a:latin typeface="Public Sans" pitchFamily="2" charset="77"/>
              </a:rPr>
              <a:t>sodales</a:t>
            </a:r>
            <a:r>
              <a:rPr lang="en-GB" sz="2400" b="0">
                <a:latin typeface="Public Sans" pitchFamily="2" charset="77"/>
              </a:rPr>
              <a:t>. Donec </a:t>
            </a:r>
            <a:r>
              <a:rPr lang="en-GB" sz="2400" b="0" err="1">
                <a:latin typeface="Public Sans" pitchFamily="2" charset="77"/>
              </a:rPr>
              <a:t>imperdiet</a:t>
            </a:r>
            <a:r>
              <a:rPr lang="en-GB" sz="2400" b="0">
                <a:latin typeface="Public Sans" pitchFamily="2" charset="77"/>
              </a:rPr>
              <a:t> </a:t>
            </a:r>
            <a:r>
              <a:rPr lang="en-GB" sz="2400" b="0" err="1">
                <a:latin typeface="Public Sans" pitchFamily="2" charset="77"/>
              </a:rPr>
              <a:t>feugiat</a:t>
            </a:r>
            <a:r>
              <a:rPr lang="en-GB" sz="2400" b="0">
                <a:latin typeface="Public Sans" pitchFamily="2" charset="77"/>
              </a:rPr>
              <a:t> </a:t>
            </a:r>
            <a:r>
              <a:rPr lang="en-GB" sz="2400" b="0" err="1">
                <a:latin typeface="Public Sans" pitchFamily="2" charset="77"/>
              </a:rPr>
              <a:t>orci</a:t>
            </a:r>
            <a:r>
              <a:rPr lang="en-GB" sz="2400" b="0">
                <a:latin typeface="Public Sans" pitchFamily="2" charset="77"/>
              </a:rPr>
              <a:t> </a:t>
            </a:r>
            <a:r>
              <a:rPr lang="en-GB" sz="2400" b="0" err="1">
                <a:latin typeface="Public Sans" pitchFamily="2" charset="77"/>
              </a:rPr>
              <a:t>mollis</a:t>
            </a:r>
            <a:r>
              <a:rPr lang="en-GB" sz="2400" b="0">
                <a:latin typeface="Public Sans" pitchFamily="2" charset="77"/>
              </a:rPr>
              <a:t> </a:t>
            </a:r>
            <a:r>
              <a:rPr lang="en-GB" sz="2400" b="0" err="1">
                <a:latin typeface="Public Sans" pitchFamily="2" charset="77"/>
              </a:rPr>
              <a:t>imperdiet</a:t>
            </a:r>
            <a:r>
              <a:rPr lang="en-GB" sz="2400" b="0">
                <a:latin typeface="Public Sans" pitchFamily="2" charset="77"/>
              </a:rPr>
              <a:t>. </a:t>
            </a:r>
            <a:br>
              <a:rPr lang="en-GB" sz="2400" b="0">
                <a:latin typeface="Public Sans" pitchFamily="2" charset="77"/>
              </a:rPr>
            </a:br>
            <a:br>
              <a:rPr lang="en-GB" sz="2400" b="0">
                <a:latin typeface="Public Sans" pitchFamily="2" charset="77"/>
              </a:rPr>
            </a:br>
            <a:r>
              <a:rPr lang="en-GB" sz="2400" b="0" err="1">
                <a:latin typeface="Public Sans" pitchFamily="2" charset="77"/>
              </a:rPr>
              <a:t>Sed</a:t>
            </a:r>
            <a:r>
              <a:rPr lang="en-GB" sz="2400" b="0">
                <a:latin typeface="Public Sans" pitchFamily="2" charset="77"/>
              </a:rPr>
              <a:t> </a:t>
            </a:r>
            <a:r>
              <a:rPr lang="en-GB" sz="2400" b="0" err="1">
                <a:latin typeface="Public Sans" pitchFamily="2" charset="77"/>
              </a:rPr>
              <a:t>commodo</a:t>
            </a:r>
            <a:r>
              <a:rPr lang="en-GB" sz="2400" b="0">
                <a:latin typeface="Public Sans" pitchFamily="2" charset="77"/>
              </a:rPr>
              <a:t> </a:t>
            </a:r>
            <a:r>
              <a:rPr lang="en-GB" sz="2400" b="0" err="1">
                <a:latin typeface="Public Sans" pitchFamily="2" charset="77"/>
              </a:rPr>
              <a:t>pellentesque</a:t>
            </a:r>
            <a:r>
              <a:rPr lang="en-GB" sz="2400" b="0">
                <a:latin typeface="Public Sans" pitchFamily="2" charset="77"/>
              </a:rPr>
              <a:t> ipsum non </a:t>
            </a:r>
            <a:r>
              <a:rPr lang="en-GB" sz="2400" b="0" err="1">
                <a:latin typeface="Public Sans" pitchFamily="2" charset="77"/>
              </a:rPr>
              <a:t>hendrerit</a:t>
            </a:r>
            <a:r>
              <a:rPr lang="en-GB" sz="2400" b="0">
                <a:latin typeface="Public Sans" pitchFamily="2" charset="77"/>
              </a:rPr>
              <a:t>. </a:t>
            </a:r>
            <a:r>
              <a:rPr lang="en-GB" sz="2400" b="0" err="1">
                <a:latin typeface="Public Sans" pitchFamily="2" charset="77"/>
              </a:rPr>
              <a:t>Quisque</a:t>
            </a:r>
            <a:r>
              <a:rPr lang="en-GB" sz="2400" b="0">
                <a:latin typeface="Public Sans" pitchFamily="2" charset="77"/>
              </a:rPr>
              <a:t> </a:t>
            </a:r>
            <a:r>
              <a:rPr lang="en-GB" sz="2400" b="0" err="1">
                <a:latin typeface="Public Sans" pitchFamily="2" charset="77"/>
              </a:rPr>
              <a:t>commodo</a:t>
            </a:r>
            <a:r>
              <a:rPr lang="en-GB" sz="2400" b="0">
                <a:latin typeface="Public Sans" pitchFamily="2" charset="77"/>
              </a:rPr>
              <a:t> ligula pharetra </a:t>
            </a:r>
            <a:r>
              <a:rPr lang="en-GB" sz="2400" b="0" err="1">
                <a:latin typeface="Public Sans" pitchFamily="2" charset="77"/>
              </a:rPr>
              <a:t>hendrerit</a:t>
            </a:r>
            <a:r>
              <a:rPr lang="en-GB" sz="2400" b="0">
                <a:latin typeface="Public Sans" pitchFamily="2" charset="77"/>
              </a:rPr>
              <a:t>.</a:t>
            </a:r>
            <a:endParaRPr lang="en-US"/>
          </a:p>
        </p:txBody>
      </p:sp>
      <p:pic>
        <p:nvPicPr>
          <p:cNvPr id="4" name="Picture 3">
            <a:extLst>
              <a:ext uri="{FF2B5EF4-FFF2-40B4-BE49-F238E27FC236}">
                <a16:creationId xmlns:a16="http://schemas.microsoft.com/office/drawing/2014/main" id="{38FDD584-05A5-004A-8151-192C12A76965}"/>
              </a:ext>
            </a:extLst>
          </p:cNvPr>
          <p:cNvPicPr>
            <a:picLocks noChangeAspect="1"/>
          </p:cNvPicPr>
          <p:nvPr userDrawn="1"/>
        </p:nvPicPr>
        <p:blipFill>
          <a:blip r:embed="rId2"/>
          <a:srcRect/>
          <a:stretch/>
        </p:blipFill>
        <p:spPr>
          <a:xfrm>
            <a:off x="9656991" y="5829888"/>
            <a:ext cx="2344505" cy="846627"/>
          </a:xfrm>
          <a:prstGeom prst="rect">
            <a:avLst/>
          </a:prstGeom>
        </p:spPr>
      </p:pic>
    </p:spTree>
    <p:extLst>
      <p:ext uri="{BB962C8B-B14F-4D97-AF65-F5344CB8AC3E}">
        <p14:creationId xmlns:p14="http://schemas.microsoft.com/office/powerpoint/2010/main" val="341792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AB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rgbClr val="01033C"/>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rgbClr val="01033C"/>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5" name="Picture 4">
            <a:extLst>
              <a:ext uri="{FF2B5EF4-FFF2-40B4-BE49-F238E27FC236}">
                <a16:creationId xmlns:a16="http://schemas.microsoft.com/office/drawing/2014/main" id="{4486A2D5-324C-9E4F-A4EB-75376B44CEDE}"/>
              </a:ext>
            </a:extLst>
          </p:cNvPr>
          <p:cNvPicPr>
            <a:picLocks noChangeAspect="1"/>
          </p:cNvPicPr>
          <p:nvPr userDrawn="1"/>
        </p:nvPicPr>
        <p:blipFill>
          <a:blip r:embed="rId2"/>
          <a:srcRect/>
          <a:stretch/>
        </p:blipFill>
        <p:spPr>
          <a:xfrm>
            <a:off x="9656991" y="5829888"/>
            <a:ext cx="2344505" cy="846627"/>
          </a:xfrm>
          <a:prstGeom prst="rect">
            <a:avLst/>
          </a:prstGeom>
        </p:spPr>
      </p:pic>
    </p:spTree>
    <p:extLst>
      <p:ext uri="{BB962C8B-B14F-4D97-AF65-F5344CB8AC3E}">
        <p14:creationId xmlns:p14="http://schemas.microsoft.com/office/powerpoint/2010/main" val="349628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3ADDC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rgbClr val="01033C"/>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rgbClr val="01033C"/>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5" name="Picture 4">
            <a:extLst>
              <a:ext uri="{FF2B5EF4-FFF2-40B4-BE49-F238E27FC236}">
                <a16:creationId xmlns:a16="http://schemas.microsoft.com/office/drawing/2014/main" id="{EA39DB12-09C8-CB42-B27F-E3FC28EBA5AA}"/>
              </a:ext>
            </a:extLst>
          </p:cNvPr>
          <p:cNvPicPr>
            <a:picLocks noChangeAspect="1"/>
          </p:cNvPicPr>
          <p:nvPr userDrawn="1"/>
        </p:nvPicPr>
        <p:blipFill>
          <a:blip r:embed="rId2"/>
          <a:srcRect/>
          <a:stretch/>
        </p:blipFill>
        <p:spPr>
          <a:xfrm>
            <a:off x="9656991" y="5829888"/>
            <a:ext cx="2344505" cy="846627"/>
          </a:xfrm>
          <a:prstGeom prst="rect">
            <a:avLst/>
          </a:prstGeom>
        </p:spPr>
      </p:pic>
    </p:spTree>
    <p:extLst>
      <p:ext uri="{BB962C8B-B14F-4D97-AF65-F5344CB8AC3E}">
        <p14:creationId xmlns:p14="http://schemas.microsoft.com/office/powerpoint/2010/main" val="220203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22857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chemeClr val="bg1"/>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chemeClr val="bg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E816D685-0808-8647-9F6B-2213D1DE7E5C}"/>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132949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257F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chemeClr val="bg1"/>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chemeClr val="bg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E6C96037-90F8-6140-B06F-C10492131903}"/>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395655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0103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rgbClr val="3ADDC2"/>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chemeClr val="bg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E83A2F2B-BE21-9342-BB30-45EC7239AA8A}"/>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201380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ABFF0">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94CDF-6606-A44E-9795-43AD9900D20E}"/>
              </a:ext>
            </a:extLst>
          </p:cNvPr>
          <p:cNvSpPr>
            <a:spLocks noGrp="1"/>
          </p:cNvSpPr>
          <p:nvPr>
            <p:ph type="title"/>
          </p:nvPr>
        </p:nvSpPr>
        <p:spPr>
          <a:xfrm>
            <a:off x="479425" y="500062"/>
            <a:ext cx="11340000" cy="126000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C612BAF-22FF-984F-B4AC-E20A151E3B43}"/>
              </a:ext>
            </a:extLst>
          </p:cNvPr>
          <p:cNvSpPr>
            <a:spLocks noGrp="1"/>
          </p:cNvSpPr>
          <p:nvPr>
            <p:ph type="body" idx="1"/>
          </p:nvPr>
        </p:nvSpPr>
        <p:spPr>
          <a:xfrm>
            <a:off x="489721" y="1760062"/>
            <a:ext cx="11329703" cy="35771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B7C648-885F-F845-8E3B-9C32189BA38D}"/>
              </a:ext>
            </a:extLst>
          </p:cNvPr>
          <p:cNvSpPr>
            <a:spLocks noGrp="1"/>
          </p:cNvSpPr>
          <p:nvPr>
            <p:ph type="dt" sz="half" idx="2"/>
          </p:nvPr>
        </p:nvSpPr>
        <p:spPr>
          <a:xfrm>
            <a:off x="489721" y="6093522"/>
            <a:ext cx="2160000" cy="360000"/>
          </a:xfrm>
          <a:prstGeom prst="rect">
            <a:avLst/>
          </a:prstGeom>
        </p:spPr>
        <p:txBody>
          <a:bodyPr vert="horz" lIns="0" tIns="0" rIns="0" bIns="0" rtlCol="0" anchor="b" anchorCtr="0"/>
          <a:lstStyle>
            <a:lvl1pPr algn="l">
              <a:defRPr sz="1200" b="0" i="0">
                <a:solidFill>
                  <a:srgbClr val="CBC9CC"/>
                </a:solidFill>
                <a:latin typeface="Public Sans" pitchFamily="2" charset="77"/>
              </a:defRPr>
            </a:lvl1pPr>
          </a:lstStyle>
          <a:p>
            <a:fld id="{35B43D16-B033-6545-AA6A-6A550AEB1383}" type="datetimeFigureOut">
              <a:rPr lang="en-US" smtClean="0"/>
              <a:pPr/>
              <a:t>12/4/2023</a:t>
            </a:fld>
            <a:endParaRPr lang="en-US"/>
          </a:p>
        </p:txBody>
      </p:sp>
      <p:sp>
        <p:nvSpPr>
          <p:cNvPr id="5" name="Footer Placeholder 4">
            <a:extLst>
              <a:ext uri="{FF2B5EF4-FFF2-40B4-BE49-F238E27FC236}">
                <a16:creationId xmlns:a16="http://schemas.microsoft.com/office/drawing/2014/main" id="{EC68BE97-3C46-8640-AF66-ED68FD8F0185}"/>
              </a:ext>
            </a:extLst>
          </p:cNvPr>
          <p:cNvSpPr>
            <a:spLocks noGrp="1"/>
          </p:cNvSpPr>
          <p:nvPr>
            <p:ph type="ftr" sz="quarter" idx="3"/>
          </p:nvPr>
        </p:nvSpPr>
        <p:spPr>
          <a:xfrm>
            <a:off x="2816298" y="6093522"/>
            <a:ext cx="2520000" cy="360000"/>
          </a:xfrm>
          <a:prstGeom prst="rect">
            <a:avLst/>
          </a:prstGeom>
        </p:spPr>
        <p:txBody>
          <a:bodyPr vert="horz" lIns="0" tIns="0" rIns="0" bIns="0" rtlCol="0" anchor="b" anchorCtr="0"/>
          <a:lstStyle>
            <a:lvl1pPr algn="l">
              <a:defRPr sz="1200" b="0" i="0">
                <a:solidFill>
                  <a:srgbClr val="CBC9CC"/>
                </a:solidFill>
                <a:latin typeface="Public Sans" pitchFamily="2" charset="77"/>
              </a:defRPr>
            </a:lvl1pPr>
          </a:lstStyle>
          <a:p>
            <a:endParaRPr lang="en-US"/>
          </a:p>
        </p:txBody>
      </p:sp>
      <p:sp>
        <p:nvSpPr>
          <p:cNvPr id="6" name="Slide Number Placeholder 5">
            <a:extLst>
              <a:ext uri="{FF2B5EF4-FFF2-40B4-BE49-F238E27FC236}">
                <a16:creationId xmlns:a16="http://schemas.microsoft.com/office/drawing/2014/main" id="{782495FF-3E8C-BF4C-BD9A-067CC11B0F49}"/>
              </a:ext>
            </a:extLst>
          </p:cNvPr>
          <p:cNvSpPr>
            <a:spLocks noGrp="1"/>
          </p:cNvSpPr>
          <p:nvPr>
            <p:ph type="sldNum" sz="quarter" idx="4"/>
          </p:nvPr>
        </p:nvSpPr>
        <p:spPr>
          <a:xfrm>
            <a:off x="5502875" y="6093522"/>
            <a:ext cx="2520000" cy="360000"/>
          </a:xfrm>
          <a:prstGeom prst="rect">
            <a:avLst/>
          </a:prstGeom>
        </p:spPr>
        <p:txBody>
          <a:bodyPr vert="horz" lIns="0" tIns="0" rIns="0" bIns="0" rtlCol="0" anchor="b" anchorCtr="0"/>
          <a:lstStyle>
            <a:lvl1pPr algn="l">
              <a:defRPr sz="1200" b="0" i="0">
                <a:solidFill>
                  <a:srgbClr val="CBC9CC"/>
                </a:solidFill>
                <a:latin typeface="Public Sans" pitchFamily="2" charset="77"/>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1906444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6" r:id="rId4"/>
    <p:sldLayoutId id="2147483651" r:id="rId5"/>
    <p:sldLayoutId id="2147483660" r:id="rId6"/>
    <p:sldLayoutId id="2147483663" r:id="rId7"/>
    <p:sldLayoutId id="2147483664" r:id="rId8"/>
    <p:sldLayoutId id="2147483661" r:id="rId9"/>
    <p:sldLayoutId id="2147483652" r:id="rId10"/>
    <p:sldLayoutId id="2147483653" r:id="rId11"/>
    <p:sldLayoutId id="2147483654" r:id="rId12"/>
    <p:sldLayoutId id="2147483655" r:id="rId13"/>
    <p:sldLayoutId id="2147483656" r:id="rId14"/>
    <p:sldLayoutId id="2147483668" r:id="rId15"/>
    <p:sldLayoutId id="2147483662" r:id="rId16"/>
    <p:sldLayoutId id="2147483657" r:id="rId17"/>
    <p:sldLayoutId id="2147483667" r:id="rId18"/>
    <p:sldLayoutId id="2147483669" r:id="rId19"/>
  </p:sldLayoutIdLst>
  <p:txStyles>
    <p:titleStyle>
      <a:lvl1pPr algn="l" defTabSz="914400" rtl="0" eaLnBrk="1" latinLnBrk="0" hangingPunct="1">
        <a:lnSpc>
          <a:spcPct val="90000"/>
        </a:lnSpc>
        <a:spcBef>
          <a:spcPct val="0"/>
        </a:spcBef>
        <a:buNone/>
        <a:defRPr sz="5400" b="0" i="0" kern="1200">
          <a:solidFill>
            <a:srgbClr val="01033C"/>
          </a:solidFill>
          <a:latin typeface="COOPERHEWITT-SEMIBOLD" pitchFamily="2" charset="77"/>
          <a:ea typeface="COOPERHEWITT-SEMIBOLD"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033C"/>
          </a:solidFill>
          <a:latin typeface="Publ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033C"/>
          </a:solidFill>
          <a:latin typeface="Publ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033C"/>
          </a:solidFill>
          <a:latin typeface="Publ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033C"/>
          </a:solidFill>
          <a:latin typeface="Publ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033C"/>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orient="horz" pos="300" userDrawn="1">
          <p15:clr>
            <a:srgbClr val="F26B43"/>
          </p15:clr>
        </p15:guide>
        <p15:guide id="5" pos="7446" userDrawn="1">
          <p15:clr>
            <a:srgbClr val="F26B43"/>
          </p15:clr>
        </p15:guide>
        <p15:guide id="6" orient="horz" pos="4065" userDrawn="1">
          <p15:clr>
            <a:srgbClr val="F26B43"/>
          </p15:clr>
        </p15:guide>
        <p15:guide id="7" pos="2003" userDrawn="1">
          <p15:clr>
            <a:srgbClr val="F26B43"/>
          </p15:clr>
        </p15:guide>
        <p15:guide id="8" pos="2661" userDrawn="1">
          <p15:clr>
            <a:srgbClr val="F26B43"/>
          </p15:clr>
        </p15:guide>
        <p15:guide id="9" orient="horz" pos="33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tandfonline.com/doi/pdf/10.1080/13545701.2022.2044498" TargetMode="External"/><Relationship Id="rId2" Type="http://schemas.openxmlformats.org/officeDocument/2006/relationships/hyperlink" Target="https://gala.gre.ac.uk/id/eprint/41809/" TargetMode="External"/><Relationship Id="rId1" Type="http://schemas.openxmlformats.org/officeDocument/2006/relationships/slideLayout" Target="../slideLayouts/slideLayout13.xml"/><Relationship Id="rId4" Type="http://schemas.openxmlformats.org/officeDocument/2006/relationships/hyperlink" Target="https://wbg.org.uk/wp-content/uploads/2022/02/Shorter-Working-Week-Report.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package" Target="../embeddings/Microsoft_Word_Document.docx"/></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Word_Document1.docx"/><Relationship Id="rId1" Type="http://schemas.openxmlformats.org/officeDocument/2006/relationships/slideLayout" Target="../slideLayouts/slideLayout13.xml"/><Relationship Id="rId5" Type="http://schemas.openxmlformats.org/officeDocument/2006/relationships/image" Target="../media/image29.emf"/><Relationship Id="rId4" Type="http://schemas.openxmlformats.org/officeDocument/2006/relationships/package" Target="../embeddings/Microsoft_Word_Document2.docx"/></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package" Target="../embeddings/Microsoft_Word_Document3.docx"/><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package" Target="../embeddings/Microsoft_Word_Document4.docx"/></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Word_Document5.docx"/><Relationship Id="rId1" Type="http://schemas.openxmlformats.org/officeDocument/2006/relationships/slideLayout" Target="../slideLayouts/slideLayout13.xml"/><Relationship Id="rId5" Type="http://schemas.openxmlformats.org/officeDocument/2006/relationships/image" Target="../media/image33.emf"/><Relationship Id="rId4" Type="http://schemas.openxmlformats.org/officeDocument/2006/relationships/package" Target="../embeddings/Microsoft_Word_Document6.docx"/></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Excel_Worksheet7.xlsx"/><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Excel_Worksheet8.xlsx"/><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Excel_Worksheet9.xlsx"/><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package" Target="../embeddings/Microsoft_Excel_Worksheet10.xlsx"/><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package" Target="../embeddings/Microsoft_Word_Document11.docx"/><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package" Target="../embeddings/Microsoft_Word_Document12.docx"/><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51.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1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package" Target="../embeddings/Microsoft_Word_Document13.docx"/></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5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package" Target="../embeddings/Microsoft_Word_Document14.docx"/></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15.docx"/><Relationship Id="rId2" Type="http://schemas.openxmlformats.org/officeDocument/2006/relationships/chart" Target="../charts/chart8.xml"/><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Word_Document16.docx"/><Relationship Id="rId2" Type="http://schemas.openxmlformats.org/officeDocument/2006/relationships/chart" Target="../charts/chart9.xml"/><Relationship Id="rId1" Type="http://schemas.openxmlformats.org/officeDocument/2006/relationships/slideLayout" Target="../slideLayouts/slideLayout13.xml"/><Relationship Id="rId4" Type="http://schemas.openxmlformats.org/officeDocument/2006/relationships/image" Target="../media/image48.emf"/></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17.docx"/><Relationship Id="rId2" Type="http://schemas.openxmlformats.org/officeDocument/2006/relationships/chart" Target="../charts/chart10.xml"/><Relationship Id="rId1" Type="http://schemas.openxmlformats.org/officeDocument/2006/relationships/slideLayout" Target="../slideLayouts/slideLayout13.xml"/><Relationship Id="rId4"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0.emf"/><Relationship Id="rId4" Type="http://schemas.openxmlformats.org/officeDocument/2006/relationships/package" Target="../embeddings/Microsoft_Word_Document18.docx"/></Relationships>
</file>

<file path=ppt/slides/_rels/slide5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1.emf"/><Relationship Id="rId4" Type="http://schemas.openxmlformats.org/officeDocument/2006/relationships/package" Target="../embeddings/Microsoft_Word_Document19.docx"/></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2.emf"/><Relationship Id="rId4" Type="http://schemas.openxmlformats.org/officeDocument/2006/relationships/package" Target="../embeddings/Microsoft_Word_Document20.docx"/></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package" Target="../embeddings/Microsoft_Word_Document21.docx"/></Relationships>
</file>

<file path=ppt/slides/_rels/slide6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package" Target="../embeddings/Microsoft_Word_Document22.docx"/></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Word_Document23.docx"/><Relationship Id="rId2" Type="http://schemas.openxmlformats.org/officeDocument/2006/relationships/chart" Target="../charts/chart16.xml"/><Relationship Id="rId1" Type="http://schemas.openxmlformats.org/officeDocument/2006/relationships/slideLayout" Target="../slideLayouts/slideLayout13.xml"/><Relationship Id="rId4" Type="http://schemas.openxmlformats.org/officeDocument/2006/relationships/image" Target="../media/image53.e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Word_Document24.docx"/><Relationship Id="rId2" Type="http://schemas.openxmlformats.org/officeDocument/2006/relationships/chart" Target="../charts/chart17.xml"/><Relationship Id="rId1" Type="http://schemas.openxmlformats.org/officeDocument/2006/relationships/slideLayout" Target="../slideLayouts/slideLayout13.xml"/><Relationship Id="rId4" Type="http://schemas.openxmlformats.org/officeDocument/2006/relationships/image" Target="../media/image54.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Word_Document25.docx"/><Relationship Id="rId2" Type="http://schemas.openxmlformats.org/officeDocument/2006/relationships/chart" Target="../charts/chart18.xml"/><Relationship Id="rId1" Type="http://schemas.openxmlformats.org/officeDocument/2006/relationships/slideLayout" Target="../slideLayouts/slideLayout13.xml"/><Relationship Id="rId4" Type="http://schemas.openxmlformats.org/officeDocument/2006/relationships/image" Target="../media/image55.emf"/></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Word_Document26.docx"/><Relationship Id="rId2" Type="http://schemas.openxmlformats.org/officeDocument/2006/relationships/chart" Target="../charts/chart19.xml"/><Relationship Id="rId1" Type="http://schemas.openxmlformats.org/officeDocument/2006/relationships/slideLayout" Target="../slideLayouts/slideLayout13.xml"/><Relationship Id="rId4" Type="http://schemas.openxmlformats.org/officeDocument/2006/relationships/image" Target="../media/image56.emf"/></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27.docx"/><Relationship Id="rId2" Type="http://schemas.openxmlformats.org/officeDocument/2006/relationships/chart" Target="../charts/chart20.xml"/><Relationship Id="rId1" Type="http://schemas.openxmlformats.org/officeDocument/2006/relationships/slideLayout" Target="../slideLayouts/slideLayout13.xml"/><Relationship Id="rId4" Type="http://schemas.openxmlformats.org/officeDocument/2006/relationships/image" Target="../media/image57.emf"/></Relationships>
</file>

<file path=ppt/slides/_rels/slide68.xml.rels><?xml version="1.0" encoding="UTF-8" standalone="yes"?>
<Relationships xmlns="http://schemas.openxmlformats.org/package/2006/relationships"><Relationship Id="rId3" Type="http://schemas.openxmlformats.org/officeDocument/2006/relationships/package" Target="../embeddings/Microsoft_Word_Document28.docx"/><Relationship Id="rId2" Type="http://schemas.openxmlformats.org/officeDocument/2006/relationships/chart" Target="../charts/chart21.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6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9.emf"/><Relationship Id="rId4" Type="http://schemas.openxmlformats.org/officeDocument/2006/relationships/package" Target="../embeddings/Microsoft_Word_Document29.docx"/></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0.emf"/></Relationships>
</file>

<file path=ppt/slides/_rels/slide7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61.emf"/><Relationship Id="rId4" Type="http://schemas.openxmlformats.org/officeDocument/2006/relationships/package" Target="../embeddings/Microsoft_Word_Document30.docx"/></Relationships>
</file>

<file path=ppt/slides/_rels/slide7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2.emf"/><Relationship Id="rId4" Type="http://schemas.openxmlformats.org/officeDocument/2006/relationships/package" Target="../embeddings/Microsoft_Word_Document31.docx"/></Relationships>
</file>

<file path=ppt/slides/_rels/slide7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63.emf"/><Relationship Id="rId4" Type="http://schemas.openxmlformats.org/officeDocument/2006/relationships/package" Target="../embeddings/Microsoft_Word_Document32.docx"/></Relationships>
</file>

<file path=ppt/slides/_rels/slide7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4.emf"/></Relationships>
</file>

<file path=ppt/slides/_rels/slide7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package" Target="../embeddings/Microsoft_Word_Document33.docx"/></Relationships>
</file>

<file path=ppt/slides/_rels/slide7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package" Target="../embeddings/Microsoft_Word_Document34.docx"/></Relationships>
</file>

<file path=ppt/slides/_rels/slide7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7.emf"/><Relationship Id="rId4" Type="http://schemas.openxmlformats.org/officeDocument/2006/relationships/package" Target="../embeddings/Microsoft_Word_Document35.docx"/></Relationships>
</file>

<file path=ppt/slides/_rels/slide7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8.emf"/><Relationship Id="rId4" Type="http://schemas.openxmlformats.org/officeDocument/2006/relationships/package" Target="../embeddings/Microsoft_Word_Document36.docx"/></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3848100"/>
            <a:ext cx="4803775" cy="1481138"/>
          </a:xfrm>
          <a:noFill/>
        </p:spPr>
        <p:txBody>
          <a:bodyPr vert="horz" lIns="0" tIns="0" rIns="0" bIns="0" rtlCol="0">
            <a:normAutofit fontScale="25000" lnSpcReduction="20000"/>
          </a:bodyPr>
          <a:lstStyle/>
          <a:p>
            <a:endParaRPr lang="en-GB" dirty="0"/>
          </a:p>
          <a:p>
            <a:endParaRPr lang="en-GB" dirty="0">
              <a:solidFill>
                <a:schemeClr val="accent5">
                  <a:lumMod val="60000"/>
                  <a:lumOff val="40000"/>
                </a:schemeClr>
              </a:solidFill>
            </a:endParaRPr>
          </a:p>
          <a:p>
            <a:pPr marL="0" indent="0" algn="ctr">
              <a:buNone/>
            </a:pPr>
            <a:r>
              <a:rPr lang="en-US" sz="9600" dirty="0">
                <a:latin typeface="+mn-lt"/>
              </a:rPr>
              <a:t>Ö</a:t>
            </a:r>
            <a:r>
              <a:rPr lang="en-GB" sz="9600" dirty="0">
                <a:latin typeface="+mn-lt"/>
              </a:rPr>
              <a:t>zlem Onaran</a:t>
            </a:r>
          </a:p>
          <a:p>
            <a:pPr marL="0" indent="0" algn="ctr">
              <a:buNone/>
            </a:pPr>
            <a:endParaRPr lang="en-GB" sz="9600" dirty="0">
              <a:latin typeface="+mn-lt"/>
            </a:endParaRPr>
          </a:p>
          <a:p>
            <a:pPr marL="0" indent="0" algn="ctr">
              <a:buNone/>
            </a:pPr>
            <a:r>
              <a:rPr lang="en-GB" sz="9600" i="1" dirty="0">
                <a:latin typeface="+mn-lt"/>
                <a:ea typeface="Calibri" panose="020F0502020204030204" pitchFamily="34" charset="0"/>
              </a:rPr>
              <a:t>based on </a:t>
            </a:r>
          </a:p>
          <a:p>
            <a:pPr marL="0" indent="0" algn="ctr">
              <a:buNone/>
            </a:pPr>
            <a:r>
              <a:rPr lang="en-GB" sz="9600" i="1" dirty="0">
                <a:latin typeface="+mn-lt"/>
                <a:ea typeface="Calibri" panose="020F0502020204030204" pitchFamily="34" charset="0"/>
              </a:rPr>
              <a:t>Onaran and Oyvat  2023, Onaran, Oyvat, Fotopoulou 2023</a:t>
            </a:r>
          </a:p>
          <a:p>
            <a:pPr algn="ctr"/>
            <a:endParaRPr lang="en-GB" sz="8000" i="1" dirty="0">
              <a:latin typeface="+mn-lt"/>
              <a:ea typeface="Calibri" panose="020F0502020204030204" pitchFamily="34" charset="0"/>
            </a:endParaRPr>
          </a:p>
          <a:p>
            <a:endParaRPr lang="en-GB" dirty="0"/>
          </a:p>
        </p:txBody>
      </p:sp>
      <p:sp>
        <p:nvSpPr>
          <p:cNvPr id="2" name="Title 1"/>
          <p:cNvSpPr>
            <a:spLocks noGrp="1"/>
          </p:cNvSpPr>
          <p:nvPr>
            <p:ph type="ctrTitle" idx="4294967295"/>
          </p:nvPr>
        </p:nvSpPr>
        <p:spPr>
          <a:xfrm>
            <a:off x="223581" y="1528762"/>
            <a:ext cx="5014913" cy="2003425"/>
          </a:xfrm>
        </p:spPr>
        <p:txBody>
          <a:bodyPr vert="horz" lIns="0" tIns="0" rIns="0" bIns="0" rtlCol="0" anchor="t" anchorCtr="0">
            <a:normAutofit fontScale="90000"/>
          </a:bodyPr>
          <a:lstStyle/>
          <a:p>
            <a:pPr algn="ctr">
              <a:lnSpc>
                <a:spcPct val="107000"/>
              </a:lnSpc>
              <a:spcBef>
                <a:spcPts val="0"/>
              </a:spcBef>
              <a:spcAft>
                <a:spcPts val="1440"/>
              </a:spcAft>
            </a:pPr>
            <a:r>
              <a:rPr lang="tr-TR" sz="4000" dirty="0">
                <a:effectLst/>
                <a:latin typeface="Calibri" panose="020F0502020204030204" pitchFamily="34" charset="0"/>
                <a:ea typeface="Times New Roman" panose="02020603050405020304" pitchFamily="18" charset="0"/>
              </a:rPr>
              <a:t>Needs-based </a:t>
            </a:r>
            <a:br>
              <a:rPr lang="en-GB" sz="4000" dirty="0">
                <a:effectLst/>
                <a:latin typeface="Calibri" panose="020F0502020204030204" pitchFamily="34" charset="0"/>
                <a:ea typeface="Times New Roman" panose="02020603050405020304" pitchFamily="18" charset="0"/>
              </a:rPr>
            </a:br>
            <a:r>
              <a:rPr lang="tr-TR" sz="4000" dirty="0">
                <a:effectLst/>
                <a:latin typeface="Calibri" panose="020F0502020204030204" pitchFamily="34" charset="0"/>
                <a:ea typeface="Times New Roman" panose="02020603050405020304" pitchFamily="18" charset="0"/>
              </a:rPr>
              <a:t>economic policy </a:t>
            </a:r>
            <a:r>
              <a:rPr lang="en-GB" sz="4000" b="0" dirty="0">
                <a:latin typeface="+mn-lt"/>
                <a:ea typeface="Calibri" panose="020F0502020204030204" pitchFamily="34" charset="0"/>
                <a:cs typeface="Arial" panose="020B0604020202020204" pitchFamily="34" charset="0"/>
              </a:rPr>
              <a:t>for a </a:t>
            </a:r>
            <a:br>
              <a:rPr lang="en-GB" sz="4000" b="0" dirty="0">
                <a:latin typeface="+mn-lt"/>
                <a:ea typeface="Calibri" panose="020F0502020204030204" pitchFamily="34" charset="0"/>
                <a:cs typeface="Arial" panose="020B0604020202020204" pitchFamily="34" charset="0"/>
              </a:rPr>
            </a:br>
            <a:r>
              <a:rPr lang="en-GB" sz="4000" b="1" dirty="0">
                <a:solidFill>
                  <a:srgbClr val="00B050"/>
                </a:solidFill>
                <a:latin typeface="+mn-lt"/>
                <a:ea typeface="Calibri" panose="020F0502020204030204" pitchFamily="34" charset="0"/>
                <a:cs typeface="Arial" panose="020B0604020202020204" pitchFamily="34" charset="0"/>
              </a:rPr>
              <a:t>green</a:t>
            </a:r>
            <a:r>
              <a:rPr lang="en-GB" sz="4000" b="1" dirty="0">
                <a:latin typeface="+mn-lt"/>
                <a:ea typeface="Calibri" panose="020F0502020204030204" pitchFamily="34" charset="0"/>
                <a:cs typeface="Arial" panose="020B0604020202020204" pitchFamily="34" charset="0"/>
              </a:rPr>
              <a:t> </a:t>
            </a:r>
            <a:r>
              <a:rPr lang="en-GB" sz="4000" b="1" dirty="0">
                <a:solidFill>
                  <a:srgbClr val="7030A0"/>
                </a:solidFill>
                <a:latin typeface="+mn-lt"/>
                <a:ea typeface="Calibri" panose="020F0502020204030204" pitchFamily="34" charset="0"/>
                <a:cs typeface="Arial" panose="020B0604020202020204" pitchFamily="34" charset="0"/>
              </a:rPr>
              <a:t>caring</a:t>
            </a:r>
            <a:r>
              <a:rPr lang="en-GB" sz="4000" b="1" dirty="0">
                <a:latin typeface="+mn-lt"/>
                <a:ea typeface="Calibri" panose="020F0502020204030204" pitchFamily="34" charset="0"/>
                <a:cs typeface="Arial" panose="020B0604020202020204" pitchFamily="34" charset="0"/>
              </a:rPr>
              <a:t> </a:t>
            </a:r>
            <a:r>
              <a:rPr lang="en-GB" sz="4000" b="1" dirty="0">
                <a:solidFill>
                  <a:srgbClr val="C00000"/>
                </a:solidFill>
                <a:latin typeface="+mn-lt"/>
                <a:ea typeface="Calibri" panose="020F0502020204030204" pitchFamily="34" charset="0"/>
                <a:cs typeface="Arial" panose="020B0604020202020204" pitchFamily="34" charset="0"/>
              </a:rPr>
              <a:t>just</a:t>
            </a:r>
            <a:r>
              <a:rPr lang="en-GB" sz="4000" b="1" dirty="0">
                <a:latin typeface="+mn-lt"/>
                <a:ea typeface="Calibri" panose="020F0502020204030204" pitchFamily="34" charset="0"/>
                <a:cs typeface="Arial" panose="020B0604020202020204" pitchFamily="34" charset="0"/>
              </a:rPr>
              <a:t> </a:t>
            </a:r>
            <a:r>
              <a:rPr lang="en-GB" sz="4000" b="0" dirty="0">
                <a:latin typeface="+mn-lt"/>
                <a:ea typeface="Calibri" panose="020F0502020204030204" pitchFamily="34" charset="0"/>
                <a:cs typeface="Arial" panose="020B0604020202020204" pitchFamily="34" charset="0"/>
              </a:rPr>
              <a:t>transition</a:t>
            </a:r>
            <a:br>
              <a:rPr lang="tr-TR" sz="1800" dirty="0">
                <a:latin typeface="+mn-lt"/>
                <a:ea typeface="Calibri" panose="020F0502020204030204" pitchFamily="34" charset="0"/>
                <a:cs typeface="Arial" panose="020B0604020202020204" pitchFamily="34" charset="0"/>
              </a:rPr>
            </a:br>
            <a:br>
              <a:rPr lang="en-US" sz="2000" dirty="0">
                <a:solidFill>
                  <a:srgbClr val="201F1E"/>
                </a:solidFill>
                <a:latin typeface="+mn-lt"/>
                <a:ea typeface="Calibri" panose="020F0502020204030204" pitchFamily="34" charset="0"/>
              </a:rPr>
            </a:br>
            <a:br>
              <a:rPr lang="en-GB" sz="1800" b="0" dirty="0"/>
            </a:br>
            <a:br>
              <a:rPr lang="en-GB" sz="2400" dirty="0"/>
            </a:b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213" y="0"/>
            <a:ext cx="6518787" cy="6883409"/>
          </a:xfrm>
          <a:prstGeom prst="rect">
            <a:avLst/>
          </a:prstGeom>
        </p:spPr>
      </p:pic>
      <p:pic>
        <p:nvPicPr>
          <p:cNvPr id="1027" name="Picture 3"/>
          <p:cNvPicPr>
            <a:picLocks noChangeAspect="1" noChangeArrowheads="1"/>
          </p:cNvPicPr>
          <p:nvPr/>
        </p:nvPicPr>
        <p:blipFill>
          <a:blip r:embed="rId3"/>
          <a:srcRect/>
          <a:stretch>
            <a:fillRect/>
          </a:stretch>
        </p:blipFill>
        <p:spPr bwMode="auto">
          <a:xfrm>
            <a:off x="0" y="0"/>
            <a:ext cx="2015613" cy="817882"/>
          </a:xfrm>
          <a:prstGeom prst="rect">
            <a:avLst/>
          </a:prstGeom>
          <a:noFill/>
          <a:ln w="9525">
            <a:noFill/>
            <a:miter lim="800000"/>
            <a:headEnd/>
            <a:tailEnd/>
          </a:ln>
        </p:spPr>
      </p:pic>
    </p:spTree>
    <p:extLst>
      <p:ext uri="{BB962C8B-B14F-4D97-AF65-F5344CB8AC3E}">
        <p14:creationId xmlns:p14="http://schemas.microsoft.com/office/powerpoint/2010/main" val="385323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0" dirty="0">
                <a:solidFill>
                  <a:schemeClr val="tx2"/>
                </a:solidFill>
                <a:latin typeface="Arial" panose="020B0604020202020204" pitchFamily="34" charset="0"/>
                <a:cs typeface="Arial" panose="020B0604020202020204" pitchFamily="34" charset="0"/>
              </a:rPr>
              <a:t>…Model: Distribution and price setting</a:t>
            </a:r>
            <a:br>
              <a:rPr lang="en-US" sz="2400" b="0" dirty="0">
                <a:solidFill>
                  <a:schemeClr val="tx2"/>
                </a:solidFill>
                <a:latin typeface="+mn-lt"/>
              </a:rPr>
            </a:br>
            <a:br>
              <a:rPr lang="en-US" sz="2400" b="0" dirty="0">
                <a:solidFill>
                  <a:schemeClr val="tx2"/>
                </a:solidFill>
                <a:latin typeface="+mn-lt"/>
              </a:rPr>
            </a:br>
            <a:br>
              <a:rPr lang="en-US" sz="2400" b="0" dirty="0">
                <a:solidFill>
                  <a:schemeClr val="tx2"/>
                </a:solidFill>
                <a:latin typeface="+mn-lt"/>
              </a:rPr>
            </a:br>
            <a:br>
              <a:rPr lang="en-US" sz="2400" b="0" dirty="0">
                <a:solidFill>
                  <a:schemeClr val="tx2"/>
                </a:solidFill>
                <a:latin typeface="+mn-lt"/>
              </a:rPr>
            </a:br>
            <a:br>
              <a:rPr lang="en-GB" sz="2800" dirty="0">
                <a:latin typeface="Candara" panose="020E0502030303020204" pitchFamily="34" charset="0"/>
              </a:rPr>
            </a:br>
            <a:endParaRPr lang="en-GB" sz="2800" dirty="0">
              <a:solidFill>
                <a:schemeClr val="accent5">
                  <a:lumMod val="50000"/>
                </a:schemeClr>
              </a:solidFill>
              <a:latin typeface="Candara" panose="020E0502030303020204" pitchFamily="34" charset="0"/>
            </a:endParaRPr>
          </a:p>
        </p:txBody>
      </p:sp>
      <p:sp>
        <p:nvSpPr>
          <p:cNvPr id="3" name="Content Placeholder 2"/>
          <p:cNvSpPr>
            <a:spLocks noGrp="1"/>
          </p:cNvSpPr>
          <p:nvPr>
            <p:ph idx="4294967295"/>
          </p:nvPr>
        </p:nvSpPr>
        <p:spPr>
          <a:xfrm>
            <a:off x="861199" y="1350963"/>
            <a:ext cx="11330802" cy="5246687"/>
          </a:xfrm>
        </p:spPr>
        <p:txBody>
          <a:bodyPr>
            <a:noAutofit/>
          </a:bodyPr>
          <a:lstStyle/>
          <a:p>
            <a:pPr>
              <a:buFont typeface="Arial" pitchFamily="34" charset="0"/>
              <a:buChar char="•"/>
            </a:pPr>
            <a:r>
              <a:rPr lang="en-GB" sz="2400" dirty="0">
                <a:latin typeface="Arial" pitchFamily="34" charset="0"/>
                <a:cs typeface="Arial" pitchFamily="34" charset="0"/>
              </a:rPr>
              <a:t>Prices: mark-up </a:t>
            </a:r>
            <a:r>
              <a:rPr lang="en-GB" sz="2400" dirty="0">
                <a:latin typeface="Arial" panose="020B0604020202020204" pitchFamily="34" charset="0"/>
                <a:ea typeface="Calibri" panose="020F0502020204030204" pitchFamily="34" charset="0"/>
                <a:cs typeface="Arial" panose="020B0604020202020204" pitchFamily="34" charset="0"/>
              </a:rPr>
              <a:t>on unit labour costs and other input costs</a:t>
            </a:r>
          </a:p>
          <a:p>
            <a:pPr lvl="1">
              <a:buFont typeface="Arial" pitchFamily="34" charset="0"/>
              <a:buChar char="•"/>
            </a:pPr>
            <a:r>
              <a:rPr lang="en-GB" sz="2000" dirty="0"/>
              <a:t>Medium run: effects of wages on productivity </a:t>
            </a:r>
            <a:r>
              <a:rPr lang="en-GB" sz="1800" dirty="0"/>
              <a:t>→ moderate </a:t>
            </a:r>
            <a:r>
              <a:rPr lang="en-GB" sz="2000" dirty="0"/>
              <a:t>price effects</a:t>
            </a:r>
            <a:endParaRPr lang="en-GB" sz="2000" dirty="0">
              <a:latin typeface="Arial" panose="020B0604020202020204" pitchFamily="34" charset="0"/>
              <a:cs typeface="Arial" panose="020B0604020202020204" pitchFamily="34" charset="0"/>
            </a:endParaRPr>
          </a:p>
          <a:p>
            <a:pPr marL="342900" indent="-342900"/>
            <a:r>
              <a:rPr lang="en-GB" dirty="0">
                <a:latin typeface="Arial" panose="020B0604020202020204" pitchFamily="34" charset="0"/>
                <a:cs typeface="Arial" panose="020B0604020202020204" pitchFamily="34" charset="0"/>
              </a:rPr>
              <a:t>Wage bargaining: function of employment/labour force (of men &amp; women and each other’s wages) </a:t>
            </a:r>
          </a:p>
          <a:p>
            <a:r>
              <a:rPr lang="en-GB" dirty="0"/>
              <a:t>Wages, gender gap, taxes → functional income &amp; wealth distribution   </a:t>
            </a:r>
          </a:p>
          <a:p>
            <a:r>
              <a:rPr lang="en-GB" dirty="0"/>
              <a:t>Private net wealth (PW) </a:t>
            </a:r>
          </a:p>
          <a:p>
            <a:pPr lvl="1"/>
            <a:r>
              <a:rPr lang="en-GB" dirty="0"/>
              <a:t>function of after tax female &amp; male wage and profit income and its past value</a:t>
            </a:r>
          </a:p>
          <a:p>
            <a:r>
              <a:rPr lang="en-GB" dirty="0"/>
              <a:t>Wealth concentration=PW of top1%/PW</a:t>
            </a:r>
          </a:p>
          <a:p>
            <a:endParaRPr lang="en-GB" sz="2000" dirty="0"/>
          </a:p>
          <a:p>
            <a:pPr marL="400050" lvl="1" indent="0">
              <a:spcBef>
                <a:spcPts val="0"/>
              </a:spcBef>
              <a:buNone/>
            </a:pPr>
            <a:endParaRPr lang="en-GB" sz="2000" dirty="0"/>
          </a:p>
          <a:p>
            <a:pPr marL="0" indent="0">
              <a:spcBef>
                <a:spcPts val="0"/>
              </a:spcBef>
            </a:pPr>
            <a:endParaRPr lang="en-GB" sz="2000" dirty="0"/>
          </a:p>
        </p:txBody>
      </p:sp>
      <p:sp>
        <p:nvSpPr>
          <p:cNvPr id="286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76"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4584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EC87A2-E305-45F5-B9F9-2D543F292EC1}"/>
              </a:ext>
            </a:extLst>
          </p:cNvPr>
          <p:cNvSpPr txBox="1"/>
          <p:nvPr/>
        </p:nvSpPr>
        <p:spPr>
          <a:xfrm>
            <a:off x="1287329" y="447018"/>
            <a:ext cx="9252155" cy="400110"/>
          </a:xfrm>
          <a:prstGeom prst="rect">
            <a:avLst/>
          </a:prstGeom>
          <a:noFill/>
        </p:spPr>
        <p:txBody>
          <a:bodyPr wrap="square" rtlCol="0">
            <a:spAutoFit/>
          </a:bodyPr>
          <a:lstStyle/>
          <a:p>
            <a:r>
              <a:rPr lang="en-GB" sz="2000" dirty="0">
                <a:latin typeface="Arial" panose="020B0604020202020204" pitchFamily="34" charset="0"/>
                <a:ea typeface="Yu Mincho" panose="02020400000000000000" pitchFamily="18" charset="-128"/>
                <a:cs typeface="Arial" panose="020B0604020202020204" pitchFamily="34" charset="0"/>
              </a:rPr>
              <a:t>The effect of public spending on employment, output and labour productivity</a:t>
            </a:r>
            <a:endParaRPr lang="tr-TR" sz="2000" dirty="0">
              <a:latin typeface="Arial" panose="020B0604020202020204" pitchFamily="34" charset="0"/>
              <a:cs typeface="Arial" panose="020B0604020202020204" pitchFamily="34" charset="0"/>
            </a:endParaRPr>
          </a:p>
        </p:txBody>
      </p:sp>
      <p:pic>
        <p:nvPicPr>
          <p:cNvPr id="3" name="Picture 2" descr="A picture containing diagram&#10;&#10;Description automatically generated">
            <a:extLst>
              <a:ext uri="{FF2B5EF4-FFF2-40B4-BE49-F238E27FC236}">
                <a16:creationId xmlns:a16="http://schemas.microsoft.com/office/drawing/2014/main" id="{DD9FA677-7E35-0A2F-C91F-C083CF1BF1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594" y="680271"/>
            <a:ext cx="10943303" cy="6294192"/>
          </a:xfrm>
          <a:prstGeom prst="rect">
            <a:avLst/>
          </a:prstGeom>
          <a:noFill/>
          <a:ln>
            <a:noFill/>
          </a:ln>
        </p:spPr>
      </p:pic>
    </p:spTree>
    <p:extLst>
      <p:ext uri="{BB962C8B-B14F-4D97-AF65-F5344CB8AC3E}">
        <p14:creationId xmlns:p14="http://schemas.microsoft.com/office/powerpoint/2010/main" val="2209213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99C8C-D2EB-41D4-959E-67ECFA5BB2B7}"/>
              </a:ext>
            </a:extLst>
          </p:cNvPr>
          <p:cNvSpPr>
            <a:spLocks noGrp="1"/>
          </p:cNvSpPr>
          <p:nvPr>
            <p:ph idx="4294967295"/>
          </p:nvPr>
        </p:nvSpPr>
        <p:spPr>
          <a:xfrm>
            <a:off x="924448" y="1573213"/>
            <a:ext cx="11267552" cy="5164137"/>
          </a:xfrm>
        </p:spPr>
        <p:txBody>
          <a:bodyPr/>
          <a:lstStyle/>
          <a:p>
            <a:pPr marL="0" indent="-400050" algn="just">
              <a:spcBef>
                <a:spcPts val="0"/>
              </a:spcBef>
            </a:pPr>
            <a:r>
              <a:rPr lang="en-GB" dirty="0">
                <a:ea typeface="Yu Mincho" panose="02020400000000000000" pitchFamily="18" charset="-128"/>
              </a:rPr>
              <a:t>S</a:t>
            </a:r>
            <a:r>
              <a:rPr lang="en-GB" dirty="0">
                <a:effectLst/>
                <a:ea typeface="Yu Mincho" panose="02020400000000000000" pitchFamily="18" charset="-128"/>
              </a:rPr>
              <a:t>trong effects on GDP and employment</a:t>
            </a:r>
          </a:p>
          <a:p>
            <a:pPr marL="457200" lvl="1" indent="-400050" algn="just">
              <a:spcBef>
                <a:spcPts val="0"/>
              </a:spcBef>
            </a:pPr>
            <a:r>
              <a:rPr lang="en-GB" dirty="0">
                <a:effectLst/>
                <a:ea typeface="Yu Mincho" panose="02020400000000000000" pitchFamily="18" charset="-128"/>
              </a:rPr>
              <a:t>Care economy</a:t>
            </a:r>
          </a:p>
          <a:p>
            <a:pPr marL="571500" lvl="2" indent="-171450" algn="just">
              <a:spcBef>
                <a:spcPts val="0"/>
              </a:spcBef>
            </a:pPr>
            <a:r>
              <a:rPr lang="en-GB" dirty="0">
                <a:ea typeface="Calibri" panose="020F0502020204030204" pitchFamily="34" charset="0"/>
              </a:rPr>
              <a:t>İlkkaracan</a:t>
            </a:r>
            <a:r>
              <a:rPr lang="en-GB" dirty="0">
                <a:ea typeface="Yu Mincho" panose="02020400000000000000" pitchFamily="18" charset="-128"/>
              </a:rPr>
              <a:t> et al, 2015; </a:t>
            </a:r>
            <a:r>
              <a:rPr lang="en-GB" dirty="0">
                <a:ea typeface="Calibri" panose="020F0502020204030204" pitchFamily="34" charset="0"/>
              </a:rPr>
              <a:t>İlkkaracan</a:t>
            </a:r>
            <a:r>
              <a:rPr lang="en-GB" dirty="0">
                <a:ea typeface="Yu Mincho" panose="02020400000000000000" pitchFamily="18" charset="-128"/>
              </a:rPr>
              <a:t> and Kim, 2019/ILO, 2020; ITUC, 2016, 2017; Onaran, Oyvat, Fotopoulou, 2022, 2023; Oyvat and Onaran, 2022 </a:t>
            </a:r>
          </a:p>
          <a:p>
            <a:pPr marL="457200" lvl="1" indent="-400050" algn="just">
              <a:spcBef>
                <a:spcPts val="0"/>
              </a:spcBef>
            </a:pPr>
            <a:r>
              <a:rPr lang="en-GB" dirty="0">
                <a:effectLst/>
                <a:ea typeface="Yu Mincho" panose="02020400000000000000" pitchFamily="18" charset="-128"/>
              </a:rPr>
              <a:t>Green economy</a:t>
            </a:r>
          </a:p>
          <a:p>
            <a:pPr marL="571500" lvl="2" indent="-171450" algn="just">
              <a:spcBef>
                <a:spcPts val="0"/>
              </a:spcBef>
            </a:pPr>
            <a:r>
              <a:rPr lang="en-GB" dirty="0">
                <a:ea typeface="Yu Mincho" panose="02020400000000000000" pitchFamily="18" charset="-128"/>
              </a:rPr>
              <a:t>Batini et al, 2021; Dafermos and Nikolaidi, 2019; Pollin et al, 2009; 2015; 2022; </a:t>
            </a:r>
            <a:r>
              <a:rPr lang="en-GB" dirty="0">
                <a:ea typeface="Calibri" panose="020F0502020204030204" pitchFamily="34" charset="0"/>
              </a:rPr>
              <a:t> IRENA 2020</a:t>
            </a:r>
            <a:endParaRPr lang="en-GB" dirty="0">
              <a:ea typeface="Yu Mincho" panose="02020400000000000000" pitchFamily="18" charset="-128"/>
            </a:endParaRPr>
          </a:p>
          <a:p>
            <a:pPr marL="457200" lvl="1" indent="-400050" algn="just">
              <a:spcBef>
                <a:spcPts val="0"/>
              </a:spcBef>
            </a:pPr>
            <a:r>
              <a:rPr lang="en-GB" dirty="0">
                <a:effectLst/>
                <a:ea typeface="Yu Mincho" panose="02020400000000000000" pitchFamily="18" charset="-128"/>
              </a:rPr>
              <a:t>Infrastructure </a:t>
            </a:r>
          </a:p>
          <a:p>
            <a:pPr marL="571500" lvl="2" indent="-171450" algn="just">
              <a:spcBef>
                <a:spcPts val="0"/>
              </a:spcBef>
            </a:pPr>
            <a:r>
              <a:rPr lang="en-GB" dirty="0">
                <a:ea typeface="Calibri" panose="020F0502020204030204" pitchFamily="34" charset="0"/>
              </a:rPr>
              <a:t>IMF 2020; Wildauer et al, 2022; </a:t>
            </a:r>
            <a:r>
              <a:rPr lang="en-GB" dirty="0">
                <a:ea typeface="Yu Mincho" panose="02020400000000000000" pitchFamily="18" charset="-128"/>
              </a:rPr>
              <a:t>Onaran, Oyvat, Fotopoulou, 2023, 2022,</a:t>
            </a:r>
            <a:r>
              <a:rPr lang="en-GB" dirty="0">
                <a:effectLst/>
                <a:ea typeface="Calibri" panose="020F0502020204030204" pitchFamily="34" charset="0"/>
              </a:rPr>
              <a:t> </a:t>
            </a:r>
            <a:endParaRPr lang="en-US" sz="1400" dirty="0">
              <a:ea typeface="Calibri" panose="020F0502020204030204" pitchFamily="34" charset="0"/>
            </a:endParaRPr>
          </a:p>
        </p:txBody>
      </p:sp>
      <p:sp>
        <p:nvSpPr>
          <p:cNvPr id="7" name="TextBox 6">
            <a:extLst>
              <a:ext uri="{FF2B5EF4-FFF2-40B4-BE49-F238E27FC236}">
                <a16:creationId xmlns:a16="http://schemas.microsoft.com/office/drawing/2014/main" id="{70411212-49DE-DF98-FEC7-DFE61EEF8DF6}"/>
              </a:ext>
            </a:extLst>
          </p:cNvPr>
          <p:cNvSpPr txBox="1"/>
          <p:nvPr/>
        </p:nvSpPr>
        <p:spPr>
          <a:xfrm>
            <a:off x="1063464" y="771570"/>
            <a:ext cx="7528308" cy="584775"/>
          </a:xfrm>
          <a:prstGeom prst="rect">
            <a:avLst/>
          </a:prstGeom>
          <a:noFill/>
        </p:spPr>
        <p:txBody>
          <a:bodyPr wrap="square" rtlCol="0">
            <a:spAutoFit/>
          </a:bodyPr>
          <a:lstStyle/>
          <a:p>
            <a:r>
              <a:rPr lang="en-GB" sz="3200" dirty="0">
                <a:ea typeface="Yu Mincho" panose="02020400000000000000" pitchFamily="18" charset="-128"/>
              </a:rPr>
              <a:t>Empirical Literature</a:t>
            </a:r>
            <a:endParaRPr lang="tr-TR" sz="3200" dirty="0"/>
          </a:p>
        </p:txBody>
      </p:sp>
    </p:spTree>
    <p:extLst>
      <p:ext uri="{BB962C8B-B14F-4D97-AF65-F5344CB8AC3E}">
        <p14:creationId xmlns:p14="http://schemas.microsoft.com/office/powerpoint/2010/main" val="1053703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p:nvPr>
        </p:nvSpPr>
        <p:spPr/>
        <p:txBody>
          <a:bodyPr/>
          <a:lstStyle/>
          <a:p>
            <a:r>
              <a:rPr lang="en-US" sz="2800" b="0" dirty="0">
                <a:solidFill>
                  <a:schemeClr val="tx2"/>
                </a:solidFill>
              </a:rPr>
              <a:t>Estimation Methodology</a:t>
            </a:r>
            <a:endParaRPr lang="tr-TR" sz="2800" b="0" dirty="0">
              <a:solidFill>
                <a:schemeClr val="tx2"/>
              </a:solidFill>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4294967295"/>
          </p:nvPr>
        </p:nvSpPr>
        <p:spPr>
          <a:xfrm>
            <a:off x="875071" y="1290320"/>
            <a:ext cx="8496300" cy="4611688"/>
          </a:xfrm>
        </p:spPr>
        <p:txBody>
          <a:bodyPr>
            <a:normAutofit fontScale="92500" lnSpcReduction="10000"/>
          </a:bodyPr>
          <a:lstStyle/>
          <a:p>
            <a:pPr>
              <a:spcBef>
                <a:spcPts val="0"/>
              </a:spcBef>
            </a:pPr>
            <a:r>
              <a:rPr lang="en-GB" sz="2000" dirty="0">
                <a:effectLst/>
                <a:latin typeface="+mn-lt"/>
                <a:ea typeface="Calibri" panose="020F0502020204030204" pitchFamily="34" charset="0"/>
              </a:rPr>
              <a:t>Onaran, Oyvat, and Fotopoulou 2023, 2022a, b </a:t>
            </a:r>
          </a:p>
          <a:p>
            <a:pPr lvl="1">
              <a:spcBef>
                <a:spcPts val="0"/>
              </a:spcBef>
            </a:pPr>
            <a:r>
              <a:rPr lang="en-GB" sz="2000" dirty="0">
                <a:latin typeface="+mn-lt"/>
                <a:ea typeface="Calibri" panose="020F0502020204030204" pitchFamily="34" charset="0"/>
              </a:rPr>
              <a:t>UK </a:t>
            </a:r>
          </a:p>
          <a:p>
            <a:pPr lvl="1"/>
            <a:r>
              <a:rPr lang="en-GB" sz="2000" dirty="0">
                <a:latin typeface="+mn-lt"/>
              </a:rPr>
              <a:t>Single equation estimations for C in H &amp; N I, X, M, PW, PW1/PW</a:t>
            </a:r>
          </a:p>
          <a:p>
            <a:pPr lvl="1"/>
            <a:r>
              <a:rPr lang="en-GB" sz="2000" dirty="0">
                <a:latin typeface="+mn-lt"/>
              </a:rPr>
              <a:t>Panel fixed effects using 5 year averages for productivity</a:t>
            </a:r>
          </a:p>
          <a:p>
            <a:pPr lvl="2"/>
            <a:r>
              <a:rPr lang="en-GB" dirty="0">
                <a:latin typeface="+mn-lt"/>
              </a:rPr>
              <a:t>18 sectors other than education, health, care</a:t>
            </a:r>
            <a:endParaRPr lang="en-US" dirty="0">
              <a:latin typeface="+mn-lt"/>
            </a:endParaRPr>
          </a:p>
          <a:p>
            <a:pPr lvl="2"/>
            <a:r>
              <a:rPr lang="en-US" dirty="0">
                <a:latin typeface="+mn-lt"/>
              </a:rPr>
              <a:t>five year non-overlapping average  of explanatory variables  starting from 1970 and of the dependent variable starting from 1971</a:t>
            </a:r>
            <a:r>
              <a:rPr lang="en-GB" dirty="0">
                <a:latin typeface="+mn-lt"/>
              </a:rPr>
              <a:t> </a:t>
            </a:r>
          </a:p>
          <a:p>
            <a:pPr lvl="1"/>
            <a:r>
              <a:rPr lang="en-GB" sz="2000" dirty="0">
                <a:latin typeface="+mn-lt"/>
              </a:rPr>
              <a:t>Instrumental Variables - GMM </a:t>
            </a:r>
          </a:p>
          <a:p>
            <a:pPr lvl="2"/>
            <a:r>
              <a:rPr lang="en-GB" sz="1900" dirty="0">
                <a:latin typeface="+mn-lt"/>
              </a:rPr>
              <a:t>IV: </a:t>
            </a:r>
            <a:r>
              <a:rPr lang="en-US" sz="1900" dirty="0">
                <a:latin typeface="+mn-lt"/>
              </a:rPr>
              <a:t>α, β in H and N, </a:t>
            </a:r>
            <a:r>
              <a:rPr lang="en-US" sz="1900" dirty="0" err="1">
                <a:latin typeface="+mn-lt"/>
              </a:rPr>
              <a:t>t</a:t>
            </a:r>
            <a:r>
              <a:rPr lang="en-US" sz="1900" baseline="-25000" dirty="0" err="1">
                <a:latin typeface="+mn-lt"/>
              </a:rPr>
              <a:t>R</a:t>
            </a:r>
            <a:r>
              <a:rPr lang="en-US" sz="1900" dirty="0">
                <a:latin typeface="+mn-lt"/>
              </a:rPr>
              <a:t>, </a:t>
            </a:r>
            <a:r>
              <a:rPr lang="en-US" sz="1900" dirty="0" err="1">
                <a:latin typeface="+mn-lt"/>
              </a:rPr>
              <a:t>t</a:t>
            </a:r>
            <a:r>
              <a:rPr lang="en-US" sz="1900" baseline="-25000" dirty="0" err="1">
                <a:latin typeface="+mn-lt"/>
              </a:rPr>
              <a:t>W</a:t>
            </a:r>
            <a:r>
              <a:rPr lang="en-US" sz="1900" dirty="0">
                <a:latin typeface="+mn-lt"/>
              </a:rPr>
              <a:t>, </a:t>
            </a:r>
            <a:r>
              <a:rPr lang="en-US" sz="1900" dirty="0" err="1">
                <a:latin typeface="+mn-lt"/>
              </a:rPr>
              <a:t>t</a:t>
            </a:r>
            <a:r>
              <a:rPr lang="en-US" sz="1900" baseline="-25000" dirty="0" err="1">
                <a:latin typeface="+mn-lt"/>
              </a:rPr>
              <a:t>PW</a:t>
            </a:r>
            <a:r>
              <a:rPr lang="en-US" sz="1900" dirty="0">
                <a:latin typeface="+mn-lt"/>
              </a:rPr>
              <a:t>, G</a:t>
            </a:r>
            <a:r>
              <a:rPr lang="en-US" sz="1900" baseline="30000" dirty="0">
                <a:latin typeface="+mn-lt"/>
              </a:rPr>
              <a:t>H</a:t>
            </a:r>
            <a:r>
              <a:rPr lang="en-US" sz="1900" dirty="0">
                <a:latin typeface="+mn-lt"/>
              </a:rPr>
              <a:t>/Y, PW1/PW, Yworld, </a:t>
            </a:r>
            <a:r>
              <a:rPr lang="en-GB" sz="1900" dirty="0">
                <a:latin typeface="+mn-lt"/>
                <a:ea typeface="Times New Roman" panose="02020603050405020304" pitchFamily="18" charset="0"/>
              </a:rPr>
              <a:t>strike days/E, union density, capital account openness,</a:t>
            </a:r>
            <a:r>
              <a:rPr lang="en-US" sz="1900" dirty="0">
                <a:latin typeface="+mn-lt"/>
              </a:rPr>
              <a:t> in t, t-1, t-2, +sectoral VA in US, EU12 for productivity </a:t>
            </a:r>
          </a:p>
          <a:p>
            <a:pPr lvl="1"/>
            <a:r>
              <a:rPr lang="en-GB" sz="2000" dirty="0">
                <a:latin typeface="+mn-lt"/>
              </a:rPr>
              <a:t>Robustness check: </a:t>
            </a:r>
            <a:r>
              <a:rPr lang="en-US" sz="2000" dirty="0">
                <a:latin typeface="+mn-lt"/>
              </a:rPr>
              <a:t>OLS</a:t>
            </a:r>
            <a:endParaRPr lang="tr-TR" sz="2000" dirty="0">
              <a:latin typeface="+mn-lt"/>
            </a:endParaRPr>
          </a:p>
          <a:p>
            <a:pPr lvl="2"/>
            <a:r>
              <a:rPr lang="en-GB" sz="1900" dirty="0">
                <a:latin typeface="+mn-lt"/>
              </a:rPr>
              <a:t>Systems estimation: Seemingly Unrelated Regression for C in H &amp; N</a:t>
            </a:r>
          </a:p>
          <a:p>
            <a:pPr lvl="1"/>
            <a:r>
              <a:rPr lang="en-GB" sz="2000" dirty="0">
                <a:latin typeface="+mn-lt"/>
              </a:rPr>
              <a:t>Data: EUKLEMS, AMECO, WWID, EC, ONS 1970-2016</a:t>
            </a:r>
          </a:p>
          <a:p>
            <a:pPr>
              <a:spcBef>
                <a:spcPts val="0"/>
              </a:spcBef>
            </a:pPr>
            <a:r>
              <a:rPr lang="en-GB" sz="2000" dirty="0">
                <a:effectLst/>
                <a:latin typeface="+mn-lt"/>
                <a:ea typeface="Calibri" panose="020F0502020204030204" pitchFamily="34" charset="0"/>
              </a:rPr>
              <a:t>Onaran and Oyvat 2023, ITUC Project </a:t>
            </a:r>
          </a:p>
          <a:p>
            <a:pPr lvl="1">
              <a:spcBef>
                <a:spcPts val="0"/>
              </a:spcBef>
            </a:pPr>
            <a:r>
              <a:rPr lang="en-GB" sz="2000" dirty="0">
                <a:latin typeface="+mn-lt"/>
                <a:ea typeface="Calibri" panose="020F0502020204030204" pitchFamily="34" charset="0"/>
                <a:cs typeface="Arial" panose="020B0604020202020204" pitchFamily="34" charset="0"/>
              </a:rPr>
              <a:t>REEE based on IO analysis in </a:t>
            </a:r>
            <a:r>
              <a:rPr lang="en-US" sz="2000" dirty="0">
                <a:latin typeface="+mn-lt"/>
                <a:ea typeface="Times New Roman" panose="02020603050405020304" pitchFamily="18" charset="0"/>
                <a:cs typeface="Arial" panose="020B0604020202020204" pitchFamily="34" charset="0"/>
              </a:rPr>
              <a:t>Pollin et al. (2015), PT: </a:t>
            </a:r>
            <a:r>
              <a:rPr lang="en-GB" sz="2000" dirty="0">
                <a:latin typeface="+mn-lt"/>
                <a:ea typeface="Calibri" panose="020F0502020204030204" pitchFamily="34" charset="0"/>
                <a:cs typeface="Arial" panose="020B0604020202020204" pitchFamily="34" charset="0"/>
              </a:rPr>
              <a:t>APTA (2020) </a:t>
            </a:r>
          </a:p>
          <a:p>
            <a:pPr lvl="1">
              <a:spcBef>
                <a:spcPts val="0"/>
              </a:spcBef>
            </a:pPr>
            <a:r>
              <a:rPr lang="en-GB" sz="2000" dirty="0">
                <a:latin typeface="+mn-lt"/>
                <a:ea typeface="Calibri" panose="020F0502020204030204" pitchFamily="34" charset="0"/>
              </a:rPr>
              <a:t>VAR, 8 emerging economies</a:t>
            </a:r>
          </a:p>
          <a:p>
            <a:pPr lvl="1"/>
            <a:endParaRPr lang="en-GB" sz="1600" dirty="0"/>
          </a:p>
        </p:txBody>
      </p:sp>
    </p:spTree>
    <p:extLst>
      <p:ext uri="{BB962C8B-B14F-4D97-AF65-F5344CB8AC3E}">
        <p14:creationId xmlns:p14="http://schemas.microsoft.com/office/powerpoint/2010/main" val="130433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1080831" y="640480"/>
            <a:ext cx="9862472" cy="722312"/>
          </a:xfrm>
        </p:spPr>
        <p:txBody>
          <a:bodyPr>
            <a:noAutofit/>
          </a:bodyPr>
          <a:lstStyle/>
          <a:p>
            <a:r>
              <a:rPr lang="en-GB" sz="2800" b="0" dirty="0">
                <a:solidFill>
                  <a:srgbClr val="00B050"/>
                </a:solidFill>
                <a:latin typeface="+mn-lt"/>
                <a:ea typeface="Yu Mincho" panose="02020400000000000000" pitchFamily="18" charset="-128"/>
                <a:cs typeface="Arial" panose="020B0604020202020204" pitchFamily="34" charset="0"/>
              </a:rPr>
              <a:t>Green</a:t>
            </a:r>
            <a:r>
              <a:rPr lang="en-GB" sz="2800" b="0" dirty="0">
                <a:latin typeface="+mn-lt"/>
                <a:ea typeface="Yu Mincho" panose="02020400000000000000" pitchFamily="18" charset="-128"/>
                <a:cs typeface="Arial" panose="020B0604020202020204" pitchFamily="34" charset="0"/>
              </a:rPr>
              <a:t> </a:t>
            </a:r>
            <a:r>
              <a:rPr lang="en-GB" sz="2800" b="0" dirty="0">
                <a:solidFill>
                  <a:srgbClr val="7030A0"/>
                </a:solidFill>
                <a:latin typeface="+mn-lt"/>
                <a:ea typeface="Yu Mincho" panose="02020400000000000000" pitchFamily="18" charset="-128"/>
                <a:cs typeface="Arial" panose="020B0604020202020204" pitchFamily="34" charset="0"/>
              </a:rPr>
              <a:t>caring</a:t>
            </a:r>
            <a:r>
              <a:rPr lang="en-GB" sz="2800" b="0" dirty="0">
                <a:latin typeface="+mn-lt"/>
                <a:ea typeface="Yu Mincho" panose="02020400000000000000" pitchFamily="18" charset="-128"/>
                <a:cs typeface="Arial" panose="020B0604020202020204" pitchFamily="34" charset="0"/>
              </a:rPr>
              <a:t> </a:t>
            </a:r>
            <a:r>
              <a:rPr lang="en-GB" sz="2800" b="0" dirty="0">
                <a:solidFill>
                  <a:srgbClr val="FF0000"/>
                </a:solidFill>
                <a:latin typeface="+mn-lt"/>
                <a:ea typeface="Yu Mincho" panose="02020400000000000000" pitchFamily="18" charset="-128"/>
                <a:cs typeface="Arial" panose="020B0604020202020204" pitchFamily="34" charset="0"/>
              </a:rPr>
              <a:t>just</a:t>
            </a:r>
            <a:r>
              <a:rPr lang="en-GB" sz="2800" b="0" dirty="0">
                <a:latin typeface="+mn-lt"/>
                <a:ea typeface="Yu Mincho" panose="02020400000000000000" pitchFamily="18" charset="-128"/>
                <a:cs typeface="Arial" panose="020B0604020202020204" pitchFamily="34" charset="0"/>
              </a:rPr>
              <a:t> transition with full employment with decent jobs</a:t>
            </a:r>
            <a:br>
              <a:rPr lang="en-US" sz="2000" dirty="0">
                <a:solidFill>
                  <a:schemeClr val="accent1"/>
                </a:solidFill>
              </a:rPr>
            </a:br>
            <a:r>
              <a:rPr lang="en-US" sz="2000" b="0" dirty="0">
                <a:solidFill>
                  <a:schemeClr val="accent1"/>
                </a:solidFill>
              </a:rPr>
              <a:t>  </a:t>
            </a:r>
            <a:r>
              <a:rPr lang="en-GB" sz="1800" b="0" dirty="0">
                <a:solidFill>
                  <a:schemeClr val="accent1"/>
                </a:solidFill>
              </a:rPr>
              <a:t> </a:t>
            </a:r>
            <a:endParaRPr lang="de-DE" sz="1800" b="0" dirty="0">
              <a:solidFill>
                <a:schemeClr val="accent1"/>
              </a:solidFill>
            </a:endParaRPr>
          </a:p>
        </p:txBody>
      </p:sp>
      <p:sp>
        <p:nvSpPr>
          <p:cNvPr id="15363" name="Inhaltsplatzhalter 2"/>
          <p:cNvSpPr>
            <a:spLocks noGrp="1"/>
          </p:cNvSpPr>
          <p:nvPr>
            <p:ph idx="4294967295"/>
          </p:nvPr>
        </p:nvSpPr>
        <p:spPr>
          <a:xfrm>
            <a:off x="1080830" y="1541464"/>
            <a:ext cx="10049285" cy="4279234"/>
          </a:xfrm>
        </p:spPr>
        <p:txBody>
          <a:bodyPr>
            <a:noAutofit/>
          </a:bodyPr>
          <a:lstStyle/>
          <a:p>
            <a:pPr>
              <a:spcBef>
                <a:spcPts val="0"/>
              </a:spcBef>
            </a:pPr>
            <a:r>
              <a:rPr lang="en-US" dirty="0">
                <a:latin typeface="+mn-lt"/>
              </a:rPr>
              <a:t>higher output in both </a:t>
            </a:r>
            <a:r>
              <a:rPr lang="en-GB" dirty="0">
                <a:latin typeface="+mn-lt"/>
              </a:rPr>
              <a:t>short run and medium run </a:t>
            </a:r>
          </a:p>
          <a:p>
            <a:pPr lvl="1">
              <a:spcBef>
                <a:spcPts val="0"/>
              </a:spcBef>
            </a:pPr>
            <a:r>
              <a:rPr lang="en-GB" sz="2000" dirty="0">
                <a:latin typeface="+mn-lt"/>
                <a:ea typeface="Yu Mincho" panose="02020400000000000000" pitchFamily="18" charset="-128"/>
                <a:cs typeface="Arial" panose="020B0604020202020204" pitchFamily="34" charset="0"/>
              </a:rPr>
              <a:t>multiplier effects on GDP in most countries in all spending categories &gt;1 in the medium run (end of 5 years)</a:t>
            </a:r>
          </a:p>
          <a:p>
            <a:pPr>
              <a:spcBef>
                <a:spcPts val="0"/>
              </a:spcBef>
            </a:pPr>
            <a:r>
              <a:rPr lang="en-GB" dirty="0">
                <a:latin typeface="+mn-lt"/>
              </a:rPr>
              <a:t>A strong productivity effect of public spending</a:t>
            </a:r>
          </a:p>
          <a:p>
            <a:pPr>
              <a:spcBef>
                <a:spcPts val="0"/>
              </a:spcBef>
            </a:pPr>
            <a:r>
              <a:rPr lang="en-GB" dirty="0">
                <a:latin typeface="+mn-lt"/>
              </a:rPr>
              <a:t>Public spending is </a:t>
            </a:r>
            <a:r>
              <a:rPr lang="en-GB" dirty="0">
                <a:latin typeface="+mn-lt"/>
                <a:cs typeface="Arial" panose="020B0604020202020204" pitchFamily="34" charset="0"/>
              </a:rPr>
              <a:t>partly self-financing</a:t>
            </a:r>
          </a:p>
          <a:p>
            <a:pPr>
              <a:spcBef>
                <a:spcPts val="0"/>
              </a:spcBef>
            </a:pPr>
            <a:r>
              <a:rPr lang="en-GB" sz="2800" dirty="0">
                <a:latin typeface="+mn-lt"/>
                <a:ea typeface="Yu Mincho" panose="02020400000000000000" pitchFamily="18" charset="-128"/>
                <a:cs typeface="Arial" panose="020B0604020202020204" pitchFamily="34" charset="0"/>
              </a:rPr>
              <a:t>differences in the magnitude of the multipliers depending on</a:t>
            </a:r>
          </a:p>
          <a:p>
            <a:pPr lvl="1">
              <a:spcBef>
                <a:spcPts val="0"/>
              </a:spcBef>
            </a:pPr>
            <a:r>
              <a:rPr lang="en-GB" dirty="0">
                <a:latin typeface="+mn-lt"/>
                <a:ea typeface="Yu Mincho" panose="02020400000000000000" pitchFamily="18" charset="-128"/>
                <a:cs typeface="Arial" panose="020B0604020202020204" pitchFamily="34" charset="0"/>
              </a:rPr>
              <a:t>import dependency </a:t>
            </a:r>
          </a:p>
          <a:p>
            <a:pPr lvl="1">
              <a:spcBef>
                <a:spcPts val="0"/>
              </a:spcBef>
            </a:pPr>
            <a:r>
              <a:rPr lang="en-GB" dirty="0">
                <a:latin typeface="+mn-lt"/>
                <a:ea typeface="Yu Mincho" panose="02020400000000000000" pitchFamily="18" charset="-128"/>
                <a:cs typeface="Arial" panose="020B0604020202020204" pitchFamily="34" charset="0"/>
              </a:rPr>
              <a:t>informality </a:t>
            </a:r>
          </a:p>
          <a:p>
            <a:pPr lvl="1">
              <a:spcBef>
                <a:spcPts val="0"/>
              </a:spcBef>
            </a:pPr>
            <a:r>
              <a:rPr lang="en-GB" dirty="0">
                <a:latin typeface="+mn-lt"/>
                <a:ea typeface="Yu Mincho" panose="02020400000000000000" pitchFamily="18" charset="-128"/>
                <a:cs typeface="Arial" panose="020B0604020202020204" pitchFamily="34" charset="0"/>
              </a:rPr>
              <a:t>Composition/targeted nature of spending</a:t>
            </a:r>
            <a:endParaRPr lang="en-GB" dirty="0">
              <a:latin typeface="+mn-lt"/>
              <a:cs typeface="Arial" panose="020B0604020202020204" pitchFamily="34" charset="0"/>
            </a:endParaRPr>
          </a:p>
          <a:p>
            <a:pPr>
              <a:buNone/>
            </a:pPr>
            <a:endParaRPr lang="de-DE"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3636856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1261" y="662193"/>
            <a:ext cx="8904287" cy="931862"/>
          </a:xfrm>
        </p:spPr>
        <p:txBody>
          <a:bodyPr/>
          <a:lstStyle/>
          <a:p>
            <a:r>
              <a:rPr lang="en-GB" sz="2800" b="0" dirty="0">
                <a:solidFill>
                  <a:schemeClr val="tx2"/>
                </a:solidFill>
                <a:latin typeface="+mn-lt"/>
              </a:rPr>
              <a:t>Policy simulation, UK</a:t>
            </a:r>
            <a:br>
              <a:rPr lang="en-GB" sz="2800" b="0" dirty="0">
                <a:latin typeface="+mn-lt"/>
              </a:rPr>
            </a:br>
            <a:endParaRPr lang="en-US" sz="2800" b="0" dirty="0">
              <a:latin typeface="+mn-lt"/>
            </a:endParaRPr>
          </a:p>
        </p:txBody>
      </p:sp>
      <p:sp>
        <p:nvSpPr>
          <p:cNvPr id="3" name="Content Placeholder 2"/>
          <p:cNvSpPr>
            <a:spLocks noGrp="1"/>
          </p:cNvSpPr>
          <p:nvPr>
            <p:ph idx="4294967295"/>
          </p:nvPr>
        </p:nvSpPr>
        <p:spPr>
          <a:xfrm>
            <a:off x="1120261" y="1128124"/>
            <a:ext cx="10560461" cy="4567238"/>
          </a:xfrm>
        </p:spPr>
        <p:txBody>
          <a:bodyPr>
            <a:normAutofit fontScale="92500" lnSpcReduction="20000"/>
          </a:bodyPr>
          <a:lstStyle/>
          <a:p>
            <a:r>
              <a:rPr lang="en-GB" sz="2400" dirty="0">
                <a:latin typeface="+mn-lt"/>
              </a:rPr>
              <a:t>Fiscal policy</a:t>
            </a:r>
          </a:p>
          <a:p>
            <a:pPr lvl="1"/>
            <a:r>
              <a:rPr lang="en-GB" dirty="0">
                <a:latin typeface="+mn-lt"/>
              </a:rPr>
              <a:t>government spending in </a:t>
            </a:r>
            <a:r>
              <a:rPr lang="en-GB" b="1" dirty="0">
                <a:solidFill>
                  <a:srgbClr val="7030A0"/>
                </a:solidFill>
                <a:latin typeface="+mn-lt"/>
              </a:rPr>
              <a:t>social purple</a:t>
            </a:r>
            <a:r>
              <a:rPr lang="en-GB" dirty="0">
                <a:latin typeface="+mn-lt"/>
              </a:rPr>
              <a:t> vs </a:t>
            </a:r>
            <a:r>
              <a:rPr lang="en-GB" b="1" dirty="0">
                <a:solidFill>
                  <a:srgbClr val="00B050"/>
                </a:solidFill>
                <a:latin typeface="+mn-lt"/>
              </a:rPr>
              <a:t>physical</a:t>
            </a:r>
            <a:r>
              <a:rPr lang="en-GB" dirty="0">
                <a:latin typeface="+mn-lt"/>
              </a:rPr>
              <a:t> </a:t>
            </a:r>
            <a:r>
              <a:rPr lang="en-GB" b="1" dirty="0">
                <a:solidFill>
                  <a:srgbClr val="00B050"/>
                </a:solidFill>
                <a:latin typeface="+mn-lt"/>
              </a:rPr>
              <a:t>green </a:t>
            </a:r>
            <a:r>
              <a:rPr lang="en-GB" dirty="0">
                <a:latin typeface="+mn-lt"/>
              </a:rPr>
              <a:t>infrastructure/</a:t>
            </a:r>
            <a:r>
              <a:rPr lang="en-US" dirty="0">
                <a:latin typeface="+mn-lt"/>
              </a:rPr>
              <a:t>GDP ↑ 1%-point </a:t>
            </a:r>
          </a:p>
          <a:p>
            <a:pPr lvl="2"/>
            <a:r>
              <a:rPr lang="en-GB" sz="2400" dirty="0">
                <a:latin typeface="+mn-lt"/>
                <a:cs typeface="Arial"/>
              </a:rPr>
              <a:t>E.g. increasing employment, hiring </a:t>
            </a:r>
            <a:r>
              <a:rPr lang="en-GB" sz="2400" dirty="0">
                <a:solidFill>
                  <a:srgbClr val="7030A0"/>
                </a:solidFill>
                <a:latin typeface="+mn-lt"/>
                <a:cs typeface="Arial"/>
              </a:rPr>
              <a:t>nurses, social care workers, teachers </a:t>
            </a:r>
            <a:r>
              <a:rPr lang="en-GB" sz="2400" dirty="0">
                <a:latin typeface="+mn-lt"/>
                <a:cs typeface="Arial"/>
              </a:rPr>
              <a:t>or investing in </a:t>
            </a:r>
            <a:r>
              <a:rPr lang="en-GB" sz="2400" dirty="0">
                <a:solidFill>
                  <a:srgbClr val="00B050"/>
                </a:solidFill>
                <a:latin typeface="+mn-lt"/>
                <a:cs typeface="Arial"/>
              </a:rPr>
              <a:t>renewable energy, energy efficiency, public transport   </a:t>
            </a:r>
          </a:p>
          <a:p>
            <a:pPr lvl="2"/>
            <a:r>
              <a:rPr lang="en-GB" sz="2400" dirty="0">
                <a:solidFill>
                  <a:srgbClr val="FF0000"/>
                </a:solidFill>
                <a:latin typeface="+mn-lt"/>
                <a:cs typeface="Arial"/>
              </a:rPr>
              <a:t>increasing wage rates: </a:t>
            </a:r>
            <a:r>
              <a:rPr lang="en-GB" sz="2400" dirty="0">
                <a:latin typeface="+mn-lt"/>
                <a:cs typeface="Arial"/>
              </a:rPr>
              <a:t>e.g. paying higher wages to care workers, nurses…</a:t>
            </a:r>
          </a:p>
          <a:p>
            <a:pPr lvl="2"/>
            <a:r>
              <a:rPr lang="en-GB" sz="2400" dirty="0">
                <a:solidFill>
                  <a:srgbClr val="7030A0"/>
                </a:solidFill>
                <a:latin typeface="+mn-lt"/>
                <a:cs typeface="Arial"/>
              </a:rPr>
              <a:t>closing gender wage gap </a:t>
            </a:r>
            <a:r>
              <a:rPr lang="en-GB" sz="2400" dirty="0">
                <a:latin typeface="+mn-lt"/>
                <a:cs typeface="Arial"/>
              </a:rPr>
              <a:t>via upward convergence: e</a:t>
            </a:r>
            <a:r>
              <a:rPr lang="en-US" sz="2400" dirty="0">
                <a:latin typeface="+mn-lt"/>
              </a:rPr>
              <a:t>.g. increase the wage at the bottom of the scale more, enforce equal pay legislation →2%↑ in  women’s and 1%↑ in men’s wages</a:t>
            </a:r>
            <a:r>
              <a:rPr lang="en-GB" sz="2400" dirty="0">
                <a:latin typeface="+mn-lt"/>
                <a:cs typeface="Arial"/>
              </a:rPr>
              <a:t> </a:t>
            </a:r>
          </a:p>
          <a:p>
            <a:r>
              <a:rPr lang="en-GB" sz="2400" dirty="0">
                <a:latin typeface="+mn-lt"/>
              </a:rPr>
              <a:t> </a:t>
            </a:r>
            <a:r>
              <a:rPr lang="en-US" sz="2400" dirty="0">
                <a:solidFill>
                  <a:srgbClr val="FF0000"/>
                </a:solidFill>
                <a:latin typeface="+mn-lt"/>
              </a:rPr>
              <a:t>progressive income and wealth taxation</a:t>
            </a:r>
          </a:p>
          <a:p>
            <a:pPr lvl="1"/>
            <a:r>
              <a:rPr lang="en-US" dirty="0">
                <a:latin typeface="+mn-lt"/>
              </a:rPr>
              <a:t>tax rate on wealth ↑ 1%-point (doubling of tax on wealth)</a:t>
            </a:r>
            <a:endParaRPr lang="en-GB" dirty="0">
              <a:latin typeface="+mn-lt"/>
            </a:endParaRPr>
          </a:p>
          <a:p>
            <a:pPr lvl="1"/>
            <a:r>
              <a:rPr lang="en-US" dirty="0">
                <a:latin typeface="+mn-lt"/>
              </a:rPr>
              <a:t>tax rate on profit income ↑ 1%-point  </a:t>
            </a:r>
          </a:p>
          <a:p>
            <a:pPr lvl="1"/>
            <a:r>
              <a:rPr lang="en-US" dirty="0">
                <a:latin typeface="+mn-lt"/>
              </a:rPr>
              <a:t>tax rate on wages </a:t>
            </a:r>
            <a:r>
              <a:rPr lang="en-GB" dirty="0">
                <a:latin typeface="+mn-lt"/>
              </a:rPr>
              <a:t>↓</a:t>
            </a:r>
            <a:r>
              <a:rPr lang="en-US" dirty="0">
                <a:latin typeface="+mn-lt"/>
              </a:rPr>
              <a:t> 1%-point </a:t>
            </a:r>
          </a:p>
          <a:p>
            <a:r>
              <a:rPr lang="en-GB" sz="2400" dirty="0">
                <a:latin typeface="+mn-lt"/>
              </a:rPr>
              <a:t>Labour market policies: </a:t>
            </a:r>
            <a:r>
              <a:rPr lang="en-GB" sz="2400" dirty="0">
                <a:solidFill>
                  <a:srgbClr val="FF0000"/>
                </a:solidFill>
                <a:latin typeface="+mn-lt"/>
                <a:cs typeface="Arial"/>
              </a:rPr>
              <a:t>Increase hourly real wage rate </a:t>
            </a:r>
            <a:r>
              <a:rPr lang="en-GB" sz="2400" dirty="0">
                <a:latin typeface="+mn-lt"/>
                <a:cs typeface="Arial"/>
              </a:rPr>
              <a:t>and </a:t>
            </a:r>
            <a:r>
              <a:rPr lang="en-GB" sz="2400" dirty="0">
                <a:solidFill>
                  <a:srgbClr val="7030A0"/>
                </a:solidFill>
                <a:latin typeface="+mn-lt"/>
                <a:cs typeface="Arial"/>
              </a:rPr>
              <a:t>close gender gaps </a:t>
            </a:r>
            <a:r>
              <a:rPr lang="en-GB" sz="2400" dirty="0">
                <a:latin typeface="+mn-lt"/>
                <a:cs typeface="Arial"/>
              </a:rPr>
              <a:t>via upward convergence</a:t>
            </a:r>
            <a:r>
              <a:rPr lang="en-GB" sz="2400" dirty="0">
                <a:latin typeface="+mn-lt"/>
              </a:rPr>
              <a:t> </a:t>
            </a:r>
            <a:r>
              <a:rPr lang="en-GB" sz="2400" dirty="0">
                <a:latin typeface="+mn-lt"/>
                <a:cs typeface="Arial"/>
              </a:rPr>
              <a:t>in the rest of the economy </a:t>
            </a:r>
            <a:endParaRPr lang="en-GB" sz="2400" dirty="0">
              <a:latin typeface="+mn-lt"/>
            </a:endParaRPr>
          </a:p>
          <a:p>
            <a:endParaRPr lang="en-US" dirty="0"/>
          </a:p>
        </p:txBody>
      </p:sp>
    </p:spTree>
    <p:extLst>
      <p:ext uri="{BB962C8B-B14F-4D97-AF65-F5344CB8AC3E}">
        <p14:creationId xmlns:p14="http://schemas.microsoft.com/office/powerpoint/2010/main" val="4069994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1257812" y="610983"/>
            <a:ext cx="8918575" cy="722312"/>
          </a:xfrm>
        </p:spPr>
        <p:txBody>
          <a:bodyPr>
            <a:noAutofit/>
          </a:bodyPr>
          <a:lstStyle/>
          <a:p>
            <a:r>
              <a:rPr lang="en-US" sz="3600" b="0" dirty="0">
                <a:solidFill>
                  <a:schemeClr val="tx2"/>
                </a:solidFill>
                <a:latin typeface="+mn-lt"/>
              </a:rPr>
              <a:t>Policy </a:t>
            </a:r>
            <a:r>
              <a:rPr lang="en-GB" sz="3600" b="0" dirty="0">
                <a:solidFill>
                  <a:schemeClr val="tx2"/>
                </a:solidFill>
                <a:latin typeface="+mn-lt"/>
              </a:rPr>
              <a:t>simulation, UK</a:t>
            </a:r>
            <a:br>
              <a:rPr lang="en-US" sz="2000" dirty="0">
                <a:solidFill>
                  <a:schemeClr val="accent1"/>
                </a:solidFill>
              </a:rPr>
            </a:br>
            <a:r>
              <a:rPr lang="en-US" sz="2000" b="0" dirty="0">
                <a:solidFill>
                  <a:schemeClr val="accent1"/>
                </a:solidFill>
              </a:rPr>
              <a:t>  </a:t>
            </a:r>
            <a:r>
              <a:rPr lang="en-GB" sz="1800" b="0" dirty="0">
                <a:solidFill>
                  <a:schemeClr val="accent1"/>
                </a:solidFill>
              </a:rPr>
              <a:t> </a:t>
            </a:r>
            <a:endParaRPr lang="de-DE" sz="1800" b="0" dirty="0">
              <a:solidFill>
                <a:schemeClr val="accent1"/>
              </a:solidFill>
            </a:endParaRPr>
          </a:p>
        </p:txBody>
      </p:sp>
      <p:sp>
        <p:nvSpPr>
          <p:cNvPr id="15363" name="Inhaltsplatzhalter 2"/>
          <p:cNvSpPr>
            <a:spLocks noGrp="1"/>
          </p:cNvSpPr>
          <p:nvPr>
            <p:ph idx="4294967295"/>
          </p:nvPr>
        </p:nvSpPr>
        <p:spPr>
          <a:xfrm>
            <a:off x="1130710" y="1757363"/>
            <a:ext cx="11061290" cy="5788025"/>
          </a:xfrm>
        </p:spPr>
        <p:txBody>
          <a:bodyPr>
            <a:noAutofit/>
          </a:bodyPr>
          <a:lstStyle/>
          <a:p>
            <a:r>
              <a:rPr lang="en-US" dirty="0"/>
              <a:t>higher output in both </a:t>
            </a:r>
            <a:r>
              <a:rPr lang="en-GB" dirty="0"/>
              <a:t>short run and medium run </a:t>
            </a:r>
            <a:endParaRPr lang="en-US" dirty="0"/>
          </a:p>
          <a:p>
            <a:r>
              <a:rPr lang="en-GB" dirty="0"/>
              <a:t>A strong productivity effect of public spending </a:t>
            </a:r>
            <a:r>
              <a:rPr lang="en-GB" sz="2000" dirty="0"/>
              <a:t> </a:t>
            </a:r>
            <a:endParaRPr lang="en-US" sz="2000" dirty="0"/>
          </a:p>
          <a:p>
            <a:r>
              <a:rPr lang="en-GB" dirty="0"/>
              <a:t>Employment of both women &amp; men</a:t>
            </a:r>
            <a:r>
              <a:rPr lang="en-US" dirty="0"/>
              <a:t>↑ in </a:t>
            </a:r>
            <a:r>
              <a:rPr lang="en-GB" dirty="0"/>
              <a:t>short &amp; medium run </a:t>
            </a:r>
          </a:p>
          <a:p>
            <a:pPr lvl="1"/>
            <a:r>
              <a:rPr lang="en-GB" sz="2000" dirty="0" err="1"/>
              <a:t>E</a:t>
            </a:r>
            <a:r>
              <a:rPr lang="en-GB" sz="2000" baseline="-25000" dirty="0" err="1"/>
              <a:t>female</a:t>
            </a:r>
            <a:r>
              <a:rPr lang="en-GB" sz="2000" dirty="0"/>
              <a:t> </a:t>
            </a:r>
            <a:r>
              <a:rPr lang="en-US" sz="2000" dirty="0"/>
              <a:t>↑ </a:t>
            </a:r>
            <a:r>
              <a:rPr lang="en-GB" sz="2000" dirty="0"/>
              <a:t>9.6%, </a:t>
            </a:r>
            <a:r>
              <a:rPr lang="en-GB" sz="2000" dirty="0" err="1"/>
              <a:t>E</a:t>
            </a:r>
            <a:r>
              <a:rPr lang="en-GB" sz="2000" baseline="-25000" dirty="0" err="1"/>
              <a:t>male</a:t>
            </a:r>
            <a:r>
              <a:rPr lang="en-US" sz="2000" dirty="0"/>
              <a:t> ↑ </a:t>
            </a:r>
            <a:r>
              <a:rPr lang="en-GB" sz="2000" dirty="0"/>
              <a:t>5.8% (in medium run)</a:t>
            </a:r>
            <a:endParaRPr lang="en-US" sz="2000" dirty="0"/>
          </a:p>
          <a:p>
            <a:r>
              <a:rPr lang="en-GB" dirty="0"/>
              <a:t> Improved public finance</a:t>
            </a:r>
          </a:p>
          <a:p>
            <a:pPr lvl="1"/>
            <a:r>
              <a:rPr lang="en-GB" sz="2000" dirty="0"/>
              <a:t>public debt/GDP ↓ 10.3%-point (in medium run)</a:t>
            </a:r>
          </a:p>
          <a:p>
            <a:pPr lvl="1"/>
            <a:r>
              <a:rPr lang="en-GB" sz="2000" dirty="0"/>
              <a:t>public spending is </a:t>
            </a:r>
            <a:r>
              <a:rPr lang="en-GB" sz="2000" dirty="0">
                <a:latin typeface="Arial" panose="020B0604020202020204" pitchFamily="34" charset="0"/>
                <a:cs typeface="Arial" panose="020B0604020202020204" pitchFamily="34" charset="0"/>
              </a:rPr>
              <a:t>partly self-financing </a:t>
            </a:r>
          </a:p>
          <a:p>
            <a:pPr lvl="1"/>
            <a:r>
              <a:rPr lang="en-GB" sz="2000" dirty="0">
                <a:latin typeface="Arial" panose="020B0604020202020204" pitchFamily="34" charset="0"/>
                <a:cs typeface="Arial" panose="020B0604020202020204" pitchFamily="34" charset="0"/>
              </a:rPr>
              <a:t>taxing of wealth in particular and profits have a strong effect on tax revenues</a:t>
            </a:r>
            <a:endParaRPr lang="en-US" sz="2000" dirty="0"/>
          </a:p>
          <a:p>
            <a:pPr>
              <a:buNone/>
            </a:pPr>
            <a:endParaRPr lang="de-DE"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1944011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ED89C0A-9F5E-64E2-3D6B-7EB3DC5AA7C8}"/>
              </a:ext>
            </a:extLst>
          </p:cNvPr>
          <p:cNvSpPr txBox="1"/>
          <p:nvPr/>
        </p:nvSpPr>
        <p:spPr>
          <a:xfrm>
            <a:off x="834341" y="434746"/>
            <a:ext cx="10828117" cy="1015663"/>
          </a:xfrm>
          <a:prstGeom prst="rect">
            <a:avLst/>
          </a:prstGeom>
          <a:noFill/>
        </p:spPr>
        <p:txBody>
          <a:bodyPr wrap="square">
            <a:spAutoFit/>
          </a:bodyPr>
          <a:lstStyle/>
          <a:p>
            <a:r>
              <a:rPr lang="en-US" sz="2000" b="0" dirty="0">
                <a:solidFill>
                  <a:schemeClr val="tx2"/>
                </a:solidFill>
                <a:latin typeface="Arial" panose="020B0604020202020204" pitchFamily="34" charset="0"/>
                <a:cs typeface="Arial" panose="020B0604020202020204" pitchFamily="34" charset="0"/>
              </a:rPr>
              <a:t>Policy </a:t>
            </a:r>
            <a:r>
              <a:rPr lang="en-GB" sz="2000" b="0" dirty="0">
                <a:solidFill>
                  <a:schemeClr val="tx2"/>
                </a:solidFill>
                <a:latin typeface="Arial" panose="020B0604020202020204" pitchFamily="34" charset="0"/>
                <a:cs typeface="Arial" panose="020B0604020202020204" pitchFamily="34" charset="0"/>
              </a:rPr>
              <a:t>simulation</a:t>
            </a:r>
            <a:r>
              <a:rPr lang="en-GB" sz="2000" dirty="0">
                <a:solidFill>
                  <a:schemeClr val="tx2"/>
                </a:solidFill>
                <a:latin typeface="Arial" panose="020B0604020202020204" pitchFamily="34" charset="0"/>
                <a:ea typeface="Yu Mincho" panose="02020400000000000000" pitchFamily="18" charset="-128"/>
                <a:cs typeface="Arial" panose="020B0604020202020204" pitchFamily="34" charset="0"/>
              </a:rPr>
              <a:t> -</a:t>
            </a:r>
            <a:r>
              <a:rPr lang="en-GB" sz="2000" b="0" dirty="0">
                <a:solidFill>
                  <a:schemeClr val="tx2"/>
                </a:solidFill>
                <a:effectLst/>
                <a:latin typeface="Arial" panose="020B0604020202020204" pitchFamily="34" charset="0"/>
                <a:ea typeface="Yu Mincho" panose="02020400000000000000" pitchFamily="18" charset="-128"/>
                <a:cs typeface="Arial" panose="020B0604020202020204" pitchFamily="34" charset="0"/>
              </a:rPr>
              <a:t>emerging economies: </a:t>
            </a:r>
            <a:r>
              <a:rPr lang="en-GB" sz="2000" dirty="0">
                <a:latin typeface="Arial" panose="020B0604020202020204" pitchFamily="34" charset="0"/>
                <a:ea typeface="Yu Mincho" panose="02020400000000000000" pitchFamily="18" charset="-128"/>
                <a:cs typeface="Arial" panose="020B0604020202020204" pitchFamily="34" charset="0"/>
              </a:rPr>
              <a:t>effects of a </a:t>
            </a:r>
            <a:r>
              <a:rPr lang="en-GB" sz="2000" b="1" dirty="0">
                <a:latin typeface="Arial" panose="020B0604020202020204" pitchFamily="34" charset="0"/>
                <a:ea typeface="Yu Mincho" panose="02020400000000000000" pitchFamily="18" charset="-128"/>
                <a:cs typeface="Arial" panose="020B0604020202020204" pitchFamily="34" charset="0"/>
              </a:rPr>
              <a:t>one-off</a:t>
            </a:r>
            <a:r>
              <a:rPr lang="en-GB" sz="2000" dirty="0">
                <a:latin typeface="Arial" panose="020B0604020202020204" pitchFamily="34" charset="0"/>
                <a:ea typeface="Yu Mincho" panose="02020400000000000000" pitchFamily="18" charset="-128"/>
                <a:cs typeface="Arial" panose="020B0604020202020204" pitchFamily="34" charset="0"/>
              </a:rPr>
              <a:t> increase in </a:t>
            </a:r>
            <a:r>
              <a:rPr lang="en-GB" sz="2000" b="1" dirty="0">
                <a:solidFill>
                  <a:srgbClr val="00B050"/>
                </a:solidFill>
                <a:latin typeface="Arial" panose="020B0604020202020204" pitchFamily="34" charset="0"/>
                <a:ea typeface="Yu Mincho" panose="02020400000000000000" pitchFamily="18" charset="-128"/>
                <a:cs typeface="Arial" panose="020B0604020202020204" pitchFamily="34" charset="0"/>
              </a:rPr>
              <a:t>the green economy,</a:t>
            </a:r>
            <a:r>
              <a:rPr lang="en-GB" sz="2000" dirty="0">
                <a:latin typeface="Arial" panose="020B0604020202020204" pitchFamily="34" charset="0"/>
                <a:ea typeface="Yu Mincho" panose="02020400000000000000" pitchFamily="18" charset="-128"/>
                <a:cs typeface="Arial" panose="020B0604020202020204" pitchFamily="34" charset="0"/>
              </a:rPr>
              <a:t> the </a:t>
            </a:r>
            <a:r>
              <a:rPr lang="en-GB" sz="2000" b="1" dirty="0">
                <a:solidFill>
                  <a:srgbClr val="7030A0"/>
                </a:solidFill>
                <a:latin typeface="Arial" panose="020B0604020202020204" pitchFamily="34" charset="0"/>
                <a:ea typeface="Yu Mincho" panose="02020400000000000000" pitchFamily="18" charset="-128"/>
                <a:cs typeface="Arial" panose="020B0604020202020204" pitchFamily="34" charset="0"/>
              </a:rPr>
              <a:t>care economy </a:t>
            </a:r>
            <a:r>
              <a:rPr lang="en-GB" sz="2000" dirty="0">
                <a:latin typeface="Arial" panose="020B0604020202020204" pitchFamily="34" charset="0"/>
                <a:ea typeface="Yu Mincho" panose="02020400000000000000" pitchFamily="18" charset="-128"/>
                <a:cs typeface="Arial" panose="020B0604020202020204" pitchFamily="34" charset="0"/>
              </a:rPr>
              <a:t>and </a:t>
            </a:r>
            <a:r>
              <a:rPr lang="en-GB" sz="2000" b="1" dirty="0">
                <a:solidFill>
                  <a:srgbClr val="FF0000"/>
                </a:solidFill>
                <a:latin typeface="Arial" panose="020B0604020202020204" pitchFamily="34" charset="0"/>
                <a:ea typeface="Yu Mincho" panose="02020400000000000000" pitchFamily="18" charset="-128"/>
                <a:cs typeface="Arial" panose="020B0604020202020204" pitchFamily="34" charset="0"/>
              </a:rPr>
              <a:t>public</a:t>
            </a:r>
            <a:r>
              <a:rPr lang="en-GB" sz="2000" b="1" dirty="0">
                <a:latin typeface="Arial" panose="020B0604020202020204" pitchFamily="34" charset="0"/>
                <a:ea typeface="Yu Mincho" panose="02020400000000000000" pitchFamily="18" charset="-128"/>
                <a:cs typeface="Arial" panose="020B0604020202020204" pitchFamily="34" charset="0"/>
              </a:rPr>
              <a:t> </a:t>
            </a:r>
            <a:r>
              <a:rPr lang="en-GB" sz="2000" b="1" dirty="0">
                <a:solidFill>
                  <a:srgbClr val="FF0000"/>
                </a:solidFill>
                <a:latin typeface="Arial" panose="020B0604020202020204" pitchFamily="34" charset="0"/>
                <a:ea typeface="Yu Mincho" panose="02020400000000000000" pitchFamily="18" charset="-128"/>
                <a:cs typeface="Arial" panose="020B0604020202020204" pitchFamily="34" charset="0"/>
              </a:rPr>
              <a:t>physical infrastructure</a:t>
            </a:r>
            <a:r>
              <a:rPr lang="en-GB" sz="2000" b="1" dirty="0">
                <a:solidFill>
                  <a:srgbClr val="00B050"/>
                </a:solidFill>
                <a:latin typeface="Arial" panose="020B0604020202020204" pitchFamily="34" charset="0"/>
                <a:ea typeface="Yu Mincho" panose="02020400000000000000" pitchFamily="18" charset="-128"/>
                <a:cs typeface="Arial" panose="020B0604020202020204" pitchFamily="34" charset="0"/>
              </a:rPr>
              <a:t> </a:t>
            </a:r>
            <a:r>
              <a:rPr lang="en-GB" sz="2000" dirty="0">
                <a:latin typeface="Arial" panose="020B0604020202020204" pitchFamily="34" charset="0"/>
                <a:ea typeface="Yu Mincho" panose="02020400000000000000" pitchFamily="18" charset="-128"/>
                <a:cs typeface="Arial" panose="020B0604020202020204" pitchFamily="34" charset="0"/>
              </a:rPr>
              <a:t>by 1%-point/GDP on GDP and employment (non-agricultural). </a:t>
            </a:r>
            <a:endParaRPr lang="tr-TR" sz="2000" b="1" dirty="0">
              <a:latin typeface="Arial" panose="020B0604020202020204" pitchFamily="34" charset="0"/>
              <a:cs typeface="Arial" panose="020B0604020202020204" pitchFamily="34" charset="0"/>
            </a:endParaRPr>
          </a:p>
        </p:txBody>
      </p:sp>
      <p:pic>
        <p:nvPicPr>
          <p:cNvPr id="5" name="Resim 4">
            <a:extLst>
              <a:ext uri="{FF2B5EF4-FFF2-40B4-BE49-F238E27FC236}">
                <a16:creationId xmlns:a16="http://schemas.microsoft.com/office/drawing/2014/main" id="{0BE297DC-6896-D645-131F-6DEF29505344}"/>
              </a:ext>
            </a:extLst>
          </p:cNvPr>
          <p:cNvPicPr>
            <a:picLocks noChangeAspect="1"/>
          </p:cNvPicPr>
          <p:nvPr/>
        </p:nvPicPr>
        <p:blipFill>
          <a:blip r:embed="rId3"/>
          <a:stretch>
            <a:fillRect/>
          </a:stretch>
        </p:blipFill>
        <p:spPr>
          <a:xfrm>
            <a:off x="6096000" y="3422650"/>
            <a:ext cx="0" cy="12700"/>
          </a:xfrm>
          <a:prstGeom prst="rect">
            <a:avLst/>
          </a:prstGeom>
        </p:spPr>
      </p:pic>
      <p:pic>
        <p:nvPicPr>
          <p:cNvPr id="6" name="Resim 5">
            <a:extLst>
              <a:ext uri="{FF2B5EF4-FFF2-40B4-BE49-F238E27FC236}">
                <a16:creationId xmlns:a16="http://schemas.microsoft.com/office/drawing/2014/main" id="{36C4F3B8-CC36-55AB-562C-909CBD812DE5}"/>
              </a:ext>
            </a:extLst>
          </p:cNvPr>
          <p:cNvPicPr>
            <a:picLocks noChangeAspect="1"/>
          </p:cNvPicPr>
          <p:nvPr/>
        </p:nvPicPr>
        <p:blipFill>
          <a:blip r:embed="rId3"/>
          <a:stretch>
            <a:fillRect/>
          </a:stretch>
        </p:blipFill>
        <p:spPr>
          <a:xfrm>
            <a:off x="6248400" y="3575050"/>
            <a:ext cx="0" cy="12700"/>
          </a:xfrm>
          <a:prstGeom prst="rect">
            <a:avLst/>
          </a:prstGeom>
        </p:spPr>
      </p:pic>
      <p:pic>
        <p:nvPicPr>
          <p:cNvPr id="7" name="Resim 6">
            <a:extLst>
              <a:ext uri="{FF2B5EF4-FFF2-40B4-BE49-F238E27FC236}">
                <a16:creationId xmlns:a16="http://schemas.microsoft.com/office/drawing/2014/main" id="{2E786E6D-577C-37D3-1B9F-EF77340EFA7E}"/>
              </a:ext>
            </a:extLst>
          </p:cNvPr>
          <p:cNvPicPr>
            <a:picLocks noChangeAspect="1"/>
          </p:cNvPicPr>
          <p:nvPr/>
        </p:nvPicPr>
        <p:blipFill>
          <a:blip r:embed="rId4"/>
          <a:stretch>
            <a:fillRect/>
          </a:stretch>
        </p:blipFill>
        <p:spPr>
          <a:xfrm>
            <a:off x="1098611" y="1128777"/>
            <a:ext cx="5007648" cy="2604710"/>
          </a:xfrm>
          <a:prstGeom prst="rect">
            <a:avLst/>
          </a:prstGeom>
        </p:spPr>
      </p:pic>
      <p:pic>
        <p:nvPicPr>
          <p:cNvPr id="8" name="Resim 7">
            <a:extLst>
              <a:ext uri="{FF2B5EF4-FFF2-40B4-BE49-F238E27FC236}">
                <a16:creationId xmlns:a16="http://schemas.microsoft.com/office/drawing/2014/main" id="{8BA2CA15-4151-610B-964C-62B72CB92BAA}"/>
              </a:ext>
            </a:extLst>
          </p:cNvPr>
          <p:cNvPicPr>
            <a:picLocks noChangeAspect="1"/>
          </p:cNvPicPr>
          <p:nvPr/>
        </p:nvPicPr>
        <p:blipFill>
          <a:blip r:embed="rId5"/>
          <a:stretch>
            <a:fillRect/>
          </a:stretch>
        </p:blipFill>
        <p:spPr>
          <a:xfrm>
            <a:off x="6269358" y="1151837"/>
            <a:ext cx="5118281" cy="2592010"/>
          </a:xfrm>
          <a:prstGeom prst="rect">
            <a:avLst/>
          </a:prstGeom>
        </p:spPr>
      </p:pic>
      <p:pic>
        <p:nvPicPr>
          <p:cNvPr id="9" name="Resim 8">
            <a:extLst>
              <a:ext uri="{FF2B5EF4-FFF2-40B4-BE49-F238E27FC236}">
                <a16:creationId xmlns:a16="http://schemas.microsoft.com/office/drawing/2014/main" id="{910BF42F-5AFD-C624-1281-CF6F90B0EA4B}"/>
              </a:ext>
            </a:extLst>
          </p:cNvPr>
          <p:cNvPicPr>
            <a:picLocks noChangeAspect="1"/>
          </p:cNvPicPr>
          <p:nvPr/>
        </p:nvPicPr>
        <p:blipFill>
          <a:blip r:embed="rId6"/>
          <a:stretch>
            <a:fillRect/>
          </a:stretch>
        </p:blipFill>
        <p:spPr>
          <a:xfrm>
            <a:off x="1088344" y="4031367"/>
            <a:ext cx="5007649" cy="2558854"/>
          </a:xfrm>
          <a:prstGeom prst="rect">
            <a:avLst/>
          </a:prstGeom>
        </p:spPr>
      </p:pic>
      <p:sp>
        <p:nvSpPr>
          <p:cNvPr id="3" name="TextBox 2">
            <a:extLst>
              <a:ext uri="{FF2B5EF4-FFF2-40B4-BE49-F238E27FC236}">
                <a16:creationId xmlns:a16="http://schemas.microsoft.com/office/drawing/2014/main" id="{C2B14825-7939-3D1E-F98B-C8136D87503C}"/>
              </a:ext>
            </a:extLst>
          </p:cNvPr>
          <p:cNvSpPr txBox="1"/>
          <p:nvPr/>
        </p:nvSpPr>
        <p:spPr>
          <a:xfrm>
            <a:off x="5689549" y="3683622"/>
            <a:ext cx="6502451" cy="2431435"/>
          </a:xfrm>
          <a:prstGeom prst="rect">
            <a:avLst/>
          </a:prstGeom>
          <a:noFill/>
        </p:spPr>
        <p:txBody>
          <a:bodyPr wrap="square">
            <a:spAutoFit/>
          </a:bodyPr>
          <a:lstStyle/>
          <a:p>
            <a:pPr lvl="1">
              <a:spcBef>
                <a:spcPts val="0"/>
              </a:spcBef>
            </a:pPr>
            <a:r>
              <a:rPr lang="en-GB" sz="2000" b="1" dirty="0">
                <a:latin typeface="+mn-lt"/>
                <a:ea typeface="Yu Mincho" panose="02020400000000000000" pitchFamily="18" charset="-128"/>
                <a:cs typeface="Arial" panose="020B0604020202020204" pitchFamily="34" charset="0"/>
              </a:rPr>
              <a:t>GDP multiplier in 5 </a:t>
            </a:r>
            <a:r>
              <a:rPr lang="en-GB" sz="2000" b="1" dirty="0" err="1">
                <a:latin typeface="+mn-lt"/>
                <a:ea typeface="Yu Mincho" panose="02020400000000000000" pitchFamily="18" charset="-128"/>
                <a:cs typeface="Arial" panose="020B0604020202020204" pitchFamily="34" charset="0"/>
              </a:rPr>
              <a:t>yrs</a:t>
            </a:r>
            <a:r>
              <a:rPr lang="en-GB" sz="2000" b="1" dirty="0">
                <a:ea typeface="Yu Mincho" panose="02020400000000000000" pitchFamily="18" charset="-128"/>
                <a:cs typeface="Arial" panose="020B0604020202020204" pitchFamily="34" charset="0"/>
              </a:rPr>
              <a:t>, cumulative </a:t>
            </a:r>
            <a:r>
              <a:rPr lang="en-GB" sz="2000" dirty="0">
                <a:ea typeface="Yu Mincho" panose="02020400000000000000" pitchFamily="18" charset="-128"/>
                <a:cs typeface="Arial" panose="020B0604020202020204" pitchFamily="34" charset="0"/>
              </a:rPr>
              <a:t>(</a:t>
            </a:r>
            <a:r>
              <a:rPr lang="en-GB" sz="2000" dirty="0">
                <a:latin typeface="Arial" panose="020B0604020202020204" pitchFamily="34" charset="0"/>
                <a:ea typeface="Yu Mincho" panose="02020400000000000000" pitchFamily="18" charset="-128"/>
                <a:cs typeface="Arial" panose="020B0604020202020204" pitchFamily="34" charset="0"/>
              </a:rPr>
              <a:t>one-off increase</a:t>
            </a:r>
            <a:r>
              <a:rPr lang="en-GB" sz="2000" dirty="0">
                <a:ea typeface="Yu Mincho" panose="02020400000000000000" pitchFamily="18" charset="-128"/>
                <a:cs typeface="Arial" panose="020B0604020202020204" pitchFamily="34" charset="0"/>
              </a:rPr>
              <a:t>)</a:t>
            </a:r>
            <a:endParaRPr lang="en-GB" sz="2000" dirty="0">
              <a:latin typeface="+mn-lt"/>
              <a:ea typeface="Yu Mincho" panose="02020400000000000000" pitchFamily="18" charset="-128"/>
              <a:cs typeface="Arial" panose="020B0604020202020204" pitchFamily="34" charset="0"/>
            </a:endParaRPr>
          </a:p>
          <a:p>
            <a:pPr lvl="1">
              <a:spcBef>
                <a:spcPts val="0"/>
              </a:spcBef>
            </a:pPr>
            <a:r>
              <a:rPr lang="en-GB" sz="2000" b="1" dirty="0">
                <a:solidFill>
                  <a:schemeClr val="accent6"/>
                </a:solidFill>
                <a:latin typeface="+mn-lt"/>
                <a:ea typeface="Yu Mincho" panose="02020400000000000000" pitchFamily="18" charset="-128"/>
                <a:cs typeface="Arial" panose="020B0604020202020204" pitchFamily="34" charset="0"/>
              </a:rPr>
              <a:t>Green</a:t>
            </a:r>
            <a:r>
              <a:rPr lang="en-GB" sz="2000" dirty="0">
                <a:latin typeface="+mn-lt"/>
                <a:ea typeface="Yu Mincho" panose="02020400000000000000" pitchFamily="18" charset="-128"/>
                <a:cs typeface="Arial" panose="020B0604020202020204" pitchFamily="34" charset="0"/>
              </a:rPr>
              <a:t>: 1.1 in South Korea -  4.5 in Turkey</a:t>
            </a:r>
            <a:endParaRPr lang="en-GB" sz="2000" dirty="0">
              <a:latin typeface="+mn-lt"/>
              <a:ea typeface="Yu Mincho" panose="02020400000000000000" pitchFamily="18" charset="-128"/>
            </a:endParaRPr>
          </a:p>
          <a:p>
            <a:pPr lvl="2">
              <a:spcBef>
                <a:spcPts val="0"/>
              </a:spcBef>
            </a:pPr>
            <a:r>
              <a:rPr lang="en-GB" dirty="0">
                <a:latin typeface="+mn-lt"/>
                <a:ea typeface="Yu Mincho" panose="02020400000000000000" pitchFamily="18" charset="-128"/>
              </a:rPr>
              <a:t>sum of effects of sectors providing input to REEEPT</a:t>
            </a:r>
            <a:endParaRPr lang="en-GB" dirty="0">
              <a:latin typeface="+mn-lt"/>
              <a:ea typeface="Yu Mincho" panose="02020400000000000000" pitchFamily="18" charset="-128"/>
              <a:cs typeface="Arial" panose="020B0604020202020204" pitchFamily="34" charset="0"/>
            </a:endParaRPr>
          </a:p>
          <a:p>
            <a:pPr lvl="2">
              <a:spcBef>
                <a:spcPts val="0"/>
              </a:spcBef>
            </a:pPr>
            <a:r>
              <a:rPr lang="en-GB" sz="1800" dirty="0">
                <a:latin typeface="+mn-lt"/>
                <a:ea typeface="Yu Mincho" panose="02020400000000000000" pitchFamily="18" charset="-128"/>
              </a:rPr>
              <a:t>Exception: Philippines 0.4</a:t>
            </a:r>
            <a:endParaRPr lang="en-GB" sz="1800" dirty="0">
              <a:latin typeface="+mn-lt"/>
              <a:ea typeface="Yu Mincho" panose="02020400000000000000" pitchFamily="18" charset="-128"/>
              <a:cs typeface="Arial" panose="020B0604020202020204" pitchFamily="34" charset="0"/>
            </a:endParaRPr>
          </a:p>
          <a:p>
            <a:pPr lvl="1">
              <a:spcBef>
                <a:spcPts val="0"/>
              </a:spcBef>
            </a:pPr>
            <a:r>
              <a:rPr lang="en-GB" sz="2000" b="1" dirty="0">
                <a:solidFill>
                  <a:srgbClr val="7030A0"/>
                </a:solidFill>
                <a:latin typeface="+mn-lt"/>
                <a:ea typeface="Yu Mincho" panose="02020400000000000000" pitchFamily="18" charset="-128"/>
                <a:cs typeface="Arial" panose="020B0604020202020204" pitchFamily="34" charset="0"/>
              </a:rPr>
              <a:t>care</a:t>
            </a:r>
            <a:r>
              <a:rPr lang="en-GB" sz="2000" dirty="0">
                <a:latin typeface="+mn-lt"/>
                <a:ea typeface="Yu Mincho" panose="02020400000000000000" pitchFamily="18" charset="-128"/>
                <a:cs typeface="Arial" panose="020B0604020202020204" pitchFamily="34" charset="0"/>
              </a:rPr>
              <a:t>: 1.6 in Turkey &amp; South Africa - 4.6 in South Korea</a:t>
            </a:r>
          </a:p>
          <a:p>
            <a:pPr lvl="2">
              <a:spcBef>
                <a:spcPts val="0"/>
              </a:spcBef>
            </a:pPr>
            <a:r>
              <a:rPr lang="en-GB" sz="1800" dirty="0">
                <a:latin typeface="+mn-lt"/>
                <a:ea typeface="Yu Mincho" panose="02020400000000000000" pitchFamily="18" charset="-128"/>
              </a:rPr>
              <a:t>Exception: Colombia and Philippines 0.2</a:t>
            </a:r>
            <a:r>
              <a:rPr lang="en-GB" sz="1800" dirty="0">
                <a:latin typeface="+mn-lt"/>
                <a:ea typeface="Yu Mincho" panose="02020400000000000000" pitchFamily="18" charset="-128"/>
                <a:cs typeface="Arial" panose="020B0604020202020204" pitchFamily="34" charset="0"/>
              </a:rPr>
              <a:t> </a:t>
            </a:r>
          </a:p>
          <a:p>
            <a:pPr lvl="1">
              <a:spcBef>
                <a:spcPts val="0"/>
              </a:spcBef>
            </a:pPr>
            <a:r>
              <a:rPr lang="en-GB" sz="2000" b="1" dirty="0">
                <a:solidFill>
                  <a:srgbClr val="FF0000"/>
                </a:solidFill>
                <a:latin typeface="+mn-lt"/>
                <a:ea typeface="Yu Mincho" panose="02020400000000000000" pitchFamily="18" charset="-128"/>
                <a:cs typeface="Arial" panose="020B0604020202020204" pitchFamily="34" charset="0"/>
              </a:rPr>
              <a:t>infrastructure</a:t>
            </a:r>
            <a:r>
              <a:rPr lang="en-GB" sz="2000" dirty="0">
                <a:latin typeface="+mn-lt"/>
                <a:ea typeface="Yu Mincho" panose="02020400000000000000" pitchFamily="18" charset="-128"/>
                <a:cs typeface="Arial" panose="020B0604020202020204" pitchFamily="34" charset="0"/>
              </a:rPr>
              <a:t>: 1.9 in Colombia -  4.6 in South Korea</a:t>
            </a:r>
          </a:p>
          <a:p>
            <a:pPr lvl="2">
              <a:spcBef>
                <a:spcPts val="0"/>
              </a:spcBef>
            </a:pPr>
            <a:r>
              <a:rPr lang="en-GB" sz="1800" dirty="0">
                <a:latin typeface="+mn-lt"/>
                <a:ea typeface="Yu Mincho" panose="02020400000000000000" pitchFamily="18" charset="-128"/>
              </a:rPr>
              <a:t>Exception: Philippines 0.9, India insignificant</a:t>
            </a:r>
            <a:r>
              <a:rPr lang="en-GB" sz="1800" dirty="0">
                <a:latin typeface="+mn-lt"/>
                <a:ea typeface="Yu Mincho" panose="02020400000000000000" pitchFamily="18" charset="-128"/>
                <a:cs typeface="Arial" panose="020B0604020202020204" pitchFamily="34" charset="0"/>
              </a:rPr>
              <a:t> </a:t>
            </a:r>
          </a:p>
        </p:txBody>
      </p:sp>
      <p:sp>
        <p:nvSpPr>
          <p:cNvPr id="10" name="Oval 9">
            <a:extLst>
              <a:ext uri="{FF2B5EF4-FFF2-40B4-BE49-F238E27FC236}">
                <a16:creationId xmlns:a16="http://schemas.microsoft.com/office/drawing/2014/main" id="{B8F2CA7A-3F35-2230-E59C-66E0500679C7}"/>
              </a:ext>
            </a:extLst>
          </p:cNvPr>
          <p:cNvSpPr/>
          <p:nvPr/>
        </p:nvSpPr>
        <p:spPr>
          <a:xfrm>
            <a:off x="1722379" y="3491261"/>
            <a:ext cx="1111045" cy="2607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129C1E58-4B82-51BA-0EE6-4FF51F45F14F}"/>
              </a:ext>
            </a:extLst>
          </p:cNvPr>
          <p:cNvSpPr/>
          <p:nvPr/>
        </p:nvSpPr>
        <p:spPr>
          <a:xfrm>
            <a:off x="1691148" y="6405098"/>
            <a:ext cx="1111045" cy="2607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a:extLst>
              <a:ext uri="{FF2B5EF4-FFF2-40B4-BE49-F238E27FC236}">
                <a16:creationId xmlns:a16="http://schemas.microsoft.com/office/drawing/2014/main" id="{3F74F0FC-F3D9-1448-A339-E0AA6CF62B5D}"/>
              </a:ext>
            </a:extLst>
          </p:cNvPr>
          <p:cNvSpPr/>
          <p:nvPr/>
        </p:nvSpPr>
        <p:spPr>
          <a:xfrm>
            <a:off x="6879106" y="3491581"/>
            <a:ext cx="1111045" cy="2607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78975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1080832" y="551989"/>
            <a:ext cx="8918575" cy="339082"/>
          </a:xfrm>
        </p:spPr>
        <p:txBody>
          <a:bodyPr>
            <a:noAutofit/>
          </a:bodyPr>
          <a:lstStyle/>
          <a:p>
            <a:r>
              <a:rPr lang="en-US" sz="2400" b="0" dirty="0">
                <a:solidFill>
                  <a:srgbClr val="00B050"/>
                </a:solidFill>
                <a:latin typeface="Arial" panose="020B0604020202020204" pitchFamily="34" charset="0"/>
                <a:cs typeface="Arial" panose="020B0604020202020204" pitchFamily="34" charset="0"/>
              </a:rPr>
              <a:t>Green </a:t>
            </a:r>
            <a:r>
              <a:rPr lang="en-US" sz="2400" b="0" dirty="0">
                <a:solidFill>
                  <a:srgbClr val="7030A0"/>
                </a:solidFill>
                <a:latin typeface="Arial" panose="020B0604020202020204" pitchFamily="34" charset="0"/>
                <a:cs typeface="Arial" panose="020B0604020202020204" pitchFamily="34" charset="0"/>
              </a:rPr>
              <a:t>caring</a:t>
            </a:r>
            <a:r>
              <a:rPr lang="en-US" sz="2400" b="0" dirty="0">
                <a:solidFill>
                  <a:schemeClr val="tx2"/>
                </a:solidFill>
                <a:latin typeface="Arial" panose="020B0604020202020204" pitchFamily="34" charset="0"/>
                <a:cs typeface="Arial" panose="020B0604020202020204" pitchFamily="34" charset="0"/>
              </a:rPr>
              <a:t> </a:t>
            </a:r>
            <a:r>
              <a:rPr lang="en-US" sz="2400" b="0" dirty="0">
                <a:solidFill>
                  <a:srgbClr val="FF0000"/>
                </a:solidFill>
                <a:latin typeface="Arial" panose="020B0604020202020204" pitchFamily="34" charset="0"/>
                <a:cs typeface="Arial" panose="020B0604020202020204" pitchFamily="34" charset="0"/>
              </a:rPr>
              <a:t>just</a:t>
            </a:r>
            <a:r>
              <a:rPr lang="en-US" sz="2400" b="0" dirty="0">
                <a:solidFill>
                  <a:schemeClr val="tx2"/>
                </a:solidFill>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transition: Policy mix</a:t>
            </a:r>
            <a:br>
              <a:rPr lang="en-US" sz="2000" dirty="0">
                <a:solidFill>
                  <a:schemeClr val="accent1"/>
                </a:solidFill>
              </a:rPr>
            </a:br>
            <a:r>
              <a:rPr lang="en-US" sz="2000" b="0" dirty="0">
                <a:solidFill>
                  <a:schemeClr val="accent1"/>
                </a:solidFill>
              </a:rPr>
              <a:t>  </a:t>
            </a:r>
            <a:r>
              <a:rPr lang="en-GB" sz="1800" b="0" dirty="0">
                <a:solidFill>
                  <a:schemeClr val="accent1"/>
                </a:solidFill>
              </a:rPr>
              <a:t> </a:t>
            </a:r>
            <a:endParaRPr lang="de-DE" sz="1800" b="0" dirty="0">
              <a:solidFill>
                <a:schemeClr val="accent1"/>
              </a:solidFill>
            </a:endParaRPr>
          </a:p>
        </p:txBody>
      </p:sp>
      <p:sp>
        <p:nvSpPr>
          <p:cNvPr id="15363" name="Inhaltsplatzhalter 2"/>
          <p:cNvSpPr>
            <a:spLocks noGrp="1"/>
          </p:cNvSpPr>
          <p:nvPr>
            <p:ph idx="4294967295"/>
          </p:nvPr>
        </p:nvSpPr>
        <p:spPr>
          <a:xfrm>
            <a:off x="1080833" y="1033671"/>
            <a:ext cx="11111168" cy="6284398"/>
          </a:xfrm>
        </p:spPr>
        <p:txBody>
          <a:bodyPr>
            <a:noAutofit/>
          </a:bodyPr>
          <a:lstStyle/>
          <a:p>
            <a:pPr marL="0" indent="448310" algn="just">
              <a:spcBef>
                <a:spcPts val="0"/>
              </a:spcBef>
            </a:pPr>
            <a:r>
              <a:rPr lang="en-GB" sz="2000" dirty="0">
                <a:latin typeface="Arial" panose="020B0604020202020204" pitchFamily="34" charset="0"/>
                <a:ea typeface="Yu Mincho" panose="02020400000000000000" pitchFamily="18" charset="-128"/>
                <a:cs typeface="Arial" panose="020B0604020202020204" pitchFamily="34" charset="0"/>
              </a:rPr>
              <a:t>public spending in the </a:t>
            </a:r>
            <a:r>
              <a:rPr lang="en-GB" sz="2000" b="1" dirty="0">
                <a:solidFill>
                  <a:srgbClr val="7030A0"/>
                </a:solidFill>
                <a:latin typeface="Arial" panose="020B0604020202020204" pitchFamily="34" charset="0"/>
                <a:ea typeface="Yu Mincho" panose="02020400000000000000" pitchFamily="18" charset="-128"/>
                <a:cs typeface="Arial" panose="020B0604020202020204" pitchFamily="34" charset="0"/>
              </a:rPr>
              <a:t>care</a:t>
            </a:r>
            <a:r>
              <a:rPr lang="en-GB" sz="2000" dirty="0">
                <a:latin typeface="Arial" panose="020B0604020202020204" pitchFamily="34" charset="0"/>
                <a:ea typeface="Yu Mincho" panose="02020400000000000000" pitchFamily="18" charset="-128"/>
                <a:cs typeface="Arial" panose="020B0604020202020204" pitchFamily="34" charset="0"/>
              </a:rPr>
              <a:t> + </a:t>
            </a:r>
            <a:r>
              <a:rPr lang="en-GB" sz="2000" b="1" dirty="0">
                <a:solidFill>
                  <a:srgbClr val="00B050"/>
                </a:solidFill>
                <a:latin typeface="Arial" panose="020B0604020202020204" pitchFamily="34" charset="0"/>
                <a:ea typeface="Yu Mincho" panose="02020400000000000000" pitchFamily="18" charset="-128"/>
                <a:cs typeface="Arial" panose="020B0604020202020204" pitchFamily="34" charset="0"/>
              </a:rPr>
              <a:t>green</a:t>
            </a:r>
            <a:r>
              <a:rPr lang="en-GB" sz="2000" dirty="0">
                <a:latin typeface="Arial" panose="020B0604020202020204" pitchFamily="34" charset="0"/>
                <a:ea typeface="Yu Mincho" panose="02020400000000000000" pitchFamily="18" charset="-128"/>
                <a:cs typeface="Arial" panose="020B0604020202020204" pitchFamily="34" charset="0"/>
              </a:rPr>
              <a:t> economy + other  </a:t>
            </a:r>
            <a:r>
              <a:rPr lang="en-GB" sz="2000" b="1" dirty="0">
                <a:latin typeface="Arial" panose="020B0604020202020204" pitchFamily="34" charset="0"/>
                <a:ea typeface="Yu Mincho" panose="02020400000000000000" pitchFamily="18" charset="-128"/>
                <a:cs typeface="Arial" panose="020B0604020202020204" pitchFamily="34" charset="0"/>
              </a:rPr>
              <a:t>infrastructure</a:t>
            </a:r>
            <a:r>
              <a:rPr lang="en-GB" sz="2000" dirty="0">
                <a:latin typeface="Arial" panose="020B0604020202020204" pitchFamily="34" charset="0"/>
                <a:ea typeface="Yu Mincho" panose="02020400000000000000" pitchFamily="18" charset="-128"/>
                <a:cs typeface="Arial" panose="020B0604020202020204" pitchFamily="34" charset="0"/>
              </a:rPr>
              <a:t> </a:t>
            </a:r>
          </a:p>
          <a:p>
            <a:pPr marL="0" indent="448310" algn="just">
              <a:spcBef>
                <a:spcPts val="0"/>
              </a:spcBef>
            </a:pPr>
            <a:r>
              <a:rPr lang="en-GB" sz="2000" dirty="0">
                <a:latin typeface="Arial" panose="020B0604020202020204" pitchFamily="34" charset="0"/>
                <a:ea typeface="Yu Mincho" panose="02020400000000000000" pitchFamily="18" charset="-128"/>
                <a:cs typeface="Arial" panose="020B0604020202020204" pitchFamily="34" charset="0"/>
              </a:rPr>
              <a:t>repeated annual ↑ for 5 years, </a:t>
            </a:r>
            <a:r>
              <a:rPr lang="en-GB" sz="1800" dirty="0">
                <a:effectLst/>
                <a:latin typeface="Arial" panose="020B0604020202020204" pitchFamily="34" charset="0"/>
                <a:ea typeface="Yu Mincho" panose="02020400000000000000" pitchFamily="18" charset="-128"/>
                <a:cs typeface="Arial" panose="020B0604020202020204" pitchFamily="34" charset="0"/>
              </a:rPr>
              <a:t>by 1%-point as a ratio to GDP </a:t>
            </a:r>
            <a:r>
              <a:rPr lang="en-GB" sz="2000" dirty="0">
                <a:latin typeface="Arial" panose="020B0604020202020204" pitchFamily="34" charset="0"/>
                <a:ea typeface="Yu Mincho" panose="02020400000000000000" pitchFamily="18" charset="-128"/>
                <a:cs typeface="Arial" panose="020B0604020202020204" pitchFamily="34" charset="0"/>
              </a:rPr>
              <a:t> </a:t>
            </a:r>
          </a:p>
        </p:txBody>
      </p:sp>
      <p:graphicFrame>
        <p:nvGraphicFramePr>
          <p:cNvPr id="2" name="Grafik 1">
            <a:extLst>
              <a:ext uri="{FF2B5EF4-FFF2-40B4-BE49-F238E27FC236}">
                <a16:creationId xmlns:a16="http://schemas.microsoft.com/office/drawing/2014/main" id="{50E0E126-DBEC-3D4B-AD88-F7CED710122C}"/>
              </a:ext>
            </a:extLst>
          </p:cNvPr>
          <p:cNvGraphicFramePr/>
          <p:nvPr>
            <p:extLst>
              <p:ext uri="{D42A27DB-BD31-4B8C-83A1-F6EECF244321}">
                <p14:modId xmlns:p14="http://schemas.microsoft.com/office/powerpoint/2010/main" val="2252382471"/>
              </p:ext>
            </p:extLst>
          </p:nvPr>
        </p:nvGraphicFramePr>
        <p:xfrm>
          <a:off x="1247530" y="1905529"/>
          <a:ext cx="7430080" cy="440048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0205D96-6923-9E28-9CE4-45BF346F0C03}"/>
              </a:ext>
            </a:extLst>
          </p:cNvPr>
          <p:cNvSpPr txBox="1"/>
          <p:nvPr/>
        </p:nvSpPr>
        <p:spPr>
          <a:xfrm>
            <a:off x="9193268" y="1997839"/>
            <a:ext cx="2782957" cy="2862322"/>
          </a:xfrm>
          <a:prstGeom prst="rect">
            <a:avLst/>
          </a:prstGeom>
          <a:noFill/>
        </p:spPr>
        <p:txBody>
          <a:bodyPr wrap="square" rtlCol="0">
            <a:spAutoFit/>
          </a:bodyPr>
          <a:lstStyle/>
          <a:p>
            <a:r>
              <a:rPr lang="en-GB" sz="2000" dirty="0">
                <a:effectLst/>
                <a:latin typeface="Arial" panose="020B0604020202020204" pitchFamily="34" charset="0"/>
                <a:ea typeface="Calibri" panose="020F0502020204030204" pitchFamily="34" charset="0"/>
                <a:cs typeface="Arial" panose="020B0604020202020204" pitchFamily="34" charset="0"/>
              </a:rPr>
              <a:t>new jobs:</a:t>
            </a:r>
          </a:p>
          <a:p>
            <a:pPr marL="0" lvl="1">
              <a:spcBef>
                <a:spcPts val="0"/>
              </a:spcBef>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320</a:t>
            </a:r>
            <a:r>
              <a:rPr lang="en-GB" sz="2000" dirty="0">
                <a:effectLst/>
                <a:latin typeface="Arial" panose="020B0604020202020204" pitchFamily="34" charset="0"/>
                <a:ea typeface="Calibri" panose="020F0502020204030204" pitchFamily="34" charset="0"/>
                <a:cs typeface="Arial" panose="020B0604020202020204" pitchFamily="34" charset="0"/>
              </a:rPr>
              <a:t>k Philippines, </a:t>
            </a:r>
          </a:p>
          <a:p>
            <a:pPr marL="0" lvl="1">
              <a:spcBef>
                <a:spcPts val="0"/>
              </a:spcBef>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2.1m Chile</a:t>
            </a:r>
          </a:p>
          <a:p>
            <a:pPr marL="0" lvl="1">
              <a:spcBef>
                <a:spcPts val="0"/>
              </a:spcBef>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4.9m Turkey </a:t>
            </a:r>
          </a:p>
          <a:p>
            <a:pPr marL="0" lvl="1"/>
            <a:r>
              <a:rPr lang="en-GB" sz="2000" dirty="0">
                <a:latin typeface="Arial" panose="020B0604020202020204" pitchFamily="34" charset="0"/>
                <a:ea typeface="Calibri" panose="020F0502020204030204" pitchFamily="34" charset="0"/>
                <a:cs typeface="Arial" panose="020B0604020202020204" pitchFamily="34" charset="0"/>
              </a:rPr>
              <a:t>7.9</a:t>
            </a:r>
            <a:r>
              <a:rPr lang="en-GB" sz="2000" dirty="0">
                <a:effectLst/>
                <a:latin typeface="Arial" panose="020B0604020202020204" pitchFamily="34" charset="0"/>
                <a:ea typeface="Calibri" panose="020F0502020204030204" pitchFamily="34" charset="0"/>
                <a:cs typeface="Arial" panose="020B0604020202020204" pitchFamily="34" charset="0"/>
              </a:rPr>
              <a:t>m Colombia</a:t>
            </a:r>
          </a:p>
          <a:p>
            <a:pPr marL="0" lvl="1">
              <a:spcBef>
                <a:spcPts val="0"/>
              </a:spcBef>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9</a:t>
            </a:r>
            <a:r>
              <a:rPr lang="en-GB" sz="2000" dirty="0">
                <a:effectLst/>
                <a:latin typeface="Arial" panose="020B0604020202020204" pitchFamily="34" charset="0"/>
                <a:ea typeface="Calibri" panose="020F0502020204030204" pitchFamily="34" charset="0"/>
                <a:cs typeface="Arial" panose="020B0604020202020204" pitchFamily="34" charset="0"/>
              </a:rPr>
              <a:t>m South Africa</a:t>
            </a:r>
          </a:p>
          <a:p>
            <a:pPr marL="0" lvl="1"/>
            <a:r>
              <a:rPr lang="en-GB" sz="2000" dirty="0">
                <a:latin typeface="Arial" panose="020B0604020202020204" pitchFamily="34" charset="0"/>
                <a:ea typeface="Calibri" panose="020F0502020204030204" pitchFamily="34" charset="0"/>
                <a:cs typeface="Arial" panose="020B0604020202020204" pitchFamily="34" charset="0"/>
              </a:rPr>
              <a:t>12.6</a:t>
            </a:r>
            <a:r>
              <a:rPr lang="en-GB" sz="2000" dirty="0">
                <a:effectLst/>
                <a:latin typeface="Arial" panose="020B0604020202020204" pitchFamily="34" charset="0"/>
                <a:ea typeface="Calibri" panose="020F0502020204030204" pitchFamily="34" charset="0"/>
                <a:cs typeface="Arial" panose="020B0604020202020204" pitchFamily="34" charset="0"/>
              </a:rPr>
              <a:t>m South Korea</a:t>
            </a:r>
          </a:p>
          <a:p>
            <a:pPr marL="0" lvl="1">
              <a:spcBef>
                <a:spcPts val="0"/>
              </a:spcBef>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27.6m India </a:t>
            </a:r>
          </a:p>
          <a:p>
            <a:pPr marL="0" lvl="1">
              <a:spcBef>
                <a:spcPts val="0"/>
              </a:spcBef>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22.4m Indonesia</a:t>
            </a:r>
          </a:p>
        </p:txBody>
      </p:sp>
      <p:sp>
        <p:nvSpPr>
          <p:cNvPr id="6" name="TextBox 5">
            <a:extLst>
              <a:ext uri="{FF2B5EF4-FFF2-40B4-BE49-F238E27FC236}">
                <a16:creationId xmlns:a16="http://schemas.microsoft.com/office/drawing/2014/main" id="{E86B591D-B91B-E819-0E44-75AFACC57321}"/>
              </a:ext>
            </a:extLst>
          </p:cNvPr>
          <p:cNvSpPr txBox="1"/>
          <p:nvPr/>
        </p:nvSpPr>
        <p:spPr>
          <a:xfrm>
            <a:off x="8844307" y="4860161"/>
            <a:ext cx="8741594" cy="923330"/>
          </a:xfrm>
          <a:prstGeom prst="rect">
            <a:avLst/>
          </a:prstGeom>
          <a:noFill/>
        </p:spPr>
        <p:txBody>
          <a:bodyPr wrap="square" rtlCol="0">
            <a:spAutoFit/>
          </a:bodyPr>
          <a:lstStyle/>
          <a:p>
            <a:r>
              <a:rPr lang="en-GB" sz="1800" dirty="0">
                <a:latin typeface="Arial" panose="020B0604020202020204" pitchFamily="34" charset="0"/>
                <a:ea typeface="Calibri" panose="020F0502020204030204" pitchFamily="34" charset="0"/>
                <a:cs typeface="Arial" panose="020B0604020202020204" pitchFamily="34" charset="0"/>
              </a:rPr>
              <a:t>→Space for redeployment from </a:t>
            </a:r>
          </a:p>
          <a:p>
            <a:r>
              <a:rPr lang="en-GB" dirty="0">
                <a:latin typeface="Arial" panose="020B0604020202020204" pitchFamily="34" charset="0"/>
                <a:ea typeface="Calibri" panose="020F0502020204030204" pitchFamily="34" charset="0"/>
                <a:cs typeface="Arial" panose="020B0604020202020204" pitchFamily="34" charset="0"/>
              </a:rPr>
              <a:t>fossil-fuels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tr-TR" dirty="0"/>
          </a:p>
        </p:txBody>
      </p:sp>
    </p:spTree>
    <p:extLst>
      <p:ext uri="{BB962C8B-B14F-4D97-AF65-F5344CB8AC3E}">
        <p14:creationId xmlns:p14="http://schemas.microsoft.com/office/powerpoint/2010/main" val="281466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1277477" y="572729"/>
            <a:ext cx="8918575" cy="417513"/>
          </a:xfrm>
        </p:spPr>
        <p:txBody>
          <a:bodyPr>
            <a:noAutofit/>
          </a:bodyPr>
          <a:lstStyle/>
          <a:p>
            <a:r>
              <a:rPr lang="en-US" sz="3600" b="0" dirty="0">
                <a:solidFill>
                  <a:schemeClr val="tx2"/>
                </a:solidFill>
                <a:latin typeface="+mn-lt"/>
              </a:rPr>
              <a:t>What are the effects of </a:t>
            </a:r>
            <a:r>
              <a:rPr lang="en-GB" sz="3600" b="0" dirty="0">
                <a:solidFill>
                  <a:schemeClr val="tx2"/>
                </a:solidFill>
                <a:latin typeface="+mn-lt"/>
              </a:rPr>
              <a:t>taxation, UK</a:t>
            </a:r>
            <a:r>
              <a:rPr lang="en-US" sz="3600" b="0" dirty="0">
                <a:solidFill>
                  <a:schemeClr val="tx2"/>
                </a:solidFill>
                <a:latin typeface="+mn-lt"/>
              </a:rPr>
              <a:t>?</a:t>
            </a:r>
            <a:endParaRPr lang="de-DE" sz="3600" b="0" dirty="0">
              <a:solidFill>
                <a:schemeClr val="tx2"/>
              </a:solidFill>
              <a:latin typeface="+mn-lt"/>
            </a:endParaRPr>
          </a:p>
        </p:txBody>
      </p:sp>
      <p:sp>
        <p:nvSpPr>
          <p:cNvPr id="15363" name="Inhaltsplatzhalter 2"/>
          <p:cNvSpPr>
            <a:spLocks noGrp="1"/>
          </p:cNvSpPr>
          <p:nvPr>
            <p:ph idx="4294967295"/>
          </p:nvPr>
        </p:nvSpPr>
        <p:spPr>
          <a:xfrm>
            <a:off x="1145458" y="1292481"/>
            <a:ext cx="8686800" cy="5335587"/>
          </a:xfrm>
        </p:spPr>
        <p:txBody>
          <a:bodyPr>
            <a:noAutofit/>
          </a:bodyPr>
          <a:lstStyle/>
          <a:p>
            <a:r>
              <a:rPr lang="en-US" sz="2000" dirty="0">
                <a:solidFill>
                  <a:schemeClr val="tx2"/>
                </a:solidFill>
              </a:rPr>
              <a:t>tax rate on wealth↑  </a:t>
            </a:r>
            <a:endParaRPr lang="en-GB" sz="2000" dirty="0">
              <a:solidFill>
                <a:schemeClr val="tx2"/>
              </a:solidFill>
            </a:endParaRPr>
          </a:p>
          <a:p>
            <a:pPr lvl="1"/>
            <a:r>
              <a:rPr lang="en-GB" sz="2000" dirty="0">
                <a:solidFill>
                  <a:schemeClr val="tx2"/>
                </a:solidFill>
              </a:rPr>
              <a:t>wealth concentration↓ </a:t>
            </a:r>
            <a:r>
              <a:rPr lang="en-GB" sz="2000" dirty="0">
                <a:solidFill>
                  <a:schemeClr val="tx2"/>
                </a:solidFill>
                <a:latin typeface="Arial"/>
                <a:cs typeface="Arial"/>
              </a:rPr>
              <a:t>→financialization and market concentration</a:t>
            </a:r>
            <a:r>
              <a:rPr lang="en-GB" sz="2000" dirty="0">
                <a:solidFill>
                  <a:schemeClr val="tx2"/>
                </a:solidFill>
              </a:rPr>
              <a:t> ↓</a:t>
            </a:r>
          </a:p>
          <a:p>
            <a:pPr marL="457200" lvl="1" indent="0">
              <a:buNone/>
            </a:pPr>
            <a:r>
              <a:rPr lang="en-GB" sz="2000" dirty="0">
                <a:solidFill>
                  <a:schemeClr val="tx2"/>
                </a:solidFill>
                <a:latin typeface="Arial"/>
                <a:cs typeface="Arial"/>
              </a:rPr>
              <a:t>→Investment</a:t>
            </a:r>
            <a:r>
              <a:rPr lang="en-US" sz="2000" dirty="0">
                <a:solidFill>
                  <a:schemeClr val="tx2"/>
                </a:solidFill>
              </a:rPr>
              <a:t>↑</a:t>
            </a:r>
          </a:p>
          <a:p>
            <a:pPr lvl="1"/>
            <a:r>
              <a:rPr lang="en-GB" sz="2000" dirty="0">
                <a:solidFill>
                  <a:schemeClr val="tx2"/>
                </a:solidFill>
              </a:rPr>
              <a:t>very strong + impact on output, employment of women and men and the budget balance in both the short and medium run</a:t>
            </a:r>
            <a:r>
              <a:rPr lang="en-US" sz="2000" dirty="0">
                <a:solidFill>
                  <a:schemeClr val="tx2"/>
                </a:solidFill>
              </a:rPr>
              <a:t> </a:t>
            </a:r>
          </a:p>
          <a:p>
            <a:pPr lvl="1"/>
            <a:r>
              <a:rPr lang="en-US" sz="2000" dirty="0">
                <a:solidFill>
                  <a:schemeClr val="tx2"/>
                </a:solidFill>
              </a:rPr>
              <a:t>Key for a needs-based fiscal policy to tackle multiple challenges</a:t>
            </a:r>
          </a:p>
          <a:p>
            <a:r>
              <a:rPr lang="en-GB" sz="2000" dirty="0"/>
              <a:t> An increase in the progressivity of income taxation </a:t>
            </a:r>
          </a:p>
          <a:p>
            <a:pPr lvl="1"/>
            <a:r>
              <a:rPr lang="en-US" sz="2000" dirty="0"/>
              <a:t>tax rate on profit income ↑  </a:t>
            </a:r>
          </a:p>
          <a:p>
            <a:pPr lvl="1"/>
            <a:r>
              <a:rPr lang="en-US" sz="2000" dirty="0"/>
              <a:t>tax rate on wages </a:t>
            </a:r>
            <a:r>
              <a:rPr lang="en-GB" sz="2000" dirty="0"/>
              <a:t>↓</a:t>
            </a:r>
            <a:r>
              <a:rPr lang="en-US" sz="2000" dirty="0"/>
              <a:t>  </a:t>
            </a:r>
          </a:p>
          <a:p>
            <a:pPr lvl="1"/>
            <a:r>
              <a:rPr lang="en-GB" sz="2000" dirty="0"/>
              <a:t>output, employment of women and men</a:t>
            </a:r>
            <a:r>
              <a:rPr lang="en-US" sz="2000" dirty="0"/>
              <a:t>↑</a:t>
            </a:r>
            <a:r>
              <a:rPr lang="en-GB" sz="2000" dirty="0"/>
              <a:t>, and public debt/GDP↓ in both the short and the medium run. </a:t>
            </a:r>
          </a:p>
          <a:p>
            <a:pPr lvl="1"/>
            <a:r>
              <a:rPr lang="en-GB" sz="2000" dirty="0"/>
              <a:t>Because in the UK higher wages and equality lead to higher output</a:t>
            </a:r>
          </a:p>
          <a:p>
            <a:pPr lvl="1"/>
            <a:r>
              <a:rPr lang="en-GB" sz="2000" dirty="0"/>
              <a:t>the UK economy is wage-led  </a:t>
            </a:r>
          </a:p>
          <a:p>
            <a:endParaRPr lang="en-GB" sz="2000" dirty="0">
              <a:cs typeface="Arial" pitchFamily="34" charset="0"/>
            </a:endParaRPr>
          </a:p>
          <a:p>
            <a:pPr>
              <a:buNone/>
            </a:pPr>
            <a:endParaRPr lang="de-DE" sz="2000" i="1"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99C8C-D2EB-41D4-959E-67ECFA5BB2B7}"/>
              </a:ext>
            </a:extLst>
          </p:cNvPr>
          <p:cNvSpPr>
            <a:spLocks noGrp="1"/>
          </p:cNvSpPr>
          <p:nvPr>
            <p:ph idx="4294967295"/>
          </p:nvPr>
        </p:nvSpPr>
        <p:spPr>
          <a:xfrm>
            <a:off x="1078367" y="442452"/>
            <a:ext cx="10281239" cy="5381804"/>
          </a:xfrm>
        </p:spPr>
        <p:txBody>
          <a:bodyPr>
            <a:noAutofit/>
          </a:bodyPr>
          <a:lstStyle/>
          <a:p>
            <a:pPr algn="just">
              <a:spcBef>
                <a:spcPts val="0"/>
              </a:spcBef>
            </a:pPr>
            <a:r>
              <a:rPr lang="en-GB" sz="2000" dirty="0">
                <a:latin typeface="+mn-lt"/>
                <a:ea typeface="Calibri" panose="020F0502020204030204" pitchFamily="34" charset="0"/>
              </a:rPr>
              <a:t>Multiple challenges –happening now not a dystopian Sci-Fi</a:t>
            </a:r>
          </a:p>
          <a:p>
            <a:pPr marL="742950" lvl="3" indent="-285750" algn="just">
              <a:spcBef>
                <a:spcPts val="0"/>
              </a:spcBef>
            </a:pPr>
            <a:r>
              <a:rPr lang="en-GB" sz="2000" dirty="0">
                <a:latin typeface="+mn-lt"/>
                <a:ea typeface="Yu Mincho" panose="02020400000000000000" pitchFamily="18" charset="-128"/>
              </a:rPr>
              <a:t>ecological breakdown</a:t>
            </a:r>
          </a:p>
          <a:p>
            <a:pPr marL="742950" lvl="3" indent="-285750" algn="just">
              <a:spcBef>
                <a:spcPts val="0"/>
              </a:spcBef>
            </a:pPr>
            <a:r>
              <a:rPr lang="en-GB" sz="2000" dirty="0">
                <a:latin typeface="+mn-lt"/>
                <a:ea typeface="Yu Mincho" panose="02020400000000000000" pitchFamily="18" charset="-128"/>
              </a:rPr>
              <a:t>care needs in an aging society  </a:t>
            </a:r>
          </a:p>
          <a:p>
            <a:pPr marL="742950" lvl="3" indent="-285750" algn="just">
              <a:lnSpc>
                <a:spcPct val="100000"/>
              </a:lnSpc>
              <a:spcBef>
                <a:spcPts val="0"/>
              </a:spcBef>
            </a:pPr>
            <a:r>
              <a:rPr lang="en-US" sz="2000" dirty="0">
                <a:latin typeface="+mn-lt"/>
              </a:rPr>
              <a:t>inequalities: </a:t>
            </a:r>
            <a:r>
              <a:rPr lang="en-GB" sz="2000" dirty="0">
                <a:latin typeface="+mn-lt"/>
              </a:rPr>
              <a:t>class, race and gender</a:t>
            </a:r>
            <a:endParaRPr lang="en-US" sz="2000" dirty="0">
              <a:latin typeface="+mn-lt"/>
            </a:endParaRPr>
          </a:p>
          <a:p>
            <a:pPr marL="742950" lvl="3" indent="-285750" algn="just">
              <a:lnSpc>
                <a:spcPct val="100000"/>
              </a:lnSpc>
              <a:spcBef>
                <a:spcPts val="0"/>
              </a:spcBef>
            </a:pPr>
            <a:r>
              <a:rPr lang="en-GB" sz="2000" dirty="0">
                <a:latin typeface="+mn-lt"/>
                <a:ea typeface="Yu Mincho" panose="02020400000000000000" pitchFamily="18" charset="-128"/>
              </a:rPr>
              <a:t>technological change, AI –this time it is different</a:t>
            </a:r>
          </a:p>
          <a:p>
            <a:pPr lvl="1">
              <a:lnSpc>
                <a:spcPct val="100000"/>
              </a:lnSpc>
              <a:spcBef>
                <a:spcPts val="0"/>
              </a:spcBef>
            </a:pPr>
            <a:r>
              <a:rPr lang="en-US" sz="2000" dirty="0">
                <a:effectLst/>
                <a:latin typeface="+mn-lt"/>
                <a:ea typeface="Calibri" panose="020F0502020204030204" pitchFamily="34" charset="0"/>
                <a:cs typeface="Arial" panose="020B0604020202020204" pitchFamily="34" charset="0"/>
              </a:rPr>
              <a:t>cost of living crisis</a:t>
            </a:r>
          </a:p>
          <a:p>
            <a:pPr algn="just">
              <a:lnSpc>
                <a:spcPct val="100000"/>
              </a:lnSpc>
              <a:spcBef>
                <a:spcPts val="0"/>
              </a:spcBef>
            </a:pPr>
            <a:r>
              <a:rPr lang="en-GB" sz="2000" dirty="0">
                <a:effectLst/>
                <a:latin typeface="+mn-lt"/>
                <a:ea typeface="Times New Roman" panose="02020603050405020304" pitchFamily="18" charset="0"/>
              </a:rPr>
              <a:t>interlinked</a:t>
            </a:r>
          </a:p>
          <a:p>
            <a:pPr algn="just">
              <a:lnSpc>
                <a:spcPct val="100000"/>
              </a:lnSpc>
              <a:spcBef>
                <a:spcPts val="0"/>
              </a:spcBef>
            </a:pPr>
            <a:r>
              <a:rPr lang="en-GB" sz="2000" dirty="0">
                <a:effectLst/>
                <a:latin typeface="+mn-lt"/>
                <a:ea typeface="Times New Roman" panose="02020603050405020304" pitchFamily="18" charset="0"/>
              </a:rPr>
              <a:t>Neither can b</a:t>
            </a:r>
            <a:r>
              <a:rPr lang="tr-TR" sz="2000" dirty="0">
                <a:effectLst/>
                <a:latin typeface="+mn-lt"/>
                <a:ea typeface="Times New Roman" panose="02020603050405020304" pitchFamily="18" charset="0"/>
              </a:rPr>
              <a:t>e solved alone in isolation</a:t>
            </a:r>
            <a:endParaRPr lang="en-GB" sz="2000" dirty="0">
              <a:latin typeface="+mn-lt"/>
              <a:ea typeface="Yu Mincho" panose="02020400000000000000" pitchFamily="18" charset="-128"/>
            </a:endParaRPr>
          </a:p>
          <a:p>
            <a:pPr algn="just">
              <a:spcBef>
                <a:spcPts val="0"/>
              </a:spcBef>
              <a:spcAft>
                <a:spcPts val="0"/>
              </a:spcAft>
            </a:pPr>
            <a:r>
              <a:rPr lang="en-GB" sz="2000" dirty="0">
                <a:effectLst/>
                <a:latin typeface="+mn-lt"/>
                <a:ea typeface="Yu Mincho" panose="02020400000000000000" pitchFamily="18" charset="-128"/>
              </a:rPr>
              <a:t>Public investment needs in</a:t>
            </a:r>
          </a:p>
          <a:p>
            <a:pPr marL="571500" lvl="2" indent="-171450" algn="just">
              <a:spcBef>
                <a:spcPts val="0"/>
              </a:spcBef>
              <a:spcAft>
                <a:spcPts val="0"/>
              </a:spcAft>
            </a:pPr>
            <a:r>
              <a:rPr lang="en-GB" dirty="0">
                <a:effectLst/>
                <a:latin typeface="+mn-lt"/>
                <a:ea typeface="Yu Mincho" panose="02020400000000000000" pitchFamily="18" charset="-128"/>
              </a:rPr>
              <a:t>social infrastructure in the </a:t>
            </a:r>
            <a:r>
              <a:rPr lang="en-GB" dirty="0">
                <a:latin typeface="+mn-lt"/>
                <a:ea typeface="Yu Mincho" panose="02020400000000000000" pitchFamily="18" charset="-128"/>
              </a:rPr>
              <a:t>care economy </a:t>
            </a:r>
            <a:endParaRPr lang="en-GB" dirty="0">
              <a:effectLst/>
              <a:latin typeface="+mn-lt"/>
              <a:ea typeface="Yu Mincho" panose="02020400000000000000" pitchFamily="18" charset="-128"/>
            </a:endParaRPr>
          </a:p>
          <a:p>
            <a:pPr marL="571500" lvl="2" indent="-171450" algn="just">
              <a:spcBef>
                <a:spcPts val="0"/>
              </a:spcBef>
              <a:spcAft>
                <a:spcPts val="0"/>
              </a:spcAft>
            </a:pPr>
            <a:r>
              <a:rPr lang="en-GB" dirty="0">
                <a:effectLst/>
                <a:latin typeface="+mn-lt"/>
                <a:ea typeface="Yu Mincho" panose="02020400000000000000" pitchFamily="18" charset="-128"/>
              </a:rPr>
              <a:t>green economy</a:t>
            </a:r>
          </a:p>
          <a:p>
            <a:r>
              <a:rPr lang="en-GB" sz="2000" dirty="0">
                <a:effectLst/>
                <a:latin typeface="+mn-lt"/>
                <a:ea typeface="Times New Roman" panose="02020603050405020304" pitchFamily="18" charset="0"/>
              </a:rPr>
              <a:t>Paradigm shift: </a:t>
            </a:r>
            <a:r>
              <a:rPr lang="tr-TR" sz="2000" dirty="0">
                <a:effectLst/>
                <a:latin typeface="+mn-lt"/>
                <a:ea typeface="Times New Roman" panose="02020603050405020304" pitchFamily="18" charset="0"/>
              </a:rPr>
              <a:t>Needs based approach to policy </a:t>
            </a:r>
            <a:endParaRPr lang="en-GB" sz="2000" dirty="0">
              <a:effectLst/>
              <a:latin typeface="+mn-lt"/>
              <a:ea typeface="Times New Roman" panose="02020603050405020304" pitchFamily="18" charset="0"/>
            </a:endParaRPr>
          </a:p>
          <a:p>
            <a:pPr lvl="1"/>
            <a:r>
              <a:rPr lang="en-GB" sz="2000" dirty="0">
                <a:latin typeface="+mn-lt"/>
              </a:rPr>
              <a:t>address both the care and ecological deficits, while tackling inequalities</a:t>
            </a:r>
          </a:p>
          <a:p>
            <a:pPr lvl="1"/>
            <a:r>
              <a:rPr lang="en-GB" sz="2000" dirty="0">
                <a:latin typeface="+mn-lt"/>
              </a:rPr>
              <a:t>avoid competition between needs</a:t>
            </a:r>
          </a:p>
          <a:p>
            <a:r>
              <a:rPr lang="tr-TR" sz="2000" dirty="0">
                <a:effectLst/>
                <a:latin typeface="+mn-lt"/>
                <a:ea typeface="Times New Roman" panose="02020603050405020304" pitchFamily="18" charset="0"/>
              </a:rPr>
              <a:t>Use all tools and all means of funding </a:t>
            </a:r>
            <a:endParaRPr lang="en-GB" sz="2000" dirty="0">
              <a:effectLst/>
              <a:latin typeface="+mn-lt"/>
              <a:ea typeface="Times New Roman" panose="02020603050405020304" pitchFamily="18" charset="0"/>
            </a:endParaRPr>
          </a:p>
          <a:p>
            <a:r>
              <a:rPr lang="tr-TR" sz="2000" dirty="0">
                <a:effectLst/>
                <a:latin typeface="+mn-lt"/>
                <a:ea typeface="Times New Roman" panose="02020603050405020304" pitchFamily="18" charset="0"/>
              </a:rPr>
              <a:t>Coordinate</a:t>
            </a:r>
            <a:r>
              <a:rPr lang="en-GB" sz="2000" dirty="0">
                <a:effectLst/>
                <a:latin typeface="+mn-lt"/>
                <a:ea typeface="Times New Roman" panose="02020603050405020304" pitchFamily="18" charset="0"/>
              </a:rPr>
              <a:t>:</a:t>
            </a:r>
            <a:r>
              <a:rPr lang="tr-TR" sz="2000" dirty="0">
                <a:effectLst/>
                <a:latin typeface="+mn-lt"/>
                <a:ea typeface="Times New Roman" panose="02020603050405020304" pitchFamily="18" charset="0"/>
              </a:rPr>
              <a:t> fiscal</a:t>
            </a:r>
            <a:r>
              <a:rPr lang="en-GB" sz="2000" dirty="0">
                <a:effectLst/>
                <a:latin typeface="+mn-lt"/>
                <a:ea typeface="Times New Roman" panose="02020603050405020304" pitchFamily="18" charset="0"/>
              </a:rPr>
              <a:t>,</a:t>
            </a:r>
            <a:r>
              <a:rPr lang="tr-TR" sz="2000" dirty="0">
                <a:effectLst/>
                <a:latin typeface="+mn-lt"/>
                <a:ea typeface="Times New Roman" panose="02020603050405020304" pitchFamily="18" charset="0"/>
              </a:rPr>
              <a:t> monetary</a:t>
            </a:r>
            <a:r>
              <a:rPr lang="en-GB" sz="2000" dirty="0">
                <a:effectLst/>
                <a:latin typeface="+mn-lt"/>
                <a:ea typeface="Times New Roman" panose="02020603050405020304" pitchFamily="18" charset="0"/>
              </a:rPr>
              <a:t>, </a:t>
            </a:r>
            <a:r>
              <a:rPr lang="tr-TR" sz="2000" dirty="0">
                <a:effectLst/>
                <a:latin typeface="+mn-lt"/>
                <a:ea typeface="Times New Roman" panose="02020603050405020304" pitchFamily="18" charset="0"/>
              </a:rPr>
              <a:t>ind</a:t>
            </a:r>
            <a:r>
              <a:rPr lang="en-GB" sz="2000" dirty="0" err="1">
                <a:latin typeface="+mn-lt"/>
                <a:ea typeface="Times New Roman" panose="02020603050405020304" pitchFamily="18" charset="0"/>
              </a:rPr>
              <a:t>ustrial</a:t>
            </a:r>
            <a:r>
              <a:rPr lang="en-GB" sz="2000" dirty="0">
                <a:latin typeface="+mn-lt"/>
                <a:ea typeface="Times New Roman" panose="02020603050405020304" pitchFamily="18" charset="0"/>
              </a:rPr>
              <a:t>, labour and social </a:t>
            </a:r>
            <a:r>
              <a:rPr lang="en-GB" sz="2000" dirty="0">
                <a:effectLst/>
                <a:latin typeface="+mn-lt"/>
                <a:ea typeface="Times New Roman" panose="02020603050405020304" pitchFamily="18" charset="0"/>
              </a:rPr>
              <a:t>policies</a:t>
            </a:r>
            <a:r>
              <a:rPr lang="en-GB" sz="2000" dirty="0">
                <a:latin typeface="+mn-lt"/>
                <a:ea typeface="Times New Roman" panose="02020603050405020304" pitchFamily="18" charset="0"/>
              </a:rPr>
              <a:t> </a:t>
            </a:r>
            <a:endParaRPr lang="tr-TR" sz="2000" dirty="0">
              <a:effectLst/>
              <a:latin typeface="+mn-lt"/>
              <a:ea typeface="Calibri" panose="020F0502020204030204" pitchFamily="34" charset="0"/>
            </a:endParaRPr>
          </a:p>
          <a:p>
            <a:r>
              <a:rPr lang="en-GB" sz="2000" dirty="0">
                <a:latin typeface="+mn-lt"/>
                <a:ea typeface="Times New Roman" panose="02020603050405020304" pitchFamily="18" charset="0"/>
              </a:rPr>
              <a:t>Long-run thinking</a:t>
            </a:r>
            <a:endParaRPr lang="en-GB" sz="2000" dirty="0">
              <a:effectLst/>
              <a:latin typeface="+mn-lt"/>
              <a:ea typeface="Times New Roman" panose="02020603050405020304" pitchFamily="18" charset="0"/>
            </a:endParaRPr>
          </a:p>
          <a:p>
            <a:pPr lvl="1"/>
            <a:r>
              <a:rPr lang="tr-TR" sz="2000" dirty="0">
                <a:effectLst/>
                <a:latin typeface="+mn-lt"/>
                <a:ea typeface="Times New Roman" panose="02020603050405020304" pitchFamily="18" charset="0"/>
              </a:rPr>
              <a:t>Short</a:t>
            </a:r>
            <a:r>
              <a:rPr lang="en-GB" sz="2000" dirty="0">
                <a:effectLst/>
                <a:latin typeface="+mn-lt"/>
                <a:ea typeface="Times New Roman" panose="02020603050405020304" pitchFamily="18" charset="0"/>
              </a:rPr>
              <a:t>-r</a:t>
            </a:r>
            <a:r>
              <a:rPr lang="tr-TR" sz="2000" dirty="0">
                <a:effectLst/>
                <a:latin typeface="+mn-lt"/>
                <a:ea typeface="Times New Roman" panose="02020603050405020304" pitchFamily="18" charset="0"/>
              </a:rPr>
              <a:t>un </a:t>
            </a:r>
            <a:r>
              <a:rPr lang="en-GB" sz="2000" dirty="0">
                <a:effectLst/>
                <a:latin typeface="+mn-lt"/>
                <a:ea typeface="Times New Roman" panose="02020603050405020304" pitchFamily="18" charset="0"/>
              </a:rPr>
              <a:t>emergency</a:t>
            </a:r>
            <a:r>
              <a:rPr lang="tr-TR" sz="2000" dirty="0">
                <a:effectLst/>
                <a:latin typeface="+mn-lt"/>
                <a:ea typeface="Times New Roman" panose="02020603050405020304" pitchFamily="18" charset="0"/>
              </a:rPr>
              <a:t> →</a:t>
            </a:r>
            <a:r>
              <a:rPr lang="en-GB" sz="2000" dirty="0">
                <a:effectLst/>
                <a:latin typeface="+mn-lt"/>
                <a:ea typeface="Times New Roman" panose="02020603050405020304" pitchFamily="18" charset="0"/>
              </a:rPr>
              <a:t>m</a:t>
            </a:r>
            <a:r>
              <a:rPr lang="tr-TR" sz="2000" dirty="0">
                <a:effectLst/>
                <a:latin typeface="+mn-lt"/>
                <a:ea typeface="Times New Roman" panose="02020603050405020304" pitchFamily="18" charset="0"/>
              </a:rPr>
              <a:t>edium</a:t>
            </a:r>
            <a:r>
              <a:rPr lang="en-GB" sz="2000" dirty="0">
                <a:effectLst/>
                <a:latin typeface="+mn-lt"/>
                <a:ea typeface="Times New Roman" panose="02020603050405020304" pitchFamily="18" charset="0"/>
              </a:rPr>
              <a:t>-run</a:t>
            </a:r>
          </a:p>
          <a:p>
            <a:r>
              <a:rPr lang="en-GB" sz="2000" dirty="0">
                <a:effectLst/>
                <a:latin typeface="+mn-lt"/>
                <a:ea typeface="Times New Roman" panose="02020603050405020304" pitchFamily="18" charset="0"/>
              </a:rPr>
              <a:t>There is a way and neither rocket science nor utopian</a:t>
            </a:r>
            <a:endParaRPr lang="en-GB" sz="2400" dirty="0">
              <a:latin typeface="+mn-lt"/>
              <a:ea typeface="Calibri" panose="020F0502020204030204" pitchFamily="34" charset="0"/>
              <a:cs typeface="Arial" panose="020B0604020202020204" pitchFamily="34" charset="0"/>
            </a:endParaRPr>
          </a:p>
          <a:p>
            <a:pPr marL="857250" lvl="3" indent="-400050" algn="just">
              <a:spcBef>
                <a:spcPts val="0"/>
              </a:spcBef>
            </a:pPr>
            <a:endParaRPr lang="en-GB" sz="2400" dirty="0">
              <a:latin typeface="+mn-lt"/>
              <a:ea typeface="Calibri" panose="020F0502020204030204" pitchFamily="34" charset="0"/>
              <a:cs typeface="Arial" panose="020B0604020202020204" pitchFamily="34" charset="0"/>
            </a:endParaRPr>
          </a:p>
          <a:p>
            <a:pPr marL="742950" lvl="3" indent="-285750" algn="just">
              <a:spcBef>
                <a:spcPts val="0"/>
              </a:spcBef>
            </a:pPr>
            <a:endParaRPr lang="en-GB" sz="2400" dirty="0">
              <a:ea typeface="Yu Mincho" panose="02020400000000000000" pitchFamily="18" charset="-128"/>
            </a:endParaRPr>
          </a:p>
        </p:txBody>
      </p:sp>
      <p:sp>
        <p:nvSpPr>
          <p:cNvPr id="2" name="Title 1">
            <a:extLst>
              <a:ext uri="{FF2B5EF4-FFF2-40B4-BE49-F238E27FC236}">
                <a16:creationId xmlns:a16="http://schemas.microsoft.com/office/drawing/2014/main" id="{01E11E24-B263-591F-A766-0814D1635596}"/>
              </a:ext>
            </a:extLst>
          </p:cNvPr>
          <p:cNvSpPr txBox="1">
            <a:spLocks/>
          </p:cNvSpPr>
          <p:nvPr/>
        </p:nvSpPr>
        <p:spPr>
          <a:xfrm>
            <a:off x="605912" y="0"/>
            <a:ext cx="8496944" cy="456736"/>
          </a:xfrm>
          <a:prstGeom prst="rect">
            <a:avLst/>
          </a:prstGeom>
        </p:spPr>
        <p:txBody>
          <a:bodyPr>
            <a:noAutofit/>
          </a:bodyPr>
          <a:lstStyle>
            <a:lvl1pPr algn="l" defTabSz="914400" rtl="0" eaLnBrk="1" latinLnBrk="0" hangingPunct="1">
              <a:lnSpc>
                <a:spcPct val="90000"/>
              </a:lnSpc>
              <a:spcBef>
                <a:spcPct val="0"/>
              </a:spcBef>
              <a:buNone/>
              <a:defRPr sz="5400" b="0" i="0" kern="1200">
                <a:solidFill>
                  <a:srgbClr val="01033C"/>
                </a:solidFill>
                <a:latin typeface="COOPERHEWITT-SEMIBOLD" pitchFamily="2" charset="77"/>
                <a:ea typeface="COOPERHEWITT-SEMIBOLD" pitchFamily="2" charset="77"/>
                <a:cs typeface="+mj-cs"/>
              </a:defRPr>
            </a:lvl1pPr>
          </a:lstStyle>
          <a:p>
            <a:r>
              <a:rPr lang="en-US" sz="2800">
                <a:latin typeface="Calibri" panose="020F0502020204030204" pitchFamily="34" charset="0"/>
                <a:ea typeface="Times New Roman" panose="02020603050405020304" pitchFamily="18" charset="0"/>
              </a:rPr>
              <a:t>Big picture </a:t>
            </a:r>
            <a:endParaRPr lang="tr-TR" sz="2800" dirty="0"/>
          </a:p>
        </p:txBody>
      </p:sp>
    </p:spTree>
    <p:extLst>
      <p:ext uri="{BB962C8B-B14F-4D97-AF65-F5344CB8AC3E}">
        <p14:creationId xmlns:p14="http://schemas.microsoft.com/office/powerpoint/2010/main" val="1299257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99C8C-D2EB-41D4-959E-67ECFA5BB2B7}"/>
              </a:ext>
            </a:extLst>
          </p:cNvPr>
          <p:cNvSpPr>
            <a:spLocks noGrp="1"/>
          </p:cNvSpPr>
          <p:nvPr>
            <p:ph idx="4294967295"/>
          </p:nvPr>
        </p:nvSpPr>
        <p:spPr>
          <a:xfrm>
            <a:off x="596900" y="874713"/>
            <a:ext cx="11595100" cy="5999162"/>
          </a:xfrm>
        </p:spPr>
        <p:txBody>
          <a:bodyPr>
            <a:noAutofit/>
          </a:bodyPr>
          <a:lstStyle/>
          <a:p>
            <a:r>
              <a:rPr lang="en-GB" sz="2000" dirty="0">
                <a:ea typeface="Calibri" panose="020F0502020204030204" pitchFamily="34" charset="0"/>
                <a:cs typeface="Arial" panose="020B0604020202020204" pitchFamily="34" charset="0"/>
              </a:rPr>
              <a:t>P</a:t>
            </a:r>
            <a:r>
              <a:rPr lang="en-GB" sz="2000" dirty="0">
                <a:effectLst/>
                <a:latin typeface="+mn-lt"/>
                <a:ea typeface="Calibri" panose="020F0502020204030204" pitchFamily="34" charset="0"/>
                <a:cs typeface="Arial" panose="020B0604020202020204" pitchFamily="34" charset="0"/>
              </a:rPr>
              <a:t>ublic investment </a:t>
            </a:r>
            <a:r>
              <a:rPr lang="tr-TR" sz="2000" dirty="0">
                <a:effectLst/>
                <a:latin typeface="Calibri" panose="020F0502020204030204" pitchFamily="34" charset="0"/>
                <a:ea typeface="Times New Roman" panose="02020603050405020304" pitchFamily="18" charset="0"/>
              </a:rPr>
              <a:t>leading the way</a:t>
            </a:r>
            <a:r>
              <a:rPr lang="en-GB" sz="2000" dirty="0">
                <a:ea typeface="Yu Mincho" panose="02020400000000000000" pitchFamily="18" charset="-128"/>
                <a:cs typeface="Arial" panose="020B0604020202020204" pitchFamily="34" charset="0"/>
              </a:rPr>
              <a:t>: </a:t>
            </a:r>
            <a:r>
              <a:rPr lang="en-GB" sz="2000" dirty="0">
                <a:cs typeface="Arial" panose="020B0604020202020204" pitchFamily="34" charset="0"/>
              </a:rPr>
              <a:t>urgent and large scale </a:t>
            </a:r>
            <a:endParaRPr lang="en-GB" sz="2000" dirty="0">
              <a:ea typeface="Yu Mincho" panose="02020400000000000000" pitchFamily="18" charset="-128"/>
              <a:cs typeface="Arial" panose="020B0604020202020204" pitchFamily="34" charset="0"/>
            </a:endParaRPr>
          </a:p>
          <a:p>
            <a:pPr marL="571500" lvl="2" indent="-171450" algn="just">
              <a:lnSpc>
                <a:spcPct val="120000"/>
              </a:lnSpc>
              <a:spcBef>
                <a:spcPts val="0"/>
              </a:spcBef>
            </a:pPr>
            <a:r>
              <a:rPr lang="en-GB" dirty="0">
                <a:solidFill>
                  <a:srgbClr val="00B050"/>
                </a:solidFill>
                <a:ea typeface="Yu Mincho" panose="02020400000000000000" pitchFamily="18" charset="-128"/>
              </a:rPr>
              <a:t>green</a:t>
            </a:r>
            <a:r>
              <a:rPr lang="en-GB" dirty="0">
                <a:ea typeface="Yu Mincho" panose="02020400000000000000" pitchFamily="18" charset="-128"/>
              </a:rPr>
              <a:t> economy</a:t>
            </a:r>
            <a:r>
              <a:rPr lang="en-GB" dirty="0">
                <a:cs typeface="Arial" panose="020B0604020202020204" pitchFamily="34" charset="0"/>
              </a:rPr>
              <a:t> </a:t>
            </a:r>
            <a:endParaRPr lang="en-GB" dirty="0">
              <a:ea typeface="Yu Mincho" panose="02020400000000000000" pitchFamily="18" charset="-128"/>
            </a:endParaRPr>
          </a:p>
          <a:p>
            <a:pPr marL="571500" lvl="2" indent="-171450" algn="just">
              <a:lnSpc>
                <a:spcPct val="120000"/>
              </a:lnSpc>
              <a:spcBef>
                <a:spcPts val="0"/>
              </a:spcBef>
            </a:pPr>
            <a:r>
              <a:rPr lang="en-GB" dirty="0">
                <a:solidFill>
                  <a:srgbClr val="7030A0"/>
                </a:solidFill>
                <a:ea typeface="Yu Mincho" panose="02020400000000000000" pitchFamily="18" charset="-128"/>
              </a:rPr>
              <a:t>Purple </a:t>
            </a:r>
            <a:r>
              <a:rPr lang="en-GB" dirty="0">
                <a:ea typeface="Yu Mincho" panose="02020400000000000000" pitchFamily="18" charset="-128"/>
              </a:rPr>
              <a:t>care economy /  social infrastructure</a:t>
            </a:r>
          </a:p>
          <a:p>
            <a:pPr marL="571500" lvl="2" indent="-171450" algn="just">
              <a:lnSpc>
                <a:spcPct val="120000"/>
              </a:lnSpc>
              <a:spcBef>
                <a:spcPts val="0"/>
              </a:spcBef>
            </a:pPr>
            <a:r>
              <a:rPr lang="en-GB" dirty="0">
                <a:ea typeface="Yu Mincho" panose="02020400000000000000" pitchFamily="18" charset="-128"/>
              </a:rPr>
              <a:t>other infrastructure</a:t>
            </a:r>
          </a:p>
          <a:p>
            <a:pPr marL="571500" lvl="2" indent="-171450" algn="just">
              <a:lnSpc>
                <a:spcPct val="120000"/>
              </a:lnSpc>
              <a:spcBef>
                <a:spcPts val="0"/>
              </a:spcBef>
            </a:pPr>
            <a:r>
              <a:rPr lang="en-US" sz="2000" dirty="0">
                <a:latin typeface="+mn-lt"/>
              </a:rPr>
              <a:t>Complementarities: </a:t>
            </a:r>
            <a:r>
              <a:rPr lang="en-GB" sz="1400" dirty="0">
                <a:solidFill>
                  <a:srgbClr val="7030A0"/>
                </a:solidFill>
                <a:latin typeface="+mn-lt"/>
                <a:cs typeface="Arial" pitchFamily="34" charset="0"/>
              </a:rPr>
              <a:t>Purple</a:t>
            </a:r>
            <a:r>
              <a:rPr lang="en-GB" sz="1400" dirty="0">
                <a:latin typeface="+mn-lt"/>
                <a:cs typeface="Arial" pitchFamily="34" charset="0"/>
              </a:rPr>
              <a:t> and </a:t>
            </a:r>
            <a:r>
              <a:rPr lang="en-GB" sz="1400" dirty="0">
                <a:solidFill>
                  <a:srgbClr val="00B050"/>
                </a:solidFill>
                <a:latin typeface="+mn-lt"/>
                <a:cs typeface="Arial" pitchFamily="34" charset="0"/>
              </a:rPr>
              <a:t>green</a:t>
            </a:r>
            <a:r>
              <a:rPr lang="en-GB" sz="1400" dirty="0">
                <a:latin typeface="+mn-lt"/>
                <a:cs typeface="Arial" panose="020B0604020202020204" pitchFamily="34" charset="0"/>
              </a:rPr>
              <a:t> : </a:t>
            </a:r>
            <a:r>
              <a:rPr lang="en-GB" sz="1400" dirty="0">
                <a:effectLst/>
                <a:latin typeface="+mn-lt"/>
                <a:ea typeface="Calibri" panose="020F0502020204030204" pitchFamily="34" charset="0"/>
                <a:cs typeface="Arial" panose="020B0604020202020204" pitchFamily="34" charset="0"/>
              </a:rPr>
              <a:t>redeployment from the fossil fuels, </a:t>
            </a:r>
            <a:r>
              <a:rPr lang="en-GB" sz="1400" dirty="0"/>
              <a:t>care jobs are </a:t>
            </a:r>
            <a:r>
              <a:rPr lang="en-GB" sz="1400" dirty="0">
                <a:cs typeface="Arial" panose="020B0604020202020204" pitchFamily="34" charset="0"/>
              </a:rPr>
              <a:t>lower in CO2 emissions, labour intensive</a:t>
            </a:r>
            <a:endParaRPr lang="en-GB" sz="2200" dirty="0">
              <a:latin typeface="+mn-lt"/>
              <a:cs typeface="Arial" panose="020B0604020202020204" pitchFamily="34" charset="0"/>
            </a:endParaRPr>
          </a:p>
          <a:p>
            <a:pPr>
              <a:lnSpc>
                <a:spcPct val="120000"/>
              </a:lnSpc>
              <a:spcBef>
                <a:spcPts val="0"/>
              </a:spcBef>
            </a:pPr>
            <a:r>
              <a:rPr lang="en-GB" sz="2000" dirty="0">
                <a:cs typeface="Arial" panose="020B0604020202020204" pitchFamily="34" charset="0"/>
              </a:rPr>
              <a:t>Embedded in a democratic participatory plan at least covering the key sectors</a:t>
            </a:r>
          </a:p>
          <a:p>
            <a:pPr lvl="1">
              <a:lnSpc>
                <a:spcPct val="120000"/>
              </a:lnSpc>
              <a:spcBef>
                <a:spcPts val="0"/>
              </a:spcBef>
            </a:pPr>
            <a:r>
              <a:rPr lang="en-GB" sz="1600" dirty="0">
                <a:cs typeface="Arial" panose="020B0604020202020204" pitchFamily="34" charset="0"/>
              </a:rPr>
              <a:t>publicly owned enterprises (central, local, cooperatives) </a:t>
            </a:r>
          </a:p>
          <a:p>
            <a:r>
              <a:rPr lang="en-GB" sz="2000" dirty="0">
                <a:cs typeface="Arial" panose="020B0604020202020204" pitchFamily="34" charset="0"/>
              </a:rPr>
              <a:t>How can we fund? </a:t>
            </a:r>
          </a:p>
          <a:p>
            <a:pPr lvl="1">
              <a:lnSpc>
                <a:spcPct val="120000"/>
              </a:lnSpc>
              <a:spcBef>
                <a:spcPts val="0"/>
              </a:spcBef>
            </a:pPr>
            <a:r>
              <a:rPr lang="en-GB" sz="2000" dirty="0">
                <a:cs typeface="Arial" panose="020B0604020202020204" pitchFamily="34" charset="0"/>
              </a:rPr>
              <a:t>partly self-financing; high multipliers; there is money!</a:t>
            </a:r>
          </a:p>
          <a:p>
            <a:pPr lvl="1" algn="just">
              <a:spcBef>
                <a:spcPts val="0"/>
              </a:spcBef>
            </a:pPr>
            <a:r>
              <a:rPr lang="en-GB" sz="2000" dirty="0">
                <a:cs typeface="Arial" panose="020B0604020202020204" pitchFamily="34" charset="0"/>
              </a:rPr>
              <a:t>borrowing: </a:t>
            </a:r>
            <a:r>
              <a:rPr lang="en-GB" sz="2000" dirty="0">
                <a:latin typeface="+mn-lt"/>
                <a:cs typeface="Arial" panose="020B0604020202020204" pitchFamily="34" charset="0"/>
              </a:rPr>
              <a:t>Redefine infrastructure and fiscal rule</a:t>
            </a:r>
          </a:p>
          <a:p>
            <a:pPr lvl="1" algn="just">
              <a:spcBef>
                <a:spcPts val="0"/>
              </a:spcBef>
            </a:pPr>
            <a:r>
              <a:rPr lang="en-GB" sz="2000" dirty="0">
                <a:effectLst/>
                <a:ea typeface="Calibri" panose="020F0502020204030204" pitchFamily="34" charset="0"/>
                <a:cs typeface="Arial" panose="020B0604020202020204" pitchFamily="34" charset="0"/>
              </a:rPr>
              <a:t>progressive taxation of not just income but also wealth</a:t>
            </a:r>
          </a:p>
          <a:p>
            <a:pPr lvl="1" algn="just">
              <a:spcBef>
                <a:spcPts val="0"/>
              </a:spcBef>
            </a:pPr>
            <a:r>
              <a:rPr lang="en-GB" sz="2000" dirty="0">
                <a:effectLst/>
                <a:ea typeface="Calibri" panose="020F0502020204030204" pitchFamily="34" charset="0"/>
                <a:cs typeface="Arial" panose="020B0604020202020204" pitchFamily="34" charset="0"/>
              </a:rPr>
              <a:t>national investment bank (networked with p</a:t>
            </a:r>
            <a:r>
              <a:rPr lang="en-GB" sz="2000" dirty="0">
                <a:solidFill>
                  <a:srgbClr val="212121"/>
                </a:solidFill>
              </a:rPr>
              <a:t>ublic banks, cooperative banks), </a:t>
            </a:r>
          </a:p>
          <a:p>
            <a:pPr lvl="1" algn="just">
              <a:lnSpc>
                <a:spcPct val="120000"/>
              </a:lnSpc>
              <a:spcBef>
                <a:spcPts val="0"/>
              </a:spcBef>
            </a:pPr>
            <a:r>
              <a:rPr lang="en-GB" sz="2000" dirty="0">
                <a:effectLst/>
                <a:ea typeface="Calibri" panose="020F0502020204030204" pitchFamily="34" charset="0"/>
                <a:cs typeface="Arial" panose="020B0604020202020204" pitchFamily="34" charset="0"/>
              </a:rPr>
              <a:t>Accommodating monetary policy: target </a:t>
            </a:r>
            <a:r>
              <a:rPr lang="en-GB" sz="2000" dirty="0"/>
              <a:t>full employment &amp; inflation; </a:t>
            </a:r>
          </a:p>
          <a:p>
            <a:pPr lvl="2" algn="just">
              <a:lnSpc>
                <a:spcPct val="120000"/>
              </a:lnSpc>
              <a:spcBef>
                <a:spcPts val="0"/>
              </a:spcBef>
            </a:pPr>
            <a:r>
              <a:rPr lang="en-US" sz="1600" dirty="0"/>
              <a:t>CBs to buy government bonds in primary markets</a:t>
            </a:r>
          </a:p>
          <a:p>
            <a:pPr lvl="2">
              <a:lnSpc>
                <a:spcPct val="120000"/>
              </a:lnSpc>
              <a:spcBef>
                <a:spcPts val="0"/>
              </a:spcBef>
            </a:pPr>
            <a:r>
              <a:rPr lang="en-GB" sz="1600" dirty="0">
                <a:cs typeface="Arial" panose="020B0604020202020204" pitchFamily="34" charset="0"/>
              </a:rPr>
              <a:t>higher weight on employment &amp; inflation target consistent with full emp: </a:t>
            </a:r>
            <a:r>
              <a:rPr lang="en-GB" sz="1600" dirty="0" err="1">
                <a:cs typeface="Arial" panose="020B0604020202020204" pitchFamily="34" charset="0"/>
              </a:rPr>
              <a:t>eg</a:t>
            </a:r>
            <a:r>
              <a:rPr lang="en-GB" sz="1600" dirty="0">
                <a:cs typeface="Arial" panose="020B0604020202020204" pitchFamily="34" charset="0"/>
              </a:rPr>
              <a:t> 4-5% rather than as low as possible</a:t>
            </a:r>
          </a:p>
          <a:p>
            <a:pPr lvl="2">
              <a:lnSpc>
                <a:spcPct val="120000"/>
              </a:lnSpc>
              <a:spcBef>
                <a:spcPts val="0"/>
              </a:spcBef>
            </a:pPr>
            <a:r>
              <a:rPr lang="en-GB" sz="1600" dirty="0">
                <a:cs typeface="Arial" panose="020B0604020202020204" pitchFamily="34" charset="0"/>
              </a:rPr>
              <a:t>monetary policy should accommodate an expansionary fiscal policy </a:t>
            </a:r>
          </a:p>
          <a:p>
            <a:pPr lvl="1" algn="just">
              <a:lnSpc>
                <a:spcPct val="120000"/>
              </a:lnSpc>
              <a:spcBef>
                <a:spcPts val="0"/>
              </a:spcBef>
            </a:pPr>
            <a:endParaRPr lang="en-US" sz="2000" dirty="0"/>
          </a:p>
          <a:p>
            <a:pPr lvl="1">
              <a:lnSpc>
                <a:spcPct val="120000"/>
              </a:lnSpc>
              <a:spcBef>
                <a:spcPts val="0"/>
              </a:spcBef>
            </a:pPr>
            <a:endParaRPr lang="en-GB" sz="2000" dirty="0">
              <a:cs typeface="Arial" panose="020B0604020202020204" pitchFamily="34" charset="0"/>
            </a:endParaRPr>
          </a:p>
        </p:txBody>
      </p:sp>
      <p:sp>
        <p:nvSpPr>
          <p:cNvPr id="2" name="TextBox 1">
            <a:extLst>
              <a:ext uri="{FF2B5EF4-FFF2-40B4-BE49-F238E27FC236}">
                <a16:creationId xmlns:a16="http://schemas.microsoft.com/office/drawing/2014/main" id="{084F8026-21BE-CE83-BEE3-3CBDFD1BED44}"/>
              </a:ext>
            </a:extLst>
          </p:cNvPr>
          <p:cNvSpPr txBox="1"/>
          <p:nvPr/>
        </p:nvSpPr>
        <p:spPr>
          <a:xfrm>
            <a:off x="691286" y="252336"/>
            <a:ext cx="10534262" cy="738664"/>
          </a:xfrm>
          <a:prstGeom prst="rect">
            <a:avLst/>
          </a:prstGeom>
          <a:noFill/>
        </p:spPr>
        <p:txBody>
          <a:bodyPr wrap="square" rtlCol="0">
            <a:spAutoFit/>
          </a:bodyPr>
          <a:lstStyle/>
          <a:p>
            <a:r>
              <a:rPr lang="en-GB" sz="2400" dirty="0">
                <a:latin typeface="Calibri" panose="020F0502020204030204" pitchFamily="34" charset="0"/>
                <a:ea typeface="Times New Roman" panose="02020603050405020304" pitchFamily="18" charset="0"/>
              </a:rPr>
              <a:t>Conclusions and</a:t>
            </a:r>
            <a:r>
              <a:rPr lang="en-GB" sz="2400" dirty="0">
                <a:effectLst/>
                <a:latin typeface="Calibri" panose="020F0502020204030204" pitchFamily="34" charset="0"/>
                <a:ea typeface="Times New Roman" panose="02020603050405020304" pitchFamily="18" charset="0"/>
              </a:rPr>
              <a:t> policies </a:t>
            </a:r>
            <a:r>
              <a:rPr lang="en-GB" sz="2400" dirty="0">
                <a:ea typeface="Yu Mincho" panose="02020400000000000000" pitchFamily="18" charset="-128"/>
                <a:cs typeface="Arial" panose="020B0604020202020204" pitchFamily="34" charset="0"/>
              </a:rPr>
              <a:t>for a </a:t>
            </a:r>
            <a:r>
              <a:rPr lang="en-GB" sz="2400" b="1" dirty="0">
                <a:solidFill>
                  <a:srgbClr val="00B050"/>
                </a:solidFill>
                <a:ea typeface="Yu Mincho" panose="02020400000000000000" pitchFamily="18" charset="-128"/>
                <a:cs typeface="Arial" panose="020B0604020202020204" pitchFamily="34" charset="0"/>
              </a:rPr>
              <a:t>green</a:t>
            </a:r>
            <a:r>
              <a:rPr lang="en-GB" sz="2400" b="1" dirty="0">
                <a:ea typeface="Yu Mincho" panose="02020400000000000000" pitchFamily="18" charset="-128"/>
                <a:cs typeface="Arial" panose="020B0604020202020204" pitchFamily="34" charset="0"/>
              </a:rPr>
              <a:t> </a:t>
            </a:r>
            <a:r>
              <a:rPr lang="en-GB" sz="2400" b="1" dirty="0">
                <a:solidFill>
                  <a:srgbClr val="7030A0"/>
                </a:solidFill>
                <a:ea typeface="Yu Mincho" panose="02020400000000000000" pitchFamily="18" charset="-128"/>
                <a:cs typeface="Arial" panose="020B0604020202020204" pitchFamily="34" charset="0"/>
              </a:rPr>
              <a:t>caring</a:t>
            </a:r>
            <a:r>
              <a:rPr lang="en-GB" sz="2400" b="1" dirty="0">
                <a:ea typeface="Yu Mincho" panose="02020400000000000000" pitchFamily="18" charset="-128"/>
                <a:cs typeface="Arial" panose="020B0604020202020204" pitchFamily="34" charset="0"/>
              </a:rPr>
              <a:t> </a:t>
            </a:r>
            <a:r>
              <a:rPr lang="en-GB" sz="2400" b="1" dirty="0">
                <a:solidFill>
                  <a:srgbClr val="FF0000"/>
                </a:solidFill>
                <a:ea typeface="Yu Mincho" panose="02020400000000000000" pitchFamily="18" charset="-128"/>
                <a:cs typeface="Arial" panose="020B0604020202020204" pitchFamily="34" charset="0"/>
              </a:rPr>
              <a:t>just</a:t>
            </a:r>
            <a:r>
              <a:rPr lang="en-GB" sz="2400" b="1" dirty="0">
                <a:ea typeface="Yu Mincho" panose="02020400000000000000" pitchFamily="18" charset="-128"/>
                <a:cs typeface="Arial" panose="020B0604020202020204" pitchFamily="34" charset="0"/>
              </a:rPr>
              <a:t> </a:t>
            </a:r>
            <a:r>
              <a:rPr lang="en-GB" sz="2400" dirty="0">
                <a:ea typeface="Yu Mincho" panose="02020400000000000000" pitchFamily="18" charset="-128"/>
                <a:cs typeface="Arial" panose="020B0604020202020204" pitchFamily="34" charset="0"/>
              </a:rPr>
              <a:t>transition</a:t>
            </a:r>
            <a:r>
              <a:rPr lang="en-GB" sz="2400" dirty="0">
                <a:effectLst/>
                <a:latin typeface="+mn-lt"/>
                <a:ea typeface="Times New Roman" panose="02020603050405020304" pitchFamily="18" charset="0"/>
                <a:cs typeface="Arial" panose="020B0604020202020204" pitchFamily="34" charset="0"/>
              </a:rPr>
              <a:t>: </a:t>
            </a:r>
            <a:r>
              <a:rPr lang="en-GB" sz="2400" dirty="0">
                <a:cs typeface="Arial" panose="020B0604020202020204" pitchFamily="34" charset="0"/>
              </a:rPr>
              <a:t>a needs-based approach  </a:t>
            </a:r>
            <a:endParaRPr lang="en-US" sz="2400" dirty="0"/>
          </a:p>
          <a:p>
            <a:endParaRPr lang="tr-TR" dirty="0"/>
          </a:p>
        </p:txBody>
      </p:sp>
    </p:spTree>
    <p:extLst>
      <p:ext uri="{BB962C8B-B14F-4D97-AF65-F5344CB8AC3E}">
        <p14:creationId xmlns:p14="http://schemas.microsoft.com/office/powerpoint/2010/main" val="28902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3273425" y="1146175"/>
            <a:ext cx="8918575" cy="417513"/>
          </a:xfrm>
        </p:spPr>
        <p:txBody>
          <a:bodyPr>
            <a:noAutofit/>
          </a:bodyPr>
          <a:lstStyle/>
          <a:p>
            <a:br>
              <a:rPr lang="en-GB" sz="2200" b="0" dirty="0"/>
            </a:br>
            <a:br>
              <a:rPr lang="en-US" sz="2200" dirty="0"/>
            </a:br>
            <a:r>
              <a:rPr lang="en-US" sz="2200" b="0" dirty="0"/>
              <a:t>  </a:t>
            </a:r>
            <a:r>
              <a:rPr lang="en-GB" sz="2200" b="0" dirty="0"/>
              <a:t> </a:t>
            </a:r>
            <a:endParaRPr lang="de-DE" sz="2200" b="0" dirty="0"/>
          </a:p>
        </p:txBody>
      </p:sp>
      <p:sp>
        <p:nvSpPr>
          <p:cNvPr id="15363" name="Inhaltsplatzhalter 2"/>
          <p:cNvSpPr>
            <a:spLocks noGrp="1"/>
          </p:cNvSpPr>
          <p:nvPr>
            <p:ph idx="4294967295"/>
          </p:nvPr>
        </p:nvSpPr>
        <p:spPr>
          <a:xfrm>
            <a:off x="997973" y="653394"/>
            <a:ext cx="10554929" cy="5742039"/>
          </a:xfrm>
        </p:spPr>
        <p:txBody>
          <a:bodyPr>
            <a:noAutofit/>
          </a:bodyPr>
          <a:lstStyle/>
          <a:p>
            <a:pPr algn="just">
              <a:spcBef>
                <a:spcPts val="0"/>
              </a:spcBef>
            </a:pPr>
            <a:endParaRPr lang="en-GB" sz="2000" dirty="0">
              <a:latin typeface="+mn-lt"/>
              <a:ea typeface="Calibri" panose="020F0502020204030204" pitchFamily="34" charset="0"/>
              <a:cs typeface="Arial" panose="020B0604020202020204" pitchFamily="34" charset="0"/>
            </a:endParaRPr>
          </a:p>
          <a:p>
            <a:pPr>
              <a:spcBef>
                <a:spcPts val="0"/>
              </a:spcBef>
            </a:pPr>
            <a:r>
              <a:rPr lang="en-GB" sz="2000" dirty="0">
                <a:latin typeface="+mn-lt"/>
                <a:cs typeface="Arial" panose="020B0604020202020204" pitchFamily="34" charset="0"/>
              </a:rPr>
              <a:t>Fiscal policy effects are very strong even when applied in a single country</a:t>
            </a:r>
          </a:p>
          <a:p>
            <a:r>
              <a:rPr lang="en-GB" sz="2000" dirty="0">
                <a:latin typeface="+mn-lt"/>
                <a:cs typeface="Arial" panose="020B0604020202020204" pitchFamily="34" charset="0"/>
              </a:rPr>
              <a:t>Fiscal and labour market policies enhance each other, </a:t>
            </a:r>
            <a:r>
              <a:rPr lang="en-GB" sz="2000" dirty="0">
                <a:latin typeface="+mn-lt"/>
              </a:rPr>
              <a:t>Obst, Onaran, Nikolaidi, 2020</a:t>
            </a:r>
            <a:endParaRPr lang="en-GB" sz="2000" dirty="0">
              <a:latin typeface="+mn-lt"/>
              <a:cs typeface="Arial" panose="020B0604020202020204" pitchFamily="34" charset="0"/>
            </a:endParaRPr>
          </a:p>
          <a:p>
            <a:pPr lvl="1"/>
            <a:r>
              <a:rPr lang="en-GB" sz="2000" dirty="0">
                <a:latin typeface="+mn-lt"/>
                <a:cs typeface="Arial" panose="020B0604020202020204" pitchFamily="34" charset="0"/>
              </a:rPr>
              <a:t>Collective bargaining, regulation, minimum wages, </a:t>
            </a:r>
          </a:p>
          <a:p>
            <a:pPr lvl="1"/>
            <a:r>
              <a:rPr lang="en-GB" sz="2000" dirty="0">
                <a:latin typeface="+mn-lt"/>
              </a:rPr>
              <a:t>recognize, reduce, redistribute unpaid care (Elson)</a:t>
            </a:r>
            <a:endParaRPr lang="tr-TR" sz="2000" dirty="0">
              <a:latin typeface="+mn-lt"/>
            </a:endParaRPr>
          </a:p>
          <a:p>
            <a:pPr lvl="2">
              <a:defRPr/>
            </a:pPr>
            <a:r>
              <a:rPr lang="en-GB" dirty="0">
                <a:latin typeface="+mn-lt"/>
              </a:rPr>
              <a:t>Universal free child care and social care, </a:t>
            </a:r>
            <a:r>
              <a:rPr lang="tr-TR" dirty="0">
                <a:latin typeface="+mn-lt"/>
              </a:rPr>
              <a:t>Equal incentives for both men and women</a:t>
            </a:r>
            <a:r>
              <a:rPr lang="en-GB" dirty="0">
                <a:latin typeface="+mn-lt"/>
              </a:rPr>
              <a:t> regarding parental leave </a:t>
            </a:r>
          </a:p>
          <a:p>
            <a:pPr lvl="1">
              <a:defRPr/>
            </a:pPr>
            <a:r>
              <a:rPr lang="en-US" sz="2000" dirty="0">
                <a:latin typeface="+mn-lt"/>
              </a:rPr>
              <a:t>Shorter hours with wage compensation for the lower wage earners </a:t>
            </a:r>
          </a:p>
          <a:p>
            <a:pPr marL="457200" lvl="1" indent="0">
              <a:buNone/>
              <a:defRPr/>
            </a:pPr>
            <a:r>
              <a:rPr lang="en-GB" sz="2000" dirty="0">
                <a:latin typeface="+mn-lt"/>
                <a:cs typeface="Arial" pitchFamily="34" charset="0"/>
              </a:rPr>
              <a:t>→ gender equality in paid and unpaid work↑ </a:t>
            </a:r>
            <a:r>
              <a:rPr lang="en-GB" sz="2000" dirty="0">
                <a:latin typeface="+mn-lt"/>
              </a:rPr>
              <a:t>Onaran &amp; Calvert Jump 2021</a:t>
            </a:r>
            <a:endParaRPr lang="en-GB" sz="2000" dirty="0">
              <a:latin typeface="+mn-lt"/>
              <a:cs typeface="Arial" panose="020B0604020202020204" pitchFamily="34" charset="0"/>
            </a:endParaRPr>
          </a:p>
          <a:p>
            <a:r>
              <a:rPr lang="en-GB" sz="2000" dirty="0">
                <a:latin typeface="+mn-lt"/>
              </a:rPr>
              <a:t>A strong productivity effect of public spending +green transition</a:t>
            </a:r>
          </a:p>
          <a:p>
            <a:pPr lvl="1"/>
            <a:r>
              <a:rPr lang="en-GB" sz="2000" dirty="0">
                <a:latin typeface="+mn-lt"/>
                <a:ea typeface="Calibri" panose="020F0502020204030204" pitchFamily="34" charset="0"/>
                <a:cs typeface="Arial" panose="020B0604020202020204" pitchFamily="34" charset="0"/>
              </a:rPr>
              <a:t>relaxes balance of payments constraint </a:t>
            </a:r>
            <a:endParaRPr lang="en-US" sz="2000" dirty="0">
              <a:latin typeface="+mn-lt"/>
              <a:cs typeface="Arial" panose="020B0604020202020204" pitchFamily="34" charset="0"/>
            </a:endParaRPr>
          </a:p>
          <a:p>
            <a:r>
              <a:rPr lang="en-US" sz="2000" dirty="0">
                <a:latin typeface="+mn-lt"/>
                <a:cs typeface="Arial" panose="020B0604020202020204" pitchFamily="34" charset="0"/>
              </a:rPr>
              <a:t>International</a:t>
            </a:r>
            <a:r>
              <a:rPr lang="en-GB" sz="2000" dirty="0">
                <a:latin typeface="+mn-lt"/>
                <a:cs typeface="Arial" panose="020B0604020202020204" pitchFamily="34" charset="0"/>
              </a:rPr>
              <a:t> policy coordination</a:t>
            </a:r>
          </a:p>
          <a:p>
            <a:pPr lvl="1"/>
            <a:r>
              <a:rPr lang="en-GB" sz="2000" dirty="0">
                <a:latin typeface="+mn-lt"/>
                <a:cs typeface="Arial" panose="020B0604020202020204" pitchFamily="34" charset="0"/>
              </a:rPr>
              <a:t>effects are stronger when coordinated across countries </a:t>
            </a:r>
          </a:p>
          <a:p>
            <a:pPr lvl="2"/>
            <a:r>
              <a:rPr lang="en-GB" sz="1600" dirty="0">
                <a:latin typeface="+mn-lt"/>
              </a:rPr>
              <a:t>EU: Obst, Onaran, Nikolaidi, 2020; G20: Onaran 2016, Onaran and Galanis 2014 </a:t>
            </a:r>
            <a:r>
              <a:rPr lang="en-US" sz="1600" dirty="0">
                <a:latin typeface="+mn-lt"/>
              </a:rPr>
              <a:t> </a:t>
            </a:r>
          </a:p>
        </p:txBody>
      </p:sp>
      <p:sp>
        <p:nvSpPr>
          <p:cNvPr id="2" name="TextBox 1">
            <a:extLst>
              <a:ext uri="{FF2B5EF4-FFF2-40B4-BE49-F238E27FC236}">
                <a16:creationId xmlns:a16="http://schemas.microsoft.com/office/drawing/2014/main" id="{087137FC-F24A-E85E-FDD3-F9D45F600F25}"/>
              </a:ext>
            </a:extLst>
          </p:cNvPr>
          <p:cNvSpPr txBox="1"/>
          <p:nvPr/>
        </p:nvSpPr>
        <p:spPr>
          <a:xfrm>
            <a:off x="914663" y="268014"/>
            <a:ext cx="5102679" cy="461665"/>
          </a:xfrm>
          <a:prstGeom prst="rect">
            <a:avLst/>
          </a:prstGeom>
          <a:noFill/>
        </p:spPr>
        <p:txBody>
          <a:bodyPr wrap="square" rtlCol="0">
            <a:spAutoFit/>
          </a:bodyPr>
          <a:lstStyle/>
          <a:p>
            <a:r>
              <a:rPr lang="en-GB" sz="2400" dirty="0"/>
              <a:t>…Conclusions and policy implications</a:t>
            </a:r>
            <a:endParaRPr lang="tr-TR" sz="2400" dirty="0"/>
          </a:p>
        </p:txBody>
      </p:sp>
    </p:spTree>
    <p:extLst>
      <p:ext uri="{BB962C8B-B14F-4D97-AF65-F5344CB8AC3E}">
        <p14:creationId xmlns:p14="http://schemas.microsoft.com/office/powerpoint/2010/main" val="390875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5079E3-FA90-3DA7-4252-DEA8E9E62DF3}"/>
              </a:ext>
            </a:extLst>
          </p:cNvPr>
          <p:cNvSpPr>
            <a:spLocks noGrp="1"/>
          </p:cNvSpPr>
          <p:nvPr>
            <p:ph type="title" idx="4294967295"/>
          </p:nvPr>
        </p:nvSpPr>
        <p:spPr>
          <a:xfrm>
            <a:off x="452284" y="657379"/>
            <a:ext cx="11739716" cy="5964237"/>
          </a:xfrm>
        </p:spPr>
        <p:txBody>
          <a:bodyPr/>
          <a:lstStyle/>
          <a:p>
            <a:pPr>
              <a:lnSpc>
                <a:spcPct val="107000"/>
              </a:lnSpc>
              <a:spcBef>
                <a:spcPts val="0"/>
              </a:spcBef>
            </a:pPr>
            <a:r>
              <a:rPr lang="en-GB" sz="2000" dirty="0">
                <a:latin typeface="+mn-lt"/>
                <a:ea typeface="Calibri" panose="020F0502020204030204" pitchFamily="34" charset="0"/>
                <a:cs typeface="Times New Roman" panose="02020603050405020304" pitchFamily="18" charset="0"/>
              </a:rPr>
              <a:t>Selected References</a:t>
            </a:r>
            <a:br>
              <a:rPr lang="tr-TR" sz="2000" dirty="0">
                <a:latin typeface="+mn-lt"/>
                <a:ea typeface="Calibri" panose="020F0502020204030204" pitchFamily="34" charset="0"/>
                <a:cs typeface="Times New Roman" panose="02020603050405020304" pitchFamily="18" charset="0"/>
              </a:rPr>
            </a:br>
            <a:br>
              <a:rPr lang="en-GB" sz="2000" dirty="0">
                <a:latin typeface="+mn-lt"/>
                <a:ea typeface="Calibri" panose="020F0502020204030204" pitchFamily="34" charset="0"/>
                <a:cs typeface="Times New Roman" panose="02020603050405020304" pitchFamily="18" charset="0"/>
              </a:rPr>
            </a:br>
            <a:r>
              <a:rPr lang="tr-TR" sz="2000" dirty="0">
                <a:solidFill>
                  <a:srgbClr val="000000"/>
                </a:solidFill>
                <a:effectLst/>
                <a:latin typeface="+mn-lt"/>
                <a:ea typeface="Calibri" panose="020F0502020204030204" pitchFamily="34" charset="0"/>
              </a:rPr>
              <a:t>Onaran, O., Oyvat, C., Fotopoulou, E.  2023 </a:t>
            </a:r>
            <a:r>
              <a:rPr lang="tr-TR" sz="2000" u="sng" dirty="0">
                <a:solidFill>
                  <a:srgbClr val="0078D4"/>
                </a:solidFill>
                <a:effectLst/>
                <a:latin typeface="+mn-lt"/>
                <a:ea typeface="Calibri" panose="020F0502020204030204" pitchFamily="34" charset="0"/>
                <a:hlinkClick r:id="rId2"/>
              </a:rPr>
              <a:t>Can wealth taxation fund public investment in a caring and sustainable economy? the case of the UK</a:t>
            </a:r>
            <a:r>
              <a:rPr lang="tr-TR" sz="2000" dirty="0">
                <a:solidFill>
                  <a:srgbClr val="000000"/>
                </a:solidFill>
                <a:effectLst/>
                <a:latin typeface="+mn-lt"/>
                <a:ea typeface="Calibri" panose="020F0502020204030204" pitchFamily="34" charset="0"/>
              </a:rPr>
              <a:t>, Cambridge Journal of Economics</a:t>
            </a:r>
            <a:br>
              <a:rPr lang="tr-TR" sz="2000" dirty="0">
                <a:effectLst/>
                <a:latin typeface="+mn-lt"/>
                <a:ea typeface="Calibri" panose="020F0502020204030204" pitchFamily="34" charset="0"/>
              </a:rPr>
            </a:br>
            <a:br>
              <a:rPr lang="tr-TR" sz="2000" b="0" dirty="0">
                <a:latin typeface="+mn-lt"/>
                <a:ea typeface="Calibri" panose="020F0502020204030204" pitchFamily="34" charset="0"/>
                <a:cs typeface="Times New Roman" panose="02020603050405020304" pitchFamily="18" charset="0"/>
              </a:rPr>
            </a:br>
            <a:r>
              <a:rPr lang="en-GB" sz="2000" b="0" u="sng" dirty="0">
                <a:solidFill>
                  <a:srgbClr val="085296"/>
                </a:solidFill>
                <a:latin typeface="+mn-lt"/>
                <a:ea typeface="Calibri" panose="020F0502020204030204" pitchFamily="34" charset="0"/>
                <a:cs typeface="Times New Roman" panose="02020603050405020304" pitchFamily="18" charset="0"/>
              </a:rPr>
              <a:t>Onaran, Ö., Oyvat, C., Fotopoulou, E.  </a:t>
            </a:r>
            <a:r>
              <a:rPr lang="en-GB" sz="2000" b="0" u="sng" dirty="0">
                <a:solidFill>
                  <a:srgbClr val="085296"/>
                </a:solidFill>
                <a:latin typeface="+mn-lt"/>
                <a:ea typeface="Calibri" panose="020F0502020204030204" pitchFamily="34" charset="0"/>
                <a:cs typeface="Times New Roman" panose="02020603050405020304" pitchFamily="18" charset="0"/>
                <a:hlinkClick r:id="rId3"/>
              </a:rPr>
              <a:t>A macroeconomic analysis of the effects of gender inequality, wages, and public social infrastructure: the case of the UK</a:t>
            </a:r>
            <a:r>
              <a:rPr lang="en-GB" sz="2000" b="0" dirty="0">
                <a:latin typeface="+mn-lt"/>
                <a:ea typeface="Calibri" panose="020F0502020204030204" pitchFamily="34" charset="0"/>
                <a:cs typeface="Times New Roman" panose="02020603050405020304" pitchFamily="18" charset="0"/>
              </a:rPr>
              <a:t>, </a:t>
            </a:r>
            <a:r>
              <a:rPr lang="en-GB" sz="2000" b="0" i="1" u="sng" dirty="0">
                <a:solidFill>
                  <a:srgbClr val="085296"/>
                </a:solidFill>
                <a:latin typeface="+mn-lt"/>
                <a:ea typeface="Calibri" panose="020F0502020204030204" pitchFamily="34" charset="0"/>
                <a:cs typeface="Times New Roman" panose="02020603050405020304" pitchFamily="18" charset="0"/>
              </a:rPr>
              <a:t>Feminist Economics,</a:t>
            </a:r>
            <a:r>
              <a:rPr lang="en-GB" sz="2000" b="0" u="sng" dirty="0">
                <a:solidFill>
                  <a:srgbClr val="085296"/>
                </a:solidFill>
                <a:latin typeface="+mn-lt"/>
                <a:ea typeface="Calibri" panose="020F0502020204030204" pitchFamily="34" charset="0"/>
                <a:cs typeface="Times New Roman" panose="02020603050405020304" pitchFamily="18" charset="0"/>
              </a:rPr>
              <a:t> </a:t>
            </a:r>
            <a:r>
              <a:rPr lang="en-GB" sz="2000" b="0" u="sng" dirty="0">
                <a:solidFill>
                  <a:srgbClr val="2E2E2E"/>
                </a:solidFill>
                <a:latin typeface="+mn-lt"/>
                <a:ea typeface="Calibri" panose="020F0502020204030204" pitchFamily="34" charset="0"/>
                <a:cs typeface="Times New Roman" panose="02020603050405020304" pitchFamily="18" charset="0"/>
              </a:rPr>
              <a:t>28(2):152-188</a:t>
            </a:r>
            <a:r>
              <a:rPr lang="en-GB" sz="2000" b="0" u="sng" dirty="0">
                <a:solidFill>
                  <a:srgbClr val="085296"/>
                </a:solidFill>
                <a:latin typeface="+mn-lt"/>
                <a:ea typeface="Calibri" panose="020F0502020204030204" pitchFamily="34" charset="0"/>
                <a:cs typeface="Times New Roman" panose="02020603050405020304" pitchFamily="18" charset="0"/>
              </a:rPr>
              <a:t>,</a:t>
            </a:r>
            <a:r>
              <a:rPr lang="en-GB" sz="2000" b="0" i="1" u="sng" dirty="0">
                <a:solidFill>
                  <a:srgbClr val="085296"/>
                </a:solidFill>
                <a:latin typeface="+mn-lt"/>
                <a:ea typeface="Calibri" panose="020F0502020204030204" pitchFamily="34" charset="0"/>
                <a:cs typeface="Times New Roman" panose="02020603050405020304" pitchFamily="18" charset="0"/>
              </a:rPr>
              <a:t> </a:t>
            </a:r>
            <a:r>
              <a:rPr lang="en-GB" sz="2000" b="0" u="sng" dirty="0">
                <a:solidFill>
                  <a:srgbClr val="085296"/>
                </a:solidFill>
                <a:latin typeface="+mn-lt"/>
                <a:ea typeface="Calibri" panose="020F0502020204030204" pitchFamily="34" charset="0"/>
                <a:cs typeface="Times New Roman" panose="02020603050405020304" pitchFamily="18" charset="0"/>
              </a:rPr>
              <a:t>2022</a:t>
            </a:r>
            <a:r>
              <a:rPr lang="en-GB" sz="2000" b="0" i="1" u="sng" dirty="0">
                <a:solidFill>
                  <a:srgbClr val="085296"/>
                </a:solidFill>
                <a:latin typeface="+mn-lt"/>
                <a:ea typeface="Calibri" panose="020F0502020204030204" pitchFamily="34" charset="0"/>
                <a:cs typeface="Times New Roman" panose="02020603050405020304" pitchFamily="18" charset="0"/>
              </a:rPr>
              <a:t>  </a:t>
            </a:r>
            <a:br>
              <a:rPr lang="en-GB" sz="2000" b="0" i="1" u="sng" dirty="0">
                <a:solidFill>
                  <a:srgbClr val="085296"/>
                </a:solidFill>
                <a:latin typeface="+mn-lt"/>
                <a:ea typeface="Calibri" panose="020F0502020204030204" pitchFamily="34" charset="0"/>
                <a:cs typeface="Times New Roman" panose="02020603050405020304" pitchFamily="18" charset="0"/>
              </a:rPr>
            </a:br>
            <a:br>
              <a:rPr lang="tr-TR" sz="2000" b="0" dirty="0">
                <a:latin typeface="+mn-lt"/>
                <a:ea typeface="Times New Roman" panose="02020603050405020304" pitchFamily="18" charset="0"/>
              </a:rPr>
            </a:br>
            <a:r>
              <a:rPr lang="en-GB" sz="2000" b="0" dirty="0">
                <a:latin typeface="+mn-lt"/>
                <a:ea typeface="Calibri" panose="020F0502020204030204" pitchFamily="34" charset="0"/>
                <a:cs typeface="Times New Roman" panose="02020603050405020304" pitchFamily="18" charset="0"/>
              </a:rPr>
              <a:t>Onaran and Oyvat, 2022 </a:t>
            </a:r>
            <a:r>
              <a:rPr lang="en-GB" sz="2000" b="0" u="sng" dirty="0">
                <a:solidFill>
                  <a:srgbClr val="085296"/>
                </a:solidFill>
                <a:latin typeface="+mn-lt"/>
                <a:ea typeface="Calibri" panose="020F0502020204030204" pitchFamily="34" charset="0"/>
                <a:cs typeface="Times New Roman" panose="02020603050405020304" pitchFamily="18" charset="0"/>
              </a:rPr>
              <a:t>“The effects of public investment in the green and care economy on employment in emerging economies”, </a:t>
            </a:r>
            <a:r>
              <a:rPr lang="en-GB" sz="2000" b="0" dirty="0">
                <a:latin typeface="+mn-lt"/>
                <a:ea typeface="Calibri" panose="020F0502020204030204" pitchFamily="34" charset="0"/>
                <a:cs typeface="Times New Roman" panose="02020603050405020304" pitchFamily="18" charset="0"/>
              </a:rPr>
              <a:t>funded by the International Trade Union Confederation (ITUC),,</a:t>
            </a:r>
            <a:br>
              <a:rPr lang="en-GB" sz="2000" b="0" dirty="0">
                <a:latin typeface="+mn-lt"/>
                <a:ea typeface="Calibri" panose="020F0502020204030204" pitchFamily="34" charset="0"/>
                <a:cs typeface="Times New Roman" panose="02020603050405020304" pitchFamily="18" charset="0"/>
              </a:rPr>
            </a:br>
            <a:br>
              <a:rPr lang="tr-TR" sz="2000" b="0" dirty="0">
                <a:latin typeface="+mn-lt"/>
                <a:ea typeface="Calibri" panose="020F0502020204030204" pitchFamily="34" charset="0"/>
                <a:cs typeface="Times New Roman" panose="02020603050405020304" pitchFamily="18" charset="0"/>
              </a:rPr>
            </a:br>
            <a:r>
              <a:rPr lang="de-AT" sz="2000" b="0" dirty="0">
                <a:latin typeface="+mn-lt"/>
                <a:ea typeface="Times New Roman" panose="02020603050405020304" pitchFamily="18" charset="0"/>
              </a:rPr>
              <a:t>Onaran, </a:t>
            </a:r>
            <a:r>
              <a:rPr lang="de-AT" sz="2000" b="0" dirty="0">
                <a:latin typeface="+mn-lt"/>
                <a:ea typeface="Calibri" panose="020F0502020204030204" pitchFamily="34" charset="0"/>
              </a:rPr>
              <a:t>Ö.</a:t>
            </a:r>
            <a:r>
              <a:rPr lang="de-AT" sz="2000" b="0" dirty="0">
                <a:latin typeface="+mn-lt"/>
                <a:ea typeface="Times New Roman" panose="02020603050405020304" pitchFamily="18" charset="0"/>
              </a:rPr>
              <a:t> and Calvert Jump, R. 2022, A shorter working week as part of a green, caring economy”, Women’s Budget Group Feminist Green New Deal Policy Paper, </a:t>
            </a:r>
            <a:r>
              <a:rPr lang="de-AT" sz="2000" b="0" u="sng" dirty="0">
                <a:solidFill>
                  <a:srgbClr val="085296"/>
                </a:solidFill>
                <a:latin typeface="+mn-lt"/>
                <a:ea typeface="Times New Roman" panose="02020603050405020304" pitchFamily="18" charset="0"/>
                <a:hlinkClick r:id="rId4"/>
              </a:rPr>
              <a:t>Shorter-Working-Week-Report.pdf (wbg.org.uk)</a:t>
            </a:r>
            <a:r>
              <a:rPr lang="de-AT" sz="2000" b="0" dirty="0">
                <a:latin typeface="+mn-lt"/>
                <a:ea typeface="Times New Roman" panose="02020603050405020304" pitchFamily="18" charset="0"/>
              </a:rPr>
              <a:t>. </a:t>
            </a:r>
            <a:br>
              <a:rPr lang="tr-TR" sz="1400" b="0" dirty="0">
                <a:latin typeface="+mn-lt"/>
                <a:ea typeface="Times New Roman" panose="02020603050405020304" pitchFamily="18" charset="0"/>
              </a:rPr>
            </a:br>
            <a:r>
              <a:rPr lang="en-US" sz="1400" b="0" i="1" dirty="0">
                <a:latin typeface="+mn-lt"/>
                <a:ea typeface="Times New Roman" panose="02020603050405020304" pitchFamily="18" charset="0"/>
              </a:rPr>
              <a:t> </a:t>
            </a:r>
            <a:r>
              <a:rPr lang="en-US" sz="1400" b="0" dirty="0">
                <a:latin typeface="+mn-lt"/>
                <a:ea typeface="Times New Roman" panose="02020603050405020304" pitchFamily="18" charset="0"/>
              </a:rPr>
              <a:t> </a:t>
            </a:r>
            <a:br>
              <a:rPr lang="tr-TR" sz="1400" b="0" dirty="0">
                <a:latin typeface="+mn-lt"/>
                <a:ea typeface="Times New Roman" panose="02020603050405020304" pitchFamily="18" charset="0"/>
              </a:rPr>
            </a:br>
            <a:br>
              <a:rPr lang="tr-TR" sz="1400" b="0" dirty="0">
                <a:latin typeface="+mn-lt"/>
                <a:ea typeface="Calibri" panose="020F0502020204030204" pitchFamily="34" charset="0"/>
                <a:cs typeface="Times New Roman" panose="02020603050405020304" pitchFamily="18" charset="0"/>
              </a:rPr>
            </a:br>
            <a:endParaRPr lang="tr-TR" sz="1400" b="0" dirty="0">
              <a:latin typeface="+mn-lt"/>
            </a:endParaRPr>
          </a:p>
        </p:txBody>
      </p:sp>
    </p:spTree>
    <p:extLst>
      <p:ext uri="{BB962C8B-B14F-4D97-AF65-F5344CB8AC3E}">
        <p14:creationId xmlns:p14="http://schemas.microsoft.com/office/powerpoint/2010/main" val="1667172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dirty="0"/>
              <a:t>Appendix</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4232" y="923925"/>
            <a:ext cx="11267768" cy="427038"/>
          </a:xfrm>
        </p:spPr>
        <p:txBody>
          <a:bodyPr>
            <a:normAutofit/>
          </a:bodyPr>
          <a:lstStyle/>
          <a:p>
            <a:r>
              <a:rPr lang="en-US" sz="2400" b="0" dirty="0"/>
              <a:t>A structuralist Post-Keynesian/Kaleckian gendered macro model</a:t>
            </a:r>
            <a:endParaRPr lang="en-GB" sz="2800" dirty="0">
              <a:latin typeface="Candara" panose="020E0502030303020204" pitchFamily="34" charset="0"/>
            </a:endParaRPr>
          </a:p>
        </p:txBody>
      </p:sp>
      <p:sp>
        <p:nvSpPr>
          <p:cNvPr id="3" name="Content Placeholder 2"/>
          <p:cNvSpPr>
            <a:spLocks noGrp="1"/>
          </p:cNvSpPr>
          <p:nvPr>
            <p:ph idx="4294967295"/>
          </p:nvPr>
        </p:nvSpPr>
        <p:spPr>
          <a:xfrm>
            <a:off x="1042219" y="1416050"/>
            <a:ext cx="11149781" cy="5246688"/>
          </a:xfrm>
        </p:spPr>
        <p:txBody>
          <a:bodyPr>
            <a:noAutofit/>
          </a:bodyPr>
          <a:lstStyle/>
          <a:p>
            <a:pPr marL="0" indent="228600" algn="just">
              <a:spcBef>
                <a:spcPts val="0"/>
              </a:spcBef>
            </a:pPr>
            <a:r>
              <a:rPr lang="en-GB" sz="2000" dirty="0">
                <a:latin typeface="+mn-lt"/>
                <a:ea typeface="Calibri" panose="020F0502020204030204" pitchFamily="34" charset="0"/>
                <a:cs typeface="Arial" panose="020B0604020202020204" pitchFamily="34" charset="0"/>
              </a:rPr>
              <a:t>demand-led growth</a:t>
            </a:r>
            <a:r>
              <a:rPr lang="en-GB" sz="2000" dirty="0">
                <a:latin typeface="+mn-lt"/>
                <a:ea typeface="Yu Mincho" panose="02020400000000000000" pitchFamily="18" charset="-128"/>
                <a:cs typeface="Arial" panose="020B0604020202020204" pitchFamily="34" charset="0"/>
              </a:rPr>
              <a:t> model </a:t>
            </a:r>
          </a:p>
          <a:p>
            <a:pPr marL="400050" lvl="1" indent="228600" algn="just">
              <a:spcBef>
                <a:spcPts val="0"/>
              </a:spcBef>
            </a:pPr>
            <a:r>
              <a:rPr lang="en-GB" sz="1600" dirty="0">
                <a:latin typeface="+mn-lt"/>
                <a:ea typeface="Yu Mincho" panose="02020400000000000000" pitchFamily="18" charset="-128"/>
                <a:cs typeface="Arial" panose="020B0604020202020204" pitchFamily="34" charset="0"/>
              </a:rPr>
              <a:t>Onaran, Oyvat Fotopoulou (2019, 2022a,b); Oyvat and Onaran (2022)</a:t>
            </a:r>
          </a:p>
          <a:p>
            <a:pPr marL="800100" lvl="2" indent="228600" algn="just">
              <a:spcBef>
                <a:spcPts val="0"/>
              </a:spcBef>
            </a:pPr>
            <a:r>
              <a:rPr lang="en-GB" sz="1600" dirty="0">
                <a:latin typeface="+mn-lt"/>
                <a:ea typeface="Yu Mincho" panose="02020400000000000000" pitchFamily="18" charset="-128"/>
                <a:cs typeface="Arial" panose="020B0604020202020204" pitchFamily="34" charset="0"/>
              </a:rPr>
              <a:t>synthesizes and furthers </a:t>
            </a:r>
            <a:r>
              <a:rPr lang="en-GB" sz="1600" dirty="0">
                <a:latin typeface="+mn-lt"/>
                <a:ea typeface="Calibri" panose="020F0502020204030204" pitchFamily="34" charset="0"/>
                <a:cs typeface="Arial" panose="020B0604020202020204" pitchFamily="34" charset="0"/>
              </a:rPr>
              <a:t>Braunstein, van </a:t>
            </a:r>
            <a:r>
              <a:rPr lang="en-GB" sz="1600" dirty="0">
                <a:solidFill>
                  <a:srgbClr val="000000"/>
                </a:solidFill>
                <a:latin typeface="+mn-lt"/>
                <a:ea typeface="Calibri" panose="020F0502020204030204" pitchFamily="34" charset="0"/>
                <a:cs typeface="Arial" panose="020B0604020202020204" pitchFamily="34" charset="0"/>
              </a:rPr>
              <a:t>Staveren, Tavani </a:t>
            </a:r>
            <a:r>
              <a:rPr lang="en-GB" sz="1600" dirty="0">
                <a:latin typeface="+mn-lt"/>
                <a:ea typeface="Calibri" panose="020F0502020204030204" pitchFamily="34" charset="0"/>
                <a:cs typeface="Arial" panose="020B0604020202020204" pitchFamily="34" charset="0"/>
              </a:rPr>
              <a:t>(2011) and Seguino (2010, 2012)</a:t>
            </a:r>
          </a:p>
          <a:p>
            <a:pPr marL="0" indent="228600" algn="just">
              <a:spcBef>
                <a:spcPts val="0"/>
              </a:spcBef>
            </a:pPr>
            <a:r>
              <a:rPr lang="en-GB" sz="2000" dirty="0">
                <a:latin typeface="+mn-lt"/>
                <a:ea typeface="Yu Mincho" panose="02020400000000000000" pitchFamily="18" charset="-128"/>
                <a:cs typeface="Arial" panose="020B0604020202020204" pitchFamily="34" charset="0"/>
              </a:rPr>
              <a:t>demand-side constraints →excess capacity, involuntary unemployment, </a:t>
            </a:r>
          </a:p>
          <a:p>
            <a:pPr marL="0" indent="228600" algn="just">
              <a:spcBef>
                <a:spcPts val="0"/>
              </a:spcBef>
            </a:pPr>
            <a:r>
              <a:rPr lang="en-GB" sz="2000" dirty="0">
                <a:latin typeface="+mn-lt"/>
                <a:ea typeface="Yu Mincho" panose="02020400000000000000" pitchFamily="18" charset="-128"/>
                <a:cs typeface="Arial" panose="020B0604020202020204" pitchFamily="34" charset="0"/>
              </a:rPr>
              <a:t>public spending →demand, income distribution, and employment in both the short run and the medium run as well as on the supply side on productivity in the medium run, </a:t>
            </a:r>
          </a:p>
          <a:p>
            <a:pPr marL="0" indent="228600" algn="just">
              <a:spcBef>
                <a:spcPts val="0"/>
              </a:spcBef>
            </a:pPr>
            <a:r>
              <a:rPr lang="en-GB" sz="2000" dirty="0">
                <a:latin typeface="+mn-lt"/>
                <a:ea typeface="Yu Mincho" panose="02020400000000000000" pitchFamily="18" charset="-128"/>
                <a:cs typeface="Arial" panose="020B0604020202020204" pitchFamily="34" charset="0"/>
              </a:rPr>
              <a:t>the dual effects of wages on costs and demand</a:t>
            </a:r>
          </a:p>
          <a:p>
            <a:pPr marL="0" indent="228600" algn="just">
              <a:spcBef>
                <a:spcPts val="0"/>
              </a:spcBef>
            </a:pPr>
            <a:r>
              <a:rPr lang="en-GB" sz="2000" dirty="0">
                <a:latin typeface="+mn-lt"/>
                <a:ea typeface="Yu Mincho" panose="02020400000000000000" pitchFamily="18" charset="-128"/>
                <a:cs typeface="Arial" panose="020B0604020202020204" pitchFamily="34" charset="0"/>
              </a:rPr>
              <a:t>distribution of wealth and income between wages and profits and gender gaps →demand and productivity, </a:t>
            </a:r>
          </a:p>
          <a:p>
            <a:pPr marL="0" indent="228600" algn="just">
              <a:spcBef>
                <a:spcPts val="0"/>
              </a:spcBef>
            </a:pPr>
            <a:r>
              <a:rPr lang="en-GB" sz="2000" dirty="0">
                <a:latin typeface="+mn-lt"/>
                <a:ea typeface="Calibri" panose="020F0502020204030204" pitchFamily="34" charset="0"/>
                <a:cs typeface="Arial" panose="020B0604020202020204" pitchFamily="34" charset="0"/>
              </a:rPr>
              <a:t>structural features of the economy matter</a:t>
            </a:r>
          </a:p>
          <a:p>
            <a:pPr marL="400050" lvl="1" indent="228600" algn="just">
              <a:spcBef>
                <a:spcPts val="0"/>
              </a:spcBef>
            </a:pPr>
            <a:r>
              <a:rPr lang="en-GB" sz="1800" dirty="0">
                <a:latin typeface="+mn-lt"/>
                <a:ea typeface="Calibri" panose="020F0502020204030204" pitchFamily="34" charset="0"/>
                <a:cs typeface="Arial" panose="020B0604020202020204" pitchFamily="34" charset="0"/>
              </a:rPr>
              <a:t>sectoral composition, </a:t>
            </a:r>
          </a:p>
          <a:p>
            <a:pPr marL="400050" lvl="1" indent="228600" algn="just">
              <a:spcBef>
                <a:spcPts val="0"/>
              </a:spcBef>
            </a:pPr>
            <a:r>
              <a:rPr lang="en-GB" sz="1800" dirty="0">
                <a:latin typeface="+mn-lt"/>
                <a:ea typeface="Calibri" panose="020F0502020204030204" pitchFamily="34" charset="0"/>
                <a:cs typeface="Arial" panose="020B0604020202020204" pitchFamily="34" charset="0"/>
              </a:rPr>
              <a:t>oligopolistic price setting, </a:t>
            </a:r>
          </a:p>
          <a:p>
            <a:pPr marL="400050" lvl="1" indent="228600" algn="just">
              <a:spcBef>
                <a:spcPts val="0"/>
              </a:spcBef>
            </a:pPr>
            <a:r>
              <a:rPr lang="en-GB" sz="1800" dirty="0">
                <a:latin typeface="+mn-lt"/>
                <a:ea typeface="Calibri" panose="020F0502020204030204" pitchFamily="34" charset="0"/>
                <a:cs typeface="Arial" panose="020B0604020202020204" pitchFamily="34" charset="0"/>
              </a:rPr>
              <a:t>import dependency, </a:t>
            </a:r>
          </a:p>
          <a:p>
            <a:pPr marL="400050" lvl="1" indent="228600" algn="just">
              <a:spcBef>
                <a:spcPts val="0"/>
              </a:spcBef>
            </a:pPr>
            <a:r>
              <a:rPr lang="en-GB" sz="1800" dirty="0">
                <a:latin typeface="+mn-lt"/>
                <a:ea typeface="Calibri" panose="020F0502020204030204" pitchFamily="34" charset="0"/>
                <a:cs typeface="Arial" panose="020B0604020202020204" pitchFamily="34" charset="0"/>
              </a:rPr>
              <a:t>bargaining power between labour and capital and between genders, </a:t>
            </a:r>
          </a:p>
          <a:p>
            <a:pPr marL="400050" lvl="1" indent="228600" algn="just">
              <a:spcBef>
                <a:spcPts val="0"/>
              </a:spcBef>
            </a:pPr>
            <a:r>
              <a:rPr lang="en-GB" sz="1800" dirty="0">
                <a:latin typeface="+mn-lt"/>
                <a:ea typeface="Calibri" panose="020F0502020204030204" pitchFamily="34" charset="0"/>
                <a:cs typeface="Arial" panose="020B0604020202020204" pitchFamily="34" charset="0"/>
              </a:rPr>
              <a:t>gender differences in the distribution of unpaid and paid labour  in different sectors, </a:t>
            </a:r>
            <a:endParaRPr lang="en-GB" sz="2000" dirty="0"/>
          </a:p>
        </p:txBody>
      </p:sp>
      <p:sp>
        <p:nvSpPr>
          <p:cNvPr id="286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76"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3177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602B-7362-C4E3-8723-E96973F59F5C}"/>
              </a:ext>
            </a:extLst>
          </p:cNvPr>
          <p:cNvSpPr>
            <a:spLocks noGrp="1"/>
          </p:cNvSpPr>
          <p:nvPr>
            <p:ph type="title" idx="4294967295"/>
          </p:nvPr>
        </p:nvSpPr>
        <p:spPr>
          <a:xfrm>
            <a:off x="720725" y="500063"/>
            <a:ext cx="11471275" cy="5964237"/>
          </a:xfrm>
        </p:spPr>
        <p:txBody>
          <a:bodyPr/>
          <a:lstStyle/>
          <a:p>
            <a:r>
              <a:rPr lang="en-US" sz="2800" b="0" dirty="0"/>
              <a:t>A Post-Keynesian/</a:t>
            </a:r>
            <a:r>
              <a:rPr lang="en-US" sz="2800" b="0" dirty="0" err="1"/>
              <a:t>Kaleckian</a:t>
            </a:r>
            <a:r>
              <a:rPr lang="en-US" sz="2800" b="0" dirty="0"/>
              <a:t> </a:t>
            </a:r>
            <a:r>
              <a:rPr lang="en-GB" sz="2800" b="0" dirty="0"/>
              <a:t>gendered</a:t>
            </a:r>
            <a:r>
              <a:rPr lang="en-US" sz="2800" b="0" dirty="0"/>
              <a:t> macro model</a:t>
            </a:r>
            <a:br>
              <a:rPr lang="en-US" sz="2800" b="0" dirty="0"/>
            </a:br>
            <a:endParaRPr lang="en-US" sz="2800" b="0" dirty="0"/>
          </a:p>
        </p:txBody>
      </p:sp>
      <p:sp>
        <p:nvSpPr>
          <p:cNvPr id="3" name="Content Placeholder 2">
            <a:extLst>
              <a:ext uri="{FF2B5EF4-FFF2-40B4-BE49-F238E27FC236}">
                <a16:creationId xmlns:a16="http://schemas.microsoft.com/office/drawing/2014/main" id="{B481E299-F969-5E60-C065-67256C0FA7E4}"/>
              </a:ext>
            </a:extLst>
          </p:cNvPr>
          <p:cNvSpPr>
            <a:spLocks noGrp="1"/>
          </p:cNvSpPr>
          <p:nvPr>
            <p:ph idx="4294967295"/>
          </p:nvPr>
        </p:nvSpPr>
        <p:spPr>
          <a:xfrm>
            <a:off x="1452051" y="1549400"/>
            <a:ext cx="7573962" cy="4808537"/>
          </a:xfrm>
        </p:spPr>
        <p:txBody>
          <a:bodyPr/>
          <a:lstStyle/>
          <a:p>
            <a:r>
              <a:rPr lang="en-US" dirty="0"/>
              <a:t>Three Sectors of the economy</a:t>
            </a:r>
            <a:endParaRPr lang="en-GB" dirty="0"/>
          </a:p>
          <a:p>
            <a:pPr lvl="1"/>
            <a:r>
              <a:rPr lang="en-US" dirty="0"/>
              <a:t>Care economy: health, social care, education, childcare (H) </a:t>
            </a:r>
            <a:endParaRPr lang="en-GB" dirty="0"/>
          </a:p>
          <a:p>
            <a:pPr lvl="1"/>
            <a:r>
              <a:rPr lang="en-US" dirty="0"/>
              <a:t>rest of the market economy (N)</a:t>
            </a:r>
            <a:endParaRPr lang="en-GB" dirty="0"/>
          </a:p>
          <a:p>
            <a:pPr lvl="1"/>
            <a:r>
              <a:rPr lang="en-US" dirty="0"/>
              <a:t>unpaid domestic care sector</a:t>
            </a:r>
          </a:p>
        </p:txBody>
      </p:sp>
    </p:spTree>
    <p:extLst>
      <p:ext uri="{BB962C8B-B14F-4D97-AF65-F5344CB8AC3E}">
        <p14:creationId xmlns:p14="http://schemas.microsoft.com/office/powerpoint/2010/main" val="509863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23569" y="880432"/>
            <a:ext cx="9273081" cy="1200329"/>
          </a:xfrm>
          <a:prstGeom prst="rect">
            <a:avLst/>
          </a:prstGeom>
          <a:noFill/>
        </p:spPr>
        <p:txBody>
          <a:bodyPr wrap="square" rtlCol="0">
            <a:spAutoFit/>
          </a:bodyPr>
          <a:lstStyle/>
          <a:p>
            <a:pPr marL="0" lvl="1"/>
            <a:r>
              <a:rPr lang="en-US" sz="2400" dirty="0">
                <a:solidFill>
                  <a:schemeClr val="tx2"/>
                </a:solidFill>
              </a:rPr>
              <a:t>A structuralist Post-Keynesian/Kaleckian gendered macro model</a:t>
            </a:r>
            <a:r>
              <a:rPr lang="en-GB" sz="2400" dirty="0">
                <a:solidFill>
                  <a:schemeClr val="tx2"/>
                </a:solidFill>
              </a:rPr>
              <a:t>: </a:t>
            </a:r>
          </a:p>
          <a:p>
            <a:pPr marL="0" lvl="1"/>
            <a:r>
              <a:rPr lang="en-GB" sz="2400" dirty="0">
                <a:solidFill>
                  <a:schemeClr val="tx2"/>
                </a:solidFill>
              </a:rPr>
              <a:t>Demand side </a:t>
            </a:r>
          </a:p>
          <a:p>
            <a:endParaRPr lang="en-GB" sz="2400" b="1" dirty="0">
              <a:solidFill>
                <a:srgbClr val="5B9BD5">
                  <a:lumMod val="50000"/>
                </a:srgbClr>
              </a:solidFill>
              <a:latin typeface="Cambria" panose="02040503050406030204" pitchFamily="18" charset="0"/>
            </a:endParaRPr>
          </a:p>
        </p:txBody>
      </p:sp>
      <p:sp>
        <p:nvSpPr>
          <p:cNvPr id="2" name="Rectangle 1"/>
          <p:cNvSpPr/>
          <p:nvPr/>
        </p:nvSpPr>
        <p:spPr>
          <a:xfrm>
            <a:off x="2023569" y="1617849"/>
            <a:ext cx="8644431" cy="5047536"/>
          </a:xfrm>
          <a:prstGeom prst="rect">
            <a:avLst/>
          </a:prstGeom>
        </p:spPr>
        <p:txBody>
          <a:bodyPr wrap="square">
            <a:spAutoFit/>
          </a:bodyPr>
          <a:lstStyle/>
          <a:p>
            <a:pPr marL="324000" indent="-342900">
              <a:buFont typeface="Wingdings" panose="05000000000000000000" pitchFamily="2" charset="2"/>
              <a:buChar char="§"/>
            </a:pPr>
            <a:r>
              <a:rPr lang="en-GB" sz="2000" dirty="0">
                <a:ea typeface="SimSun" panose="02010600030101010101" pitchFamily="2" charset="-122"/>
                <a:cs typeface="Arial" pitchFamily="34" charset="0"/>
              </a:rPr>
              <a:t>Consumption in care (H) &amp; rest of the economy (N) functions of</a:t>
            </a:r>
          </a:p>
          <a:p>
            <a:pPr marL="781200" lvl="1" indent="-342900">
              <a:buFont typeface="Wingdings" panose="05000000000000000000" pitchFamily="2" charset="2"/>
              <a:buChar char="§"/>
            </a:pPr>
            <a:r>
              <a:rPr lang="en-GB" sz="1600" dirty="0">
                <a:ea typeface="SimSun" panose="02010600030101010101" pitchFamily="2" charset="-122"/>
                <a:cs typeface="Arial" pitchFamily="34" charset="0"/>
              </a:rPr>
              <a:t>after-tax female &amp; male wage &amp; profit income, wealth of 1% &amp; 99%, </a:t>
            </a:r>
            <a:r>
              <a:rPr lang="en-GB" sz="1600" dirty="0">
                <a:cs typeface="Arial" pitchFamily="34" charset="0"/>
              </a:rPr>
              <a:t>gov spending</a:t>
            </a:r>
            <a:r>
              <a:rPr lang="en-GB" sz="1600" dirty="0">
                <a:ea typeface="SimSun" panose="02010600030101010101" pitchFamily="2" charset="-122"/>
                <a:cs typeface="Arial" pitchFamily="34" charset="0"/>
              </a:rPr>
              <a:t> </a:t>
            </a:r>
          </a:p>
          <a:p>
            <a:pPr marL="324000" indent="-342900">
              <a:buFont typeface="Wingdings" panose="05000000000000000000" pitchFamily="2" charset="2"/>
              <a:buChar char="§"/>
            </a:pPr>
            <a:r>
              <a:rPr lang="en-GB" sz="2000" dirty="0">
                <a:cs typeface="Arial" pitchFamily="34" charset="0"/>
              </a:rPr>
              <a:t>Private Investment </a:t>
            </a:r>
            <a:r>
              <a:rPr lang="en-GB" sz="2000" dirty="0">
                <a:ea typeface="SimSun" panose="02010600030101010101" pitchFamily="2" charset="-122"/>
                <a:cs typeface="Arial" pitchFamily="34" charset="0"/>
              </a:rPr>
              <a:t>function of</a:t>
            </a:r>
            <a:endParaRPr lang="en-GB" sz="2000" dirty="0">
              <a:cs typeface="Arial" pitchFamily="34" charset="0"/>
            </a:endParaRPr>
          </a:p>
          <a:p>
            <a:pPr marL="781200" lvl="1" indent="-342900">
              <a:buFont typeface="Wingdings" panose="05000000000000000000" pitchFamily="2" charset="2"/>
              <a:buChar char="§"/>
            </a:pPr>
            <a:r>
              <a:rPr lang="en-GB" sz="1600" dirty="0">
                <a:cs typeface="Arial" pitchFamily="34" charset="0"/>
              </a:rPr>
              <a:t>after-tax profit share, output, </a:t>
            </a:r>
            <a:r>
              <a:rPr lang="en-GB" sz="1600" dirty="0">
                <a:ea typeface="SimSun" panose="02010600030101010101" pitchFamily="2" charset="-122"/>
                <a:cs typeface="Arial" pitchFamily="34" charset="0"/>
              </a:rPr>
              <a:t>wealth of 1% &amp; 99%, </a:t>
            </a:r>
            <a:r>
              <a:rPr lang="en-GB" sz="1600" dirty="0">
                <a:cs typeface="Arial" pitchFamily="34" charset="0"/>
              </a:rPr>
              <a:t>gov spending</a:t>
            </a:r>
            <a:r>
              <a:rPr lang="en-GB" sz="1600" dirty="0">
                <a:ea typeface="SimSun" panose="02010600030101010101" pitchFamily="2" charset="-122"/>
                <a:cs typeface="Arial" pitchFamily="34" charset="0"/>
              </a:rPr>
              <a:t>,</a:t>
            </a:r>
            <a:r>
              <a:rPr lang="en-GB" sz="1600" dirty="0">
                <a:cs typeface="Arial" pitchFamily="34" charset="0"/>
              </a:rPr>
              <a:t> public debt/GDP</a:t>
            </a:r>
          </a:p>
          <a:p>
            <a:pPr marL="324000" indent="-342900">
              <a:buFont typeface="Wingdings" panose="05000000000000000000" pitchFamily="2" charset="2"/>
              <a:buChar char="§"/>
            </a:pPr>
            <a:r>
              <a:rPr lang="en-GB" sz="2000" dirty="0">
                <a:cs typeface="Arial" pitchFamily="34" charset="0"/>
              </a:rPr>
              <a:t>Exports: function of profit share, Yworld, exchange rates</a:t>
            </a:r>
          </a:p>
          <a:p>
            <a:pPr marL="324000" indent="-342900">
              <a:buFont typeface="Wingdings" panose="05000000000000000000" pitchFamily="2" charset="2"/>
              <a:buChar char="§"/>
            </a:pPr>
            <a:r>
              <a:rPr lang="en-GB" sz="2000" dirty="0">
                <a:cs typeface="Arial" pitchFamily="34" charset="0"/>
              </a:rPr>
              <a:t>Imports: function of profit share, Y</a:t>
            </a:r>
            <a:r>
              <a:rPr lang="en-GB" sz="2000" baseline="-25000" dirty="0">
                <a:cs typeface="Arial" pitchFamily="34" charset="0"/>
              </a:rPr>
              <a:t>N</a:t>
            </a:r>
            <a:r>
              <a:rPr lang="en-GB" sz="2000" dirty="0">
                <a:cs typeface="Arial" pitchFamily="34" charset="0"/>
              </a:rPr>
              <a:t>, exchange rates</a:t>
            </a:r>
          </a:p>
          <a:p>
            <a:pPr marL="324000" indent="-342900">
              <a:buFont typeface="Arial" panose="020B0604020202020204" pitchFamily="34" charset="0"/>
              <a:buChar char="•"/>
            </a:pPr>
            <a:r>
              <a:rPr lang="en-GB" sz="2000" dirty="0">
                <a:cs typeface="Arial" pitchFamily="34" charset="0"/>
              </a:rPr>
              <a:t>3 types of government spending </a:t>
            </a:r>
            <a:r>
              <a:rPr lang="en-GB" dirty="0">
                <a:cs typeface="Arial" pitchFamily="34" charset="0"/>
              </a:rPr>
              <a:t> </a:t>
            </a:r>
          </a:p>
          <a:p>
            <a:pPr marL="685800" lvl="2" indent="-285750" algn="just">
              <a:buFont typeface="Arial" panose="020B0604020202020204" pitchFamily="34" charset="0"/>
              <a:buChar char="•"/>
            </a:pPr>
            <a:r>
              <a:rPr lang="en-GB" dirty="0">
                <a:ea typeface="Yu Mincho" panose="02020400000000000000" pitchFamily="18" charset="-128"/>
              </a:rPr>
              <a:t>care economy/ social infrastructure: education, childcare, health, social care (Y</a:t>
            </a:r>
            <a:r>
              <a:rPr lang="en-GB" baseline="30000" dirty="0">
                <a:ea typeface="Yu Mincho" panose="02020400000000000000" pitchFamily="18" charset="-128"/>
              </a:rPr>
              <a:t>H</a:t>
            </a:r>
            <a:r>
              <a:rPr lang="en-GB" dirty="0">
                <a:cs typeface="Arial" pitchFamily="34" charset="0"/>
              </a:rPr>
              <a:t>)</a:t>
            </a:r>
            <a:endParaRPr lang="en-GB" baseline="30000" dirty="0">
              <a:ea typeface="Yu Mincho" panose="02020400000000000000" pitchFamily="18" charset="-128"/>
              <a:cs typeface="Arial" pitchFamily="34" charset="0"/>
            </a:endParaRPr>
          </a:p>
          <a:p>
            <a:pPr marL="685800" lvl="2" indent="-285750" algn="just">
              <a:buFont typeface="Arial" panose="020B0604020202020204" pitchFamily="34" charset="0"/>
              <a:buChar char="•"/>
            </a:pPr>
            <a:r>
              <a:rPr lang="en-GB" dirty="0">
                <a:cs typeface="Arial" pitchFamily="34" charset="0"/>
              </a:rPr>
              <a:t>green: renewable energy (solar, wind, hydro, geothermal), energy efficiency (insulation, industry, grid), public transport (</a:t>
            </a:r>
            <a:r>
              <a:rPr lang="en-GB" dirty="0">
                <a:ea typeface="Calibri" panose="020F0502020204030204" pitchFamily="34" charset="0"/>
              </a:rPr>
              <a:t>excluding air transport)</a:t>
            </a:r>
            <a:r>
              <a:rPr lang="en-GB" dirty="0">
                <a:cs typeface="Arial" pitchFamily="34" charset="0"/>
              </a:rPr>
              <a:t> (REEEPT)</a:t>
            </a:r>
          </a:p>
          <a:p>
            <a:pPr marL="685800" lvl="2" indent="-285750" algn="just">
              <a:buFont typeface="Arial" panose="020B0604020202020204" pitchFamily="34" charset="0"/>
              <a:buChar char="•"/>
            </a:pPr>
            <a:r>
              <a:rPr lang="en-GB" dirty="0">
                <a:cs typeface="Arial" pitchFamily="34" charset="0"/>
              </a:rPr>
              <a:t>Other infrastructure (GFCFC): e.g. social housing, schools, hospitals </a:t>
            </a:r>
            <a:r>
              <a:rPr lang="en-GB" dirty="0">
                <a:ea typeface="Yu Mincho" panose="02020400000000000000" pitchFamily="18" charset="-128"/>
              </a:rPr>
              <a:t>(I</a:t>
            </a:r>
            <a:r>
              <a:rPr lang="en-GB" baseline="30000" dirty="0">
                <a:ea typeface="Yu Mincho" panose="02020400000000000000" pitchFamily="18" charset="-128"/>
              </a:rPr>
              <a:t>G</a:t>
            </a:r>
            <a:r>
              <a:rPr lang="en-GB" dirty="0">
                <a:cs typeface="Arial" pitchFamily="34" charset="0"/>
              </a:rPr>
              <a:t>)</a:t>
            </a:r>
            <a:endParaRPr lang="en-GB" baseline="30000" dirty="0">
              <a:ea typeface="Yu Mincho" panose="02020400000000000000" pitchFamily="18" charset="-128"/>
              <a:cs typeface="Arial" pitchFamily="34" charset="0"/>
            </a:endParaRPr>
          </a:p>
          <a:p>
            <a:pPr marL="324000" lvl="1" indent="-342900">
              <a:buFont typeface="Wingdings" panose="05000000000000000000" pitchFamily="2" charset="2"/>
              <a:buChar char="§"/>
            </a:pPr>
            <a:r>
              <a:rPr lang="en-GB" sz="2000" dirty="0">
                <a:cs typeface="Arial" pitchFamily="34" charset="0"/>
              </a:rPr>
              <a:t>Taxes are collected on wage and capital income, wealth, &amp; C</a:t>
            </a:r>
          </a:p>
          <a:p>
            <a:pPr marL="324000" lvl="1" indent="-342900">
              <a:buFont typeface="Wingdings" panose="05000000000000000000" pitchFamily="2" charset="2"/>
              <a:buChar char="§"/>
            </a:pPr>
            <a:r>
              <a:rPr lang="en-GB" sz="2000" dirty="0">
                <a:cs typeface="Arial" pitchFamily="34" charset="0"/>
              </a:rPr>
              <a:t>Debt/GDP depends on government spending, taxes and Y</a:t>
            </a:r>
          </a:p>
          <a:p>
            <a:pPr marL="324000" indent="-342900">
              <a:buFont typeface="Wingdings" panose="05000000000000000000" pitchFamily="2" charset="2"/>
              <a:buChar char="§"/>
            </a:pPr>
            <a:r>
              <a:rPr lang="en-GB" sz="2000" dirty="0">
                <a:cs typeface="Arial" pitchFamily="34" charset="0"/>
              </a:rPr>
              <a:t>Unpaid domestic care function of </a:t>
            </a:r>
          </a:p>
          <a:p>
            <a:pPr marL="781200" lvl="1" indent="-342900">
              <a:buFont typeface="Wingdings" panose="05000000000000000000" pitchFamily="2" charset="2"/>
              <a:buChar char="§"/>
            </a:pPr>
            <a:r>
              <a:rPr lang="en-GB" dirty="0">
                <a:cs typeface="Arial" pitchFamily="34" charset="0"/>
              </a:rPr>
              <a:t>public and private household spending in care and demographic structure </a:t>
            </a:r>
          </a:p>
          <a:p>
            <a:pPr marL="324000" indent="-342900">
              <a:buFont typeface="Wingdings" panose="05000000000000000000" pitchFamily="2" charset="2"/>
              <a:buChar char="§"/>
            </a:pPr>
            <a:endParaRPr lang="en-GB" sz="2000" dirty="0">
              <a:latin typeface="Arial" pitchFamily="34" charset="0"/>
              <a:cs typeface="Arial" pitchFamily="34" charset="0"/>
            </a:endParaRPr>
          </a:p>
          <a:p>
            <a:pPr marL="324000" indent="-342900">
              <a:buFont typeface="Wingdings" panose="05000000000000000000" pitchFamily="2" charset="2"/>
              <a:buChar char="§"/>
            </a:pPr>
            <a:endParaRPr lang="en-GB" sz="2000" dirty="0">
              <a:latin typeface="Arial" pitchFamily="34" charset="0"/>
              <a:cs typeface="Arial" pitchFamily="34" charset="0"/>
            </a:endParaRPr>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1651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23570" y="897101"/>
            <a:ext cx="5526597" cy="461665"/>
          </a:xfrm>
          <a:prstGeom prst="rect">
            <a:avLst/>
          </a:prstGeom>
          <a:noFill/>
        </p:spPr>
        <p:txBody>
          <a:bodyPr wrap="square" rtlCol="0">
            <a:spAutoFit/>
          </a:bodyPr>
          <a:lstStyle/>
          <a:p>
            <a:r>
              <a:rPr lang="en-GB" sz="2400" b="1" dirty="0">
                <a:solidFill>
                  <a:srgbClr val="5B9BD5">
                    <a:lumMod val="50000"/>
                  </a:srgbClr>
                </a:solidFill>
                <a:latin typeface="Cambria" panose="02040503050406030204" pitchFamily="18" charset="0"/>
              </a:rPr>
              <a:t>...Model: </a:t>
            </a:r>
            <a:r>
              <a:rPr lang="en-GB" sz="2400" b="1" dirty="0">
                <a:solidFill>
                  <a:schemeClr val="tx2"/>
                </a:solidFill>
                <a:latin typeface="Arial" pitchFamily="34" charset="0"/>
                <a:cs typeface="Arial" pitchFamily="34" charset="0"/>
              </a:rPr>
              <a:t>Supply side</a:t>
            </a:r>
            <a:endParaRPr lang="en-GB" sz="2400" b="1" dirty="0">
              <a:solidFill>
                <a:schemeClr val="tx2"/>
              </a:solidFill>
              <a:latin typeface="Cambria" panose="02040503050406030204" pitchFamily="18" charset="0"/>
            </a:endParaRPr>
          </a:p>
        </p:txBody>
      </p:sp>
      <p:sp>
        <p:nvSpPr>
          <p:cNvPr id="2" name="Rectangle 1"/>
          <p:cNvSpPr/>
          <p:nvPr/>
        </p:nvSpPr>
        <p:spPr>
          <a:xfrm>
            <a:off x="2023569" y="1358765"/>
            <a:ext cx="8644431" cy="2646878"/>
          </a:xfrm>
          <a:prstGeom prst="rect">
            <a:avLst/>
          </a:prstGeom>
        </p:spPr>
        <p:txBody>
          <a:bodyPr wrap="square">
            <a:spAutoFit/>
          </a:bodyPr>
          <a:lstStyle/>
          <a:p>
            <a:pPr marL="342900" indent="-342900">
              <a:buFont typeface="Arial" pitchFamily="34" charset="0"/>
              <a:buChar char="•"/>
            </a:pPr>
            <a:r>
              <a:rPr lang="en-GB" sz="2400" dirty="0">
                <a:latin typeface="Arial" pitchFamily="34" charset="0"/>
                <a:cs typeface="Arial" pitchFamily="34" charset="0"/>
              </a:rPr>
              <a:t>Productivity  (output/hour) </a:t>
            </a:r>
          </a:p>
          <a:p>
            <a:pPr marL="800100" lvl="1" indent="-342900">
              <a:buFont typeface="Arial" pitchFamily="34" charset="0"/>
              <a:buChar char="•"/>
            </a:pPr>
            <a:r>
              <a:rPr lang="en-GB" sz="2000" dirty="0">
                <a:latin typeface="Arial" pitchFamily="34" charset="0"/>
                <a:cs typeface="Arial" pitchFamily="34" charset="0"/>
              </a:rPr>
              <a:t>endogenous in the medium run in the rest of the economy </a:t>
            </a:r>
          </a:p>
          <a:p>
            <a:pPr marL="800100" lvl="1" indent="-342900">
              <a:buFont typeface="Arial" pitchFamily="34" charset="0"/>
              <a:buChar char="•"/>
            </a:pPr>
            <a:r>
              <a:rPr lang="en-GB" sz="2000" dirty="0">
                <a:latin typeface="Arial" pitchFamily="34" charset="0"/>
                <a:cs typeface="Arial" pitchFamily="34" charset="0"/>
              </a:rPr>
              <a:t>function of</a:t>
            </a:r>
          </a:p>
          <a:p>
            <a:pPr marL="1257300" lvl="2" indent="-342900">
              <a:buFont typeface="Arial" pitchFamily="34" charset="0"/>
              <a:buChar char="•"/>
            </a:pPr>
            <a:r>
              <a:rPr lang="en-GB" dirty="0">
                <a:latin typeface="Arial" pitchFamily="34" charset="0"/>
                <a:cs typeface="Arial" pitchFamily="34" charset="0"/>
              </a:rPr>
              <a:t>wages, output, public spending, private investment, C</a:t>
            </a:r>
            <a:r>
              <a:rPr lang="en-GB" baseline="-25000" dirty="0">
                <a:latin typeface="Arial" panose="020B0604020202020204" pitchFamily="34" charset="0"/>
                <a:cs typeface="Arial" pitchFamily="34" charset="0"/>
              </a:rPr>
              <a:t>H</a:t>
            </a:r>
            <a:r>
              <a:rPr lang="en-GB" dirty="0">
                <a:latin typeface="Arial" panose="020B0604020202020204" pitchFamily="34" charset="0"/>
                <a:cs typeface="Arial" pitchFamily="34" charset="0"/>
              </a:rPr>
              <a:t>, unpaid care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itchFamily="34" charset="0"/>
              </a:rPr>
              <a:t>labour force participation of women &amp; men depend on</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itchFamily="34" charset="0"/>
              </a:rPr>
              <a:t>wages, social infrastructure, unpaid care</a:t>
            </a:r>
          </a:p>
          <a:p>
            <a:endParaRPr lang="en-US" dirty="0"/>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608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1" y="0"/>
            <a:ext cx="180975" cy="266700"/>
          </a:xfrm>
          <a:prstGeom prst="rect">
            <a:avLst/>
          </a:prstGeom>
          <a:noFill/>
        </p:spPr>
      </p:pic>
    </p:spTree>
    <p:extLst>
      <p:ext uri="{BB962C8B-B14F-4D97-AF65-F5344CB8AC3E}">
        <p14:creationId xmlns:p14="http://schemas.microsoft.com/office/powerpoint/2010/main" val="2047782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23570" y="897101"/>
            <a:ext cx="5526597" cy="461665"/>
          </a:xfrm>
          <a:prstGeom prst="rect">
            <a:avLst/>
          </a:prstGeom>
          <a:noFill/>
        </p:spPr>
        <p:txBody>
          <a:bodyPr wrap="square" rtlCol="0">
            <a:spAutoFit/>
          </a:bodyPr>
          <a:lstStyle/>
          <a:p>
            <a:r>
              <a:rPr lang="en-GB" sz="2400" b="1" dirty="0">
                <a:solidFill>
                  <a:srgbClr val="5B9BD5">
                    <a:lumMod val="50000"/>
                  </a:srgbClr>
                </a:solidFill>
                <a:latin typeface="Cambria" panose="02040503050406030204" pitchFamily="18" charset="0"/>
              </a:rPr>
              <a:t>...Model: </a:t>
            </a:r>
            <a:r>
              <a:rPr lang="en-GB" sz="2400" b="1" dirty="0">
                <a:solidFill>
                  <a:schemeClr val="tx2"/>
                </a:solidFill>
                <a:latin typeface="Arial" panose="020B0604020202020204" pitchFamily="34" charset="0"/>
                <a:cs typeface="Arial" panose="020B0604020202020204" pitchFamily="34" charset="0"/>
              </a:rPr>
              <a:t>Employment</a:t>
            </a:r>
            <a:endParaRPr lang="en-GB" sz="2400" b="1" dirty="0">
              <a:solidFill>
                <a:schemeClr val="tx2"/>
              </a:solidFill>
              <a:latin typeface="Cambria" panose="02040503050406030204" pitchFamily="18" charset="0"/>
            </a:endParaRPr>
          </a:p>
        </p:txBody>
      </p:sp>
      <p:sp>
        <p:nvSpPr>
          <p:cNvPr id="2" name="Rectangle 1"/>
          <p:cNvSpPr/>
          <p:nvPr/>
        </p:nvSpPr>
        <p:spPr>
          <a:xfrm>
            <a:off x="2023569" y="1616313"/>
            <a:ext cx="8644431" cy="1508105"/>
          </a:xfrm>
          <a:prstGeom prst="rect">
            <a:avLst/>
          </a:prstGeom>
        </p:spPr>
        <p:txBody>
          <a:bodyPr wrap="square">
            <a:spAutoFit/>
          </a:bodyPr>
          <a:lstStyle/>
          <a:p>
            <a:pPr marL="342900" lvl="2" indent="-342900">
              <a:buFont typeface="Arial" pitchFamily="34" charset="0"/>
              <a:buChar char="•"/>
            </a:pPr>
            <a:r>
              <a:rPr lang="en-GB" sz="2400" dirty="0">
                <a:latin typeface="Arial" panose="020B0604020202020204" pitchFamily="34" charset="0"/>
                <a:cs typeface="Arial" panose="020B0604020202020204" pitchFamily="34" charset="0"/>
              </a:rPr>
              <a:t>Employment of men &amp; women in hours </a:t>
            </a:r>
          </a:p>
          <a:p>
            <a:pPr marL="800100" lvl="3" indent="-342900">
              <a:buFont typeface="Arial" pitchFamily="34" charset="0"/>
              <a:buChar char="•"/>
            </a:pPr>
            <a:r>
              <a:rPr lang="en-GB" sz="2400" dirty="0">
                <a:latin typeface="Arial" panose="020B0604020202020204" pitchFamily="34" charset="0"/>
                <a:cs typeface="Arial" panose="020B0604020202020204" pitchFamily="34" charset="0"/>
              </a:rPr>
              <a:t>Determined by output and productivity  </a:t>
            </a:r>
          </a:p>
          <a:p>
            <a:pPr marL="800100" lvl="1" indent="-342900">
              <a:buFont typeface="Arial" pitchFamily="34" charset="0"/>
              <a:buChar char="•"/>
            </a:pPr>
            <a:r>
              <a:rPr lang="en-GB" sz="2400" dirty="0">
                <a:latin typeface="Arial" panose="020B0604020202020204" pitchFamily="34" charset="0"/>
                <a:cs typeface="Arial" panose="020B0604020202020204" pitchFamily="34" charset="0"/>
              </a:rPr>
              <a:t>Subject to occupational segregation in N and H</a:t>
            </a:r>
          </a:p>
          <a:p>
            <a:pPr marL="1257300" lvl="2" indent="-342900">
              <a:buFont typeface="Arial" pitchFamily="34" charset="0"/>
              <a:buChar char="•"/>
            </a:pPr>
            <a:r>
              <a:rPr lang="en-GB" sz="2000" dirty="0">
                <a:latin typeface="Arial" panose="020B0604020202020204" pitchFamily="34" charset="0"/>
                <a:cs typeface="Arial" panose="020B0604020202020204" pitchFamily="34" charset="0"/>
              </a:rPr>
              <a:t>Endogenous</a:t>
            </a:r>
            <a:endParaRPr lang="en-US" dirty="0"/>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608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1" y="0"/>
            <a:ext cx="180975" cy="266700"/>
          </a:xfrm>
          <a:prstGeom prst="rect">
            <a:avLst/>
          </a:prstGeom>
          <a:noFill/>
        </p:spPr>
      </p:pic>
    </p:spTree>
    <p:extLst>
      <p:ext uri="{BB962C8B-B14F-4D97-AF65-F5344CB8AC3E}">
        <p14:creationId xmlns:p14="http://schemas.microsoft.com/office/powerpoint/2010/main" val="3487043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0288" y="923925"/>
            <a:ext cx="8621712" cy="427038"/>
          </a:xfrm>
        </p:spPr>
        <p:txBody>
          <a:bodyPr>
            <a:normAutofit fontScale="90000"/>
          </a:bodyPr>
          <a:lstStyle/>
          <a:p>
            <a:r>
              <a:rPr lang="en-US" sz="2700" dirty="0">
                <a:solidFill>
                  <a:schemeClr val="tx2"/>
                </a:solidFill>
                <a:latin typeface="+mn-lt"/>
              </a:rPr>
              <a:t>…Model: Distribution and price setting</a:t>
            </a:r>
            <a:br>
              <a:rPr lang="en-US" sz="2400" b="0" dirty="0">
                <a:solidFill>
                  <a:schemeClr val="tx2"/>
                </a:solidFill>
                <a:latin typeface="+mn-lt"/>
              </a:rPr>
            </a:br>
            <a:br>
              <a:rPr lang="en-US" sz="2400" b="0" dirty="0">
                <a:solidFill>
                  <a:schemeClr val="tx2"/>
                </a:solidFill>
                <a:latin typeface="+mn-lt"/>
              </a:rPr>
            </a:br>
            <a:br>
              <a:rPr lang="en-US" sz="2400" b="0" dirty="0">
                <a:solidFill>
                  <a:schemeClr val="tx2"/>
                </a:solidFill>
                <a:latin typeface="+mn-lt"/>
              </a:rPr>
            </a:br>
            <a:br>
              <a:rPr lang="en-US" sz="2400" b="0" dirty="0">
                <a:solidFill>
                  <a:schemeClr val="tx2"/>
                </a:solidFill>
                <a:latin typeface="+mn-lt"/>
              </a:rPr>
            </a:br>
            <a:br>
              <a:rPr lang="en-GB" sz="2800" dirty="0">
                <a:latin typeface="Candara" panose="020E0502030303020204" pitchFamily="34" charset="0"/>
              </a:rPr>
            </a:br>
            <a:endParaRPr lang="en-GB" sz="2800" dirty="0">
              <a:solidFill>
                <a:schemeClr val="accent5">
                  <a:lumMod val="50000"/>
                </a:schemeClr>
              </a:solidFill>
              <a:latin typeface="Candara" panose="020E0502030303020204" pitchFamily="34" charset="0"/>
            </a:endParaRPr>
          </a:p>
        </p:txBody>
      </p:sp>
      <p:sp>
        <p:nvSpPr>
          <p:cNvPr id="3" name="Content Placeholder 2"/>
          <p:cNvSpPr>
            <a:spLocks noGrp="1"/>
          </p:cNvSpPr>
          <p:nvPr>
            <p:ph idx="4294967295"/>
          </p:nvPr>
        </p:nvSpPr>
        <p:spPr>
          <a:xfrm>
            <a:off x="3389313" y="1350963"/>
            <a:ext cx="8802687" cy="5246687"/>
          </a:xfrm>
        </p:spPr>
        <p:txBody>
          <a:bodyPr>
            <a:noAutofit/>
          </a:bodyPr>
          <a:lstStyle/>
          <a:p>
            <a:pPr>
              <a:buFont typeface="Arial" pitchFamily="34" charset="0"/>
              <a:buChar char="•"/>
            </a:pPr>
            <a:r>
              <a:rPr lang="en-GB" sz="2400" dirty="0">
                <a:latin typeface="Arial" pitchFamily="34" charset="0"/>
                <a:cs typeface="Arial" pitchFamily="34" charset="0"/>
              </a:rPr>
              <a:t>Prices: mark-up </a:t>
            </a:r>
            <a:r>
              <a:rPr lang="en-GB" sz="2400" dirty="0">
                <a:latin typeface="Arial" panose="020B0604020202020204" pitchFamily="34" charset="0"/>
                <a:ea typeface="Calibri" panose="020F0502020204030204" pitchFamily="34" charset="0"/>
                <a:cs typeface="Arial" panose="020B0604020202020204" pitchFamily="34" charset="0"/>
              </a:rPr>
              <a:t>on unit labour costs and other input costs</a:t>
            </a:r>
          </a:p>
          <a:p>
            <a:pPr lvl="1">
              <a:buFont typeface="Arial" pitchFamily="34" charset="0"/>
              <a:buChar char="•"/>
            </a:pPr>
            <a:r>
              <a:rPr lang="en-GB" sz="2000" dirty="0"/>
              <a:t>Medium run: effects of wages on productivity </a:t>
            </a:r>
            <a:r>
              <a:rPr lang="en-GB" sz="1800" dirty="0"/>
              <a:t>→ moderate </a:t>
            </a:r>
            <a:r>
              <a:rPr lang="en-GB" sz="2000" dirty="0"/>
              <a:t>price effects</a:t>
            </a:r>
            <a:endParaRPr lang="en-GB" sz="2000" dirty="0">
              <a:latin typeface="Arial" panose="020B0604020202020204" pitchFamily="34" charset="0"/>
              <a:cs typeface="Arial" panose="020B0604020202020204" pitchFamily="34" charset="0"/>
            </a:endParaRPr>
          </a:p>
          <a:p>
            <a:pPr marL="342900" indent="-342900"/>
            <a:r>
              <a:rPr lang="en-GB" dirty="0">
                <a:latin typeface="Arial" panose="020B0604020202020204" pitchFamily="34" charset="0"/>
                <a:cs typeface="Arial" panose="020B0604020202020204" pitchFamily="34" charset="0"/>
              </a:rPr>
              <a:t>Wage bargaining: function of employment/labour force (of men &amp; women and each other’s wages) </a:t>
            </a:r>
          </a:p>
          <a:p>
            <a:r>
              <a:rPr lang="en-GB" dirty="0"/>
              <a:t>Wages, gender gap, taxes → functional income &amp; wealth distribution   </a:t>
            </a:r>
          </a:p>
          <a:p>
            <a:r>
              <a:rPr lang="en-GB" dirty="0"/>
              <a:t>Private net wealth (PW) </a:t>
            </a:r>
          </a:p>
          <a:p>
            <a:pPr lvl="1"/>
            <a:r>
              <a:rPr lang="en-GB" dirty="0"/>
              <a:t>function of after tax female &amp; male wage and profit income and its past value</a:t>
            </a:r>
          </a:p>
          <a:p>
            <a:r>
              <a:rPr lang="en-GB" dirty="0"/>
              <a:t>Wealth concentration=PW of top1%/PW</a:t>
            </a:r>
          </a:p>
          <a:p>
            <a:endParaRPr lang="en-GB" sz="2000" dirty="0"/>
          </a:p>
          <a:p>
            <a:pPr marL="400050" lvl="1" indent="0">
              <a:spcBef>
                <a:spcPts val="0"/>
              </a:spcBef>
              <a:buNone/>
            </a:pPr>
            <a:endParaRPr lang="en-GB" sz="2000" dirty="0"/>
          </a:p>
          <a:p>
            <a:pPr marL="0" indent="0">
              <a:spcBef>
                <a:spcPts val="0"/>
              </a:spcBef>
            </a:pPr>
            <a:endParaRPr lang="en-GB" sz="2000" dirty="0"/>
          </a:p>
        </p:txBody>
      </p:sp>
      <p:sp>
        <p:nvSpPr>
          <p:cNvPr id="286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76"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3333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3191" y="654243"/>
            <a:ext cx="8496300" cy="336550"/>
          </a:xfrm>
        </p:spPr>
        <p:txBody>
          <a:bodyPr/>
          <a:lstStyle/>
          <a:p>
            <a:r>
              <a:rPr lang="en-GB" sz="2800" dirty="0">
                <a:solidFill>
                  <a:schemeClr val="accent5">
                    <a:lumMod val="50000"/>
                  </a:schemeClr>
                </a:solidFill>
                <a:latin typeface="Candara" panose="020E0502030303020204" pitchFamily="34" charset="0"/>
              </a:rPr>
              <a:t>Outline</a:t>
            </a:r>
            <a:endParaRPr lang="en-US" sz="2800" dirty="0">
              <a:solidFill>
                <a:schemeClr val="tx2"/>
              </a:solidFill>
            </a:endParaRPr>
          </a:p>
        </p:txBody>
      </p:sp>
      <p:sp>
        <p:nvSpPr>
          <p:cNvPr id="3" name="Content Placeholder 2"/>
          <p:cNvSpPr>
            <a:spLocks noGrp="1"/>
          </p:cNvSpPr>
          <p:nvPr>
            <p:ph idx="4294967295"/>
          </p:nvPr>
        </p:nvSpPr>
        <p:spPr>
          <a:xfrm>
            <a:off x="1171261" y="1261731"/>
            <a:ext cx="8820150" cy="4852988"/>
          </a:xfrm>
        </p:spPr>
        <p:txBody>
          <a:bodyPr/>
          <a:lstStyle/>
          <a:p>
            <a:r>
              <a:rPr lang="en-US" sz="2400" dirty="0"/>
              <a:t>A structuralist Post-Keynesian/Kaleckian </a:t>
            </a:r>
            <a:r>
              <a:rPr lang="en-US" sz="2400" dirty="0">
                <a:solidFill>
                  <a:schemeClr val="tx2"/>
                </a:solidFill>
              </a:rPr>
              <a:t>gendered </a:t>
            </a:r>
            <a:r>
              <a:rPr lang="en-US" sz="2400" dirty="0"/>
              <a:t>model</a:t>
            </a:r>
            <a:r>
              <a:rPr lang="en-GB" sz="2400" dirty="0"/>
              <a:t> </a:t>
            </a:r>
          </a:p>
          <a:p>
            <a:r>
              <a:rPr lang="en-GB" sz="2400" dirty="0"/>
              <a:t>Methodology</a:t>
            </a:r>
          </a:p>
          <a:p>
            <a:r>
              <a:rPr lang="en-GB" sz="2400" dirty="0"/>
              <a:t>Econometric findings </a:t>
            </a:r>
            <a:r>
              <a:rPr lang="en-GB" sz="2400"/>
              <a:t>and policy </a:t>
            </a:r>
            <a:r>
              <a:rPr lang="en-GB" sz="2400" dirty="0"/>
              <a:t>simulations</a:t>
            </a:r>
          </a:p>
          <a:p>
            <a:r>
              <a:rPr lang="en-GB" sz="2400" dirty="0"/>
              <a:t>Conclusions and policy implications  </a:t>
            </a:r>
          </a:p>
          <a:p>
            <a:pPr marL="457200" lvl="1" indent="0">
              <a:buNone/>
            </a:pPr>
            <a:endParaRPr lang="en-GB" dirty="0"/>
          </a:p>
          <a:p>
            <a:pPr lvl="1"/>
            <a:endParaRPr lang="en-GB" dirty="0"/>
          </a:p>
          <a:p>
            <a:pPr marL="0" lvl="2" indent="0">
              <a:buNone/>
            </a:pPr>
            <a:endParaRPr lang="en-GB" dirty="0"/>
          </a:p>
          <a:p>
            <a:pPr marL="742950" lvl="2" indent="-342900">
              <a:buNone/>
            </a:pPr>
            <a:endParaRPr lang="en-GB" dirty="0">
              <a:solidFill>
                <a:schemeClr val="tx2"/>
              </a:solidFill>
            </a:endParaRPr>
          </a:p>
          <a:p>
            <a:pPr marL="742950" lvl="2" indent="-342900"/>
            <a:endParaRPr lang="en-US" sz="1600" dirty="0">
              <a:solidFill>
                <a:schemeClr val="tx2"/>
              </a:solidFill>
            </a:endParaRP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3A7414-B46F-8AFC-3B76-51F77770A76D}"/>
              </a:ext>
            </a:extLst>
          </p:cNvPr>
          <p:cNvSpPr>
            <a:spLocks noChangeArrowheads="1"/>
          </p:cNvSpPr>
          <p:nvPr/>
        </p:nvSpPr>
        <p:spPr bwMode="auto">
          <a:xfrm>
            <a:off x="2222090" y="370857"/>
            <a:ext cx="11215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3" name="Object 2">
            <a:extLst>
              <a:ext uri="{FF2B5EF4-FFF2-40B4-BE49-F238E27FC236}">
                <a16:creationId xmlns:a16="http://schemas.microsoft.com/office/drawing/2014/main" id="{2645BA9D-140D-E993-F2D7-2DF8BE0ECDE9}"/>
              </a:ext>
            </a:extLst>
          </p:cNvPr>
          <p:cNvGraphicFramePr>
            <a:graphicFrameLocks noChangeAspect="1"/>
          </p:cNvGraphicFramePr>
          <p:nvPr/>
        </p:nvGraphicFramePr>
        <p:xfrm>
          <a:off x="1927124" y="784124"/>
          <a:ext cx="8491495" cy="5464277"/>
        </p:xfrm>
        <a:graphic>
          <a:graphicData uri="http://schemas.openxmlformats.org/presentationml/2006/ole">
            <mc:AlternateContent xmlns:mc="http://schemas.openxmlformats.org/markup-compatibility/2006">
              <mc:Choice xmlns:v="urn:schemas-microsoft-com:vml" Requires="v">
                <p:oleObj name="Worksheet" r:id="rId3" imgW="10500289" imgH="8328864" progId="Excel.Sheet.12">
                  <p:embed/>
                </p:oleObj>
              </mc:Choice>
              <mc:Fallback>
                <p:oleObj name="Worksheet" r:id="rId3" imgW="10500289" imgH="8328864" progId="Excel.Sheet.12">
                  <p:embed/>
                  <p:pic>
                    <p:nvPicPr>
                      <p:cNvPr id="3" name="Object 2">
                        <a:extLst>
                          <a:ext uri="{FF2B5EF4-FFF2-40B4-BE49-F238E27FC236}">
                            <a16:creationId xmlns:a16="http://schemas.microsoft.com/office/drawing/2014/main" id="{2645BA9D-140D-E993-F2D7-2DF8BE0EC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124" y="784124"/>
                        <a:ext cx="8491495" cy="5464277"/>
                      </a:xfrm>
                      <a:prstGeom prst="rect">
                        <a:avLst/>
                      </a:prstGeom>
                      <a:noFill/>
                    </p:spPr>
                  </p:pic>
                </p:oleObj>
              </mc:Fallback>
            </mc:AlternateContent>
          </a:graphicData>
        </a:graphic>
      </p:graphicFrame>
    </p:spTree>
    <p:extLst>
      <p:ext uri="{BB962C8B-B14F-4D97-AF65-F5344CB8AC3E}">
        <p14:creationId xmlns:p14="http://schemas.microsoft.com/office/powerpoint/2010/main" val="1772216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C9FAD-47FE-40BC-9178-077116F2D79A}"/>
              </a:ext>
            </a:extLst>
          </p:cNvPr>
          <p:cNvSpPr txBox="1"/>
          <p:nvPr/>
        </p:nvSpPr>
        <p:spPr>
          <a:xfrm>
            <a:off x="2753033" y="870108"/>
            <a:ext cx="8219767" cy="369332"/>
          </a:xfrm>
          <a:prstGeom prst="rect">
            <a:avLst/>
          </a:prstGeom>
          <a:noFill/>
        </p:spPr>
        <p:txBody>
          <a:bodyPr wrap="square">
            <a:spAutoFit/>
          </a:bodyPr>
          <a:lstStyle/>
          <a:p>
            <a:r>
              <a:rPr lang="en-GB" dirty="0">
                <a:latin typeface="Times New Roman" panose="02020603050405020304" pitchFamily="18" charset="0"/>
                <a:ea typeface="Yu Mincho" panose="02020400000000000000" pitchFamily="18" charset="-128"/>
              </a:rPr>
              <a:t>The impact of an increase in public spending on aggregate demand </a:t>
            </a:r>
            <a:endParaRPr lang="tr-TR" dirty="0"/>
          </a:p>
        </p:txBody>
      </p:sp>
      <p:graphicFrame>
        <p:nvGraphicFramePr>
          <p:cNvPr id="2" name="Table 1">
            <a:extLst>
              <a:ext uri="{FF2B5EF4-FFF2-40B4-BE49-F238E27FC236}">
                <a16:creationId xmlns:a16="http://schemas.microsoft.com/office/drawing/2014/main" id="{8C6FCB99-7232-B79E-5CA2-32D4988CEA75}"/>
              </a:ext>
            </a:extLst>
          </p:cNvPr>
          <p:cNvGraphicFramePr>
            <a:graphicFrameLocks noGrp="1"/>
          </p:cNvGraphicFramePr>
          <p:nvPr/>
        </p:nvGraphicFramePr>
        <p:xfrm>
          <a:off x="2147455" y="1239440"/>
          <a:ext cx="8219768" cy="5078233"/>
        </p:xfrm>
        <a:graphic>
          <a:graphicData uri="http://schemas.openxmlformats.org/drawingml/2006/table">
            <a:tbl>
              <a:tblPr firstRow="1" firstCol="1" bandRow="1">
                <a:tableStyleId>{5C22544A-7EE6-4342-B048-85BDC9FD1C3A}</a:tableStyleId>
              </a:tblPr>
              <a:tblGrid>
                <a:gridCol w="1377504">
                  <a:extLst>
                    <a:ext uri="{9D8B030D-6E8A-4147-A177-3AD203B41FA5}">
                      <a16:colId xmlns:a16="http://schemas.microsoft.com/office/drawing/2014/main" val="2983553634"/>
                    </a:ext>
                  </a:extLst>
                </a:gridCol>
                <a:gridCol w="1769491">
                  <a:extLst>
                    <a:ext uri="{9D8B030D-6E8A-4147-A177-3AD203B41FA5}">
                      <a16:colId xmlns:a16="http://schemas.microsoft.com/office/drawing/2014/main" val="2867207578"/>
                    </a:ext>
                  </a:extLst>
                </a:gridCol>
                <a:gridCol w="1614064">
                  <a:extLst>
                    <a:ext uri="{9D8B030D-6E8A-4147-A177-3AD203B41FA5}">
                      <a16:colId xmlns:a16="http://schemas.microsoft.com/office/drawing/2014/main" val="2761651816"/>
                    </a:ext>
                  </a:extLst>
                </a:gridCol>
                <a:gridCol w="1767785">
                  <a:extLst>
                    <a:ext uri="{9D8B030D-6E8A-4147-A177-3AD203B41FA5}">
                      <a16:colId xmlns:a16="http://schemas.microsoft.com/office/drawing/2014/main" val="1002026482"/>
                    </a:ext>
                  </a:extLst>
                </a:gridCol>
                <a:gridCol w="1690924">
                  <a:extLst>
                    <a:ext uri="{9D8B030D-6E8A-4147-A177-3AD203B41FA5}">
                      <a16:colId xmlns:a16="http://schemas.microsoft.com/office/drawing/2014/main" val="252373514"/>
                    </a:ext>
                  </a:extLst>
                </a:gridCol>
              </a:tblGrid>
              <a:tr h="182652">
                <a:tc>
                  <a:txBody>
                    <a:bodyPr/>
                    <a:lstStyle/>
                    <a:p>
                      <a:pPr marL="0" marR="0" algn="just">
                        <a:lnSpc>
                          <a:spcPct val="107000"/>
                        </a:lnSpc>
                        <a:spcBef>
                          <a:spcPts val="0"/>
                        </a:spcBef>
                        <a:spcAft>
                          <a:spcPts val="0"/>
                        </a:spcAft>
                      </a:pPr>
                      <a:r>
                        <a:rPr lang="en-GB" sz="600">
                          <a:effectLst/>
                        </a:rPr>
                        <a: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gridSpan="2">
                  <a:txBody>
                    <a:bodyPr/>
                    <a:lstStyle/>
                    <a:p>
                      <a:pPr marL="0" marR="0" algn="just">
                        <a:lnSpc>
                          <a:spcPct val="107000"/>
                        </a:lnSpc>
                        <a:spcBef>
                          <a:spcPts val="0"/>
                        </a:spcBef>
                        <a:spcAft>
                          <a:spcPts val="0"/>
                        </a:spcAft>
                      </a:pPr>
                      <a:r>
                        <a:rPr lang="en-GB" sz="600">
                          <a:effectLst/>
                        </a:rPr>
                        <a:t>Direct effects in the short run</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hMerge="1">
                  <a:txBody>
                    <a:bodyPr/>
                    <a:lstStyle/>
                    <a:p>
                      <a:endParaRPr lang="tr-TR"/>
                    </a:p>
                  </a:txBody>
                  <a:tcPr/>
                </a:tc>
                <a:tc gridSpan="2">
                  <a:txBody>
                    <a:bodyPr/>
                    <a:lstStyle/>
                    <a:p>
                      <a:pPr marL="0" marR="0" algn="just">
                        <a:lnSpc>
                          <a:spcPct val="107000"/>
                        </a:lnSpc>
                        <a:spcBef>
                          <a:spcPts val="0"/>
                        </a:spcBef>
                        <a:spcAft>
                          <a:spcPts val="0"/>
                        </a:spcAft>
                      </a:pPr>
                      <a:r>
                        <a:rPr lang="en-GB" sz="600">
                          <a:effectLst/>
                        </a:rPr>
                        <a:t>Direct effects in the medium run</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hMerge="1">
                  <a:txBody>
                    <a:bodyPr/>
                    <a:lstStyle/>
                    <a:p>
                      <a:endParaRPr lang="tr-TR"/>
                    </a:p>
                  </a:txBody>
                  <a:tcPr/>
                </a:tc>
                <a:extLst>
                  <a:ext uri="{0D108BD9-81ED-4DB2-BD59-A6C34878D82A}">
                    <a16:rowId xmlns:a16="http://schemas.microsoft.com/office/drawing/2014/main" val="2193283202"/>
                  </a:ext>
                </a:extLst>
              </a:tr>
              <a:tr h="487821">
                <a:tc>
                  <a:txBody>
                    <a:bodyPr/>
                    <a:lstStyle/>
                    <a:p>
                      <a:pPr marL="0" marR="0" algn="just">
                        <a:lnSpc>
                          <a:spcPct val="107000"/>
                        </a:lnSpc>
                        <a:spcBef>
                          <a:spcPts val="0"/>
                        </a:spcBef>
                        <a:spcAft>
                          <a:spcPts val="0"/>
                        </a:spcAft>
                      </a:pPr>
                      <a:r>
                        <a:rPr lang="en-GB" sz="600">
                          <a:effectLst/>
                        </a:rPr>
                        <a: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Public spending in the social sector (care economy)</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Public spending in REEEPT (green economy) or infrastructure</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Public spending in the social sector (care economy)</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Public spending in REEEPT (green economy) or infrastructure</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extLst>
                  <a:ext uri="{0D108BD9-81ED-4DB2-BD59-A6C34878D82A}">
                    <a16:rowId xmlns:a16="http://schemas.microsoft.com/office/drawing/2014/main" val="3603182806"/>
                  </a:ext>
                </a:extLst>
              </a:tr>
              <a:tr h="881552">
                <a:tc>
                  <a:txBody>
                    <a:bodyPr/>
                    <a:lstStyle/>
                    <a:p>
                      <a:pPr marL="0" marR="0" algn="just">
                        <a:lnSpc>
                          <a:spcPct val="107000"/>
                        </a:lnSpc>
                        <a:spcBef>
                          <a:spcPts val="0"/>
                        </a:spcBef>
                        <a:spcAft>
                          <a:spcPts val="0"/>
                        </a:spcAft>
                      </a:pPr>
                      <a:r>
                        <a:rPr lang="en-GB" sz="600">
                          <a:effectLst/>
                        </a:rPr>
                        <a:t>Consumption in N</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employment in H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employment in N (+)</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Reducing private consumption by public provision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profit share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profit share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extLst>
                  <a:ext uri="{0D108BD9-81ED-4DB2-BD59-A6C34878D82A}">
                    <a16:rowId xmlns:a16="http://schemas.microsoft.com/office/drawing/2014/main" val="2373625817"/>
                  </a:ext>
                </a:extLst>
              </a:tr>
              <a:tr h="1078418">
                <a:tc>
                  <a:txBody>
                    <a:bodyPr/>
                    <a:lstStyle/>
                    <a:p>
                      <a:pPr marL="0" marR="0" algn="just">
                        <a:lnSpc>
                          <a:spcPct val="107000"/>
                        </a:lnSpc>
                        <a:spcBef>
                          <a:spcPts val="0"/>
                        </a:spcBef>
                        <a:spcAft>
                          <a:spcPts val="0"/>
                        </a:spcAft>
                      </a:pPr>
                      <a:r>
                        <a:rPr lang="en-GB" sz="600">
                          <a:effectLst/>
                        </a:rPr>
                        <a:t>Consumption in H</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Direct positive effect (+)</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Rising employment in H (+)</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Reducing private consumption by public provision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employment in N (+)</a:t>
                      </a:r>
                      <a:endParaRPr lang="tr-TR" sz="500">
                        <a:effectLst/>
                      </a:endParaRPr>
                    </a:p>
                    <a:p>
                      <a:pPr marL="0" marR="0" algn="just">
                        <a:lnSpc>
                          <a:spcPct val="107000"/>
                        </a:lnSpc>
                        <a:spcBef>
                          <a:spcPts val="0"/>
                        </a:spcBef>
                        <a:spcAft>
                          <a:spcPts val="0"/>
                        </a:spcAft>
                      </a:pPr>
                      <a:r>
                        <a:rPr lang="en-GB" sz="600">
                          <a:effectLst/>
                        </a:rPr>
                        <a: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profit share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profit share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extLst>
                  <a:ext uri="{0D108BD9-81ED-4DB2-BD59-A6C34878D82A}">
                    <a16:rowId xmlns:a16="http://schemas.microsoft.com/office/drawing/2014/main" val="4285077705"/>
                  </a:ext>
                </a:extLst>
              </a:tr>
              <a:tr h="1472150">
                <a:tc>
                  <a:txBody>
                    <a:bodyPr/>
                    <a:lstStyle/>
                    <a:p>
                      <a:pPr marL="0" marR="0" algn="just">
                        <a:lnSpc>
                          <a:spcPct val="107000"/>
                        </a:lnSpc>
                        <a:spcBef>
                          <a:spcPts val="0"/>
                        </a:spcBef>
                        <a:spcAft>
                          <a:spcPts val="0"/>
                        </a:spcAft>
                      </a:pPr>
                      <a:r>
                        <a:rPr lang="en-GB" sz="600">
                          <a:effectLst/>
                        </a:rPr>
                        <a:t>Private investment</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Change in public debt/ GDP (-/0?)</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Change in public debt/ GDP (-/0?)</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Improved business environment or infrastructure (+)</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Substitute private investment in infrastructure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profit share (+)</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Change in public debt/GDP (-/0?)</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profit share (+)</a:t>
                      </a:r>
                      <a:endParaRPr lang="tr-TR" sz="500">
                        <a:effectLst/>
                      </a:endParaRPr>
                    </a:p>
                    <a:p>
                      <a:pPr marL="0" marR="0" algn="just">
                        <a:lnSpc>
                          <a:spcPct val="107000"/>
                        </a:lnSpc>
                        <a:spcBef>
                          <a:spcPts val="0"/>
                        </a:spcBef>
                        <a:spcAft>
                          <a:spcPts val="0"/>
                        </a:spcAft>
                      </a:pPr>
                      <a:r>
                        <a:rPr lang="en-GB" sz="600">
                          <a:effectLst/>
                        </a:rPr>
                        <a:t> </a:t>
                      </a:r>
                      <a:endParaRPr lang="tr-TR" sz="500">
                        <a:effectLst/>
                      </a:endParaRPr>
                    </a:p>
                    <a:p>
                      <a:pPr marL="0" marR="0" algn="just">
                        <a:lnSpc>
                          <a:spcPct val="107000"/>
                        </a:lnSpc>
                        <a:spcBef>
                          <a:spcPts val="0"/>
                        </a:spcBef>
                        <a:spcAft>
                          <a:spcPts val="0"/>
                        </a:spcAft>
                      </a:pPr>
                      <a:r>
                        <a:rPr lang="en-GB" sz="600">
                          <a:effectLst/>
                        </a:rPr>
                        <a:t>Change in public debt/GDP (-/0?)</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extLst>
                  <a:ext uri="{0D108BD9-81ED-4DB2-BD59-A6C34878D82A}">
                    <a16:rowId xmlns:a16="http://schemas.microsoft.com/office/drawing/2014/main" val="530162662"/>
                  </a:ext>
                </a:extLst>
              </a:tr>
              <a:tr h="192521">
                <a:tc>
                  <a:txBody>
                    <a:bodyPr/>
                    <a:lstStyle/>
                    <a:p>
                      <a:pPr marL="0" marR="0" algn="just">
                        <a:lnSpc>
                          <a:spcPct val="107000"/>
                        </a:lnSpc>
                        <a:spcBef>
                          <a:spcPts val="0"/>
                        </a:spcBef>
                        <a:spcAft>
                          <a:spcPts val="0"/>
                        </a:spcAft>
                      </a:pPr>
                      <a:r>
                        <a:rPr lang="en-GB" sz="600">
                          <a:effectLst/>
                        </a:rPr>
                        <a:t>Government expenditures</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Direct positive effect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Direct positive effect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extLst>
                  <a:ext uri="{0D108BD9-81ED-4DB2-BD59-A6C34878D82A}">
                    <a16:rowId xmlns:a16="http://schemas.microsoft.com/office/drawing/2014/main" val="3864184055"/>
                  </a:ext>
                </a:extLst>
              </a:tr>
              <a:tr h="783119">
                <a:tc>
                  <a:txBody>
                    <a:bodyPr/>
                    <a:lstStyle/>
                    <a:p>
                      <a:pPr marL="0" marR="0" algn="just">
                        <a:lnSpc>
                          <a:spcPct val="107000"/>
                        </a:lnSpc>
                        <a:spcBef>
                          <a:spcPts val="0"/>
                        </a:spcBef>
                        <a:spcAft>
                          <a:spcPts val="0"/>
                        </a:spcAft>
                      </a:pPr>
                      <a:r>
                        <a:rPr lang="en-GB" sz="600">
                          <a:effectLst/>
                        </a:rPr>
                        <a:t>Net exports</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0</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Negative effect due to increase in imports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a:effectLst/>
                        </a:rPr>
                        <a:t>Rising productivity and lower real unit labour costs (+)</a:t>
                      </a:r>
                      <a:endParaRPr lang="tr-TR" sz="50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tc>
                  <a:txBody>
                    <a:bodyPr/>
                    <a:lstStyle/>
                    <a:p>
                      <a:pPr marL="0" marR="0" algn="just">
                        <a:lnSpc>
                          <a:spcPct val="107000"/>
                        </a:lnSpc>
                        <a:spcBef>
                          <a:spcPts val="0"/>
                        </a:spcBef>
                        <a:spcAft>
                          <a:spcPts val="0"/>
                        </a:spcAft>
                      </a:pPr>
                      <a:r>
                        <a:rPr lang="en-GB" sz="600" dirty="0">
                          <a:effectLst/>
                        </a:rPr>
                        <a:t>Rising productivity and lower real unit labour costs (+)</a:t>
                      </a:r>
                      <a:endParaRPr lang="tr-TR" sz="500" dirty="0">
                        <a:effectLst/>
                      </a:endParaRPr>
                    </a:p>
                    <a:p>
                      <a:pPr marL="0" marR="0" algn="just">
                        <a:lnSpc>
                          <a:spcPct val="107000"/>
                        </a:lnSpc>
                        <a:spcBef>
                          <a:spcPts val="0"/>
                        </a:spcBef>
                        <a:spcAft>
                          <a:spcPts val="0"/>
                        </a:spcAft>
                      </a:pPr>
                      <a:r>
                        <a:rPr lang="en-GB" sz="600" dirty="0">
                          <a:effectLst/>
                        </a:rPr>
                        <a:t> </a:t>
                      </a:r>
                      <a:endParaRPr lang="tr-TR" sz="500" dirty="0">
                        <a:effectLst/>
                      </a:endParaRPr>
                    </a:p>
                    <a:p>
                      <a:pPr marL="0" marR="0" algn="just">
                        <a:lnSpc>
                          <a:spcPct val="107000"/>
                        </a:lnSpc>
                        <a:spcBef>
                          <a:spcPts val="0"/>
                        </a:spcBef>
                        <a:spcAft>
                          <a:spcPts val="0"/>
                        </a:spcAft>
                      </a:pPr>
                      <a:r>
                        <a:rPr lang="en-GB" sz="600" dirty="0">
                          <a:effectLst/>
                        </a:rPr>
                        <a:t>Negative effect due to increase in imports (-)</a:t>
                      </a:r>
                      <a:endParaRPr lang="tr-TR" sz="500" dirty="0">
                        <a:effectLst/>
                        <a:latin typeface="Calibri" panose="020F0502020204030204" pitchFamily="34" charset="0"/>
                        <a:ea typeface="Calibri" panose="020F0502020204030204" pitchFamily="34" charset="0"/>
                        <a:cs typeface="Arial" panose="020B0604020202020204" pitchFamily="34" charset="0"/>
                      </a:endParaRPr>
                    </a:p>
                  </a:txBody>
                  <a:tcPr marL="32684" marR="32684" marT="0" marB="0"/>
                </a:tc>
                <a:extLst>
                  <a:ext uri="{0D108BD9-81ED-4DB2-BD59-A6C34878D82A}">
                    <a16:rowId xmlns:a16="http://schemas.microsoft.com/office/drawing/2014/main" val="323244998"/>
                  </a:ext>
                </a:extLst>
              </a:tr>
            </a:tbl>
          </a:graphicData>
        </a:graphic>
      </p:graphicFrame>
    </p:spTree>
    <p:extLst>
      <p:ext uri="{BB962C8B-B14F-4D97-AF65-F5344CB8AC3E}">
        <p14:creationId xmlns:p14="http://schemas.microsoft.com/office/powerpoint/2010/main" val="262494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FF9B-F43F-4AFC-952E-0180468F6CCE}"/>
              </a:ext>
            </a:extLst>
          </p:cNvPr>
          <p:cNvSpPr>
            <a:spLocks noGrp="1"/>
          </p:cNvSpPr>
          <p:nvPr>
            <p:ph type="title" idx="4294967295"/>
          </p:nvPr>
        </p:nvSpPr>
        <p:spPr>
          <a:xfrm>
            <a:off x="0" y="500063"/>
            <a:ext cx="11183815" cy="5964237"/>
          </a:xfrm>
        </p:spPr>
        <p:txBody>
          <a:bodyPr/>
          <a:lstStyle/>
          <a:p>
            <a:r>
              <a:rPr lang="en-GB" b="0" dirty="0">
                <a:ea typeface="Calibri" panose="020F0502020204030204" pitchFamily="34" charset="0"/>
              </a:rPr>
              <a:t>The magnitude of the multiplier effects</a:t>
            </a:r>
            <a:endParaRPr lang="tr-TR" b="0" dirty="0"/>
          </a:p>
        </p:txBody>
      </p:sp>
      <p:sp>
        <p:nvSpPr>
          <p:cNvPr id="3" name="Content Placeholder 2">
            <a:extLst>
              <a:ext uri="{FF2B5EF4-FFF2-40B4-BE49-F238E27FC236}">
                <a16:creationId xmlns:a16="http://schemas.microsoft.com/office/drawing/2014/main" id="{E6D136B8-C618-4B0C-8BFE-835AB578D111}"/>
              </a:ext>
            </a:extLst>
          </p:cNvPr>
          <p:cNvSpPr>
            <a:spLocks noGrp="1"/>
          </p:cNvSpPr>
          <p:nvPr>
            <p:ph idx="4294967295"/>
          </p:nvPr>
        </p:nvSpPr>
        <p:spPr>
          <a:xfrm>
            <a:off x="1583436" y="2123674"/>
            <a:ext cx="7573962" cy="4808537"/>
          </a:xfrm>
        </p:spPr>
        <p:txBody>
          <a:bodyPr/>
          <a:lstStyle/>
          <a:p>
            <a:r>
              <a:rPr lang="en-GB" sz="2000" dirty="0">
                <a:ea typeface="Calibri" panose="020F0502020204030204" pitchFamily="34" charset="0"/>
              </a:rPr>
              <a:t>Depends on</a:t>
            </a:r>
          </a:p>
          <a:p>
            <a:pPr lvl="1"/>
            <a:r>
              <a:rPr lang="en-GB" sz="1800" dirty="0" err="1">
                <a:ea typeface="Calibri" panose="020F0502020204030204" pitchFamily="34" charset="0"/>
              </a:rPr>
              <a:t>i</a:t>
            </a:r>
            <a:r>
              <a:rPr lang="en-GB" sz="1800" dirty="0">
                <a:ea typeface="Calibri" panose="020F0502020204030204" pitchFamily="34" charset="0"/>
              </a:rPr>
              <a:t>) the labour intensity of the sectors receiving the extra spending, </a:t>
            </a:r>
          </a:p>
          <a:p>
            <a:pPr lvl="1"/>
            <a:r>
              <a:rPr lang="en-GB" sz="1800" dirty="0">
                <a:ea typeface="Calibri" panose="020F0502020204030204" pitchFamily="34" charset="0"/>
              </a:rPr>
              <a:t>ii) the marginal propensity to import out of the new spending, </a:t>
            </a:r>
          </a:p>
          <a:p>
            <a:pPr lvl="1"/>
            <a:r>
              <a:rPr lang="en-GB" sz="1800" dirty="0">
                <a:ea typeface="Calibri" panose="020F0502020204030204" pitchFamily="34" charset="0"/>
              </a:rPr>
              <a:t>iii) the effects on household consumption by substituting private spending, </a:t>
            </a:r>
          </a:p>
          <a:p>
            <a:pPr lvl="1"/>
            <a:r>
              <a:rPr lang="en-GB" sz="1800" dirty="0">
                <a:ea typeface="Calibri" panose="020F0502020204030204" pitchFamily="34" charset="0"/>
              </a:rPr>
              <a:t>iv) the effects on private investment by providing public infrastructure (+/-?) </a:t>
            </a:r>
          </a:p>
          <a:p>
            <a:pPr lvl="1"/>
            <a:r>
              <a:rPr lang="en-GB" sz="1800" dirty="0">
                <a:ea typeface="Calibri" panose="020F0502020204030204" pitchFamily="34" charset="0"/>
              </a:rPr>
              <a:t>v) the gender composition of new employment (effects both the </a:t>
            </a:r>
            <a:r>
              <a:rPr lang="en-GB" sz="1800" dirty="0" err="1">
                <a:ea typeface="Calibri" panose="020F0502020204030204" pitchFamily="34" charset="0"/>
              </a:rPr>
              <a:t>mpc</a:t>
            </a:r>
            <a:r>
              <a:rPr lang="en-GB" sz="1800" dirty="0">
                <a:ea typeface="Calibri" panose="020F0502020204030204" pitchFamily="34" charset="0"/>
              </a:rPr>
              <a:t> and Ch/C)</a:t>
            </a:r>
            <a:endParaRPr lang="tr-TR" sz="1800" dirty="0">
              <a:ea typeface="Calibri" panose="020F0502020204030204" pitchFamily="34" charset="0"/>
            </a:endParaRPr>
          </a:p>
          <a:p>
            <a:endParaRPr lang="en-US" sz="1600" dirty="0"/>
          </a:p>
          <a:p>
            <a:r>
              <a:rPr lang="en-US" sz="1600" dirty="0" err="1"/>
              <a:t>Batini</a:t>
            </a:r>
            <a:r>
              <a:rPr lang="en-US" sz="1600" dirty="0"/>
              <a:t> et al 2021 (IMF): strong multiplier effect of renewable energy infrastructure (1.4-1.5) &gt; </a:t>
            </a:r>
            <a:r>
              <a:rPr lang="tr-TR" sz="1600" dirty="0"/>
              <a:t>Non-EcoFriendly Energy Investments Multiplier</a:t>
            </a:r>
            <a:r>
              <a:rPr lang="en-US" sz="1600" dirty="0"/>
              <a:t> (0.6-0.5)</a:t>
            </a:r>
          </a:p>
          <a:p>
            <a:endParaRPr lang="tr-TR" sz="1600" dirty="0"/>
          </a:p>
        </p:txBody>
      </p:sp>
    </p:spTree>
    <p:extLst>
      <p:ext uri="{BB962C8B-B14F-4D97-AF65-F5344CB8AC3E}">
        <p14:creationId xmlns:p14="http://schemas.microsoft.com/office/powerpoint/2010/main" val="2626611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idx="4294967295"/>
          </p:nvPr>
        </p:nvSpPr>
        <p:spPr>
          <a:xfrm>
            <a:off x="540775" y="354166"/>
            <a:ext cx="8496300" cy="931863"/>
          </a:xfrm>
        </p:spPr>
        <p:txBody>
          <a:bodyPr/>
          <a:lstStyle/>
          <a:p>
            <a:r>
              <a:rPr lang="en-US" sz="2800" b="0" dirty="0">
                <a:solidFill>
                  <a:schemeClr val="tx2"/>
                </a:solidFill>
                <a:latin typeface="Arial" panose="020B0604020202020204" pitchFamily="34" charset="0"/>
                <a:cs typeface="Arial" panose="020B0604020202020204" pitchFamily="34" charset="0"/>
              </a:rPr>
              <a:t>Data and empirical methodology</a:t>
            </a:r>
            <a:endParaRPr lang="tr-TR" sz="2800" b="0"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4294967295"/>
          </p:nvPr>
        </p:nvSpPr>
        <p:spPr>
          <a:xfrm>
            <a:off x="953729" y="963561"/>
            <a:ext cx="11080955" cy="5820697"/>
          </a:xfrm>
        </p:spPr>
        <p:txBody>
          <a:bodyPr>
            <a:normAutofit/>
          </a:bodyPr>
          <a:lstStyle/>
          <a:p>
            <a:pPr>
              <a:spcBef>
                <a:spcPts val="0"/>
              </a:spcBef>
            </a:pPr>
            <a:r>
              <a:rPr lang="en-GB" sz="2000" dirty="0">
                <a:latin typeface="Arial" panose="020B0604020202020204" pitchFamily="34" charset="0"/>
                <a:ea typeface="Calibri" panose="020F0502020204030204" pitchFamily="34" charset="0"/>
                <a:cs typeface="Arial" panose="020B0604020202020204" pitchFamily="34" charset="0"/>
              </a:rPr>
              <a:t>8 emerging economies: </a:t>
            </a:r>
          </a:p>
          <a:p>
            <a:pPr lvl="1">
              <a:spcBef>
                <a:spcPts val="0"/>
              </a:spcBef>
            </a:pPr>
            <a:r>
              <a:rPr lang="en-GB" sz="1800" dirty="0">
                <a:solidFill>
                  <a:srgbClr val="212121"/>
                </a:solidFill>
                <a:latin typeface="Arial" panose="020B0604020202020204" pitchFamily="34" charset="0"/>
                <a:ea typeface="Times New Roman" panose="02020603050405020304" pitchFamily="18" charset="0"/>
                <a:cs typeface="Arial" panose="020B0604020202020204" pitchFamily="34" charset="0"/>
              </a:rPr>
              <a:t>Chile</a:t>
            </a:r>
            <a:r>
              <a:rPr lang="en-GB" sz="1800" dirty="0">
                <a:latin typeface="Arial" panose="020B0604020202020204" pitchFamily="34" charset="0"/>
                <a:ea typeface="Calibri" panose="020F0502020204030204" pitchFamily="34" charset="0"/>
                <a:cs typeface="Arial" panose="020B0604020202020204" pitchFamily="34" charset="0"/>
              </a:rPr>
              <a:t>, </a:t>
            </a:r>
            <a:r>
              <a:rPr lang="en-GB" sz="1800" dirty="0">
                <a:solidFill>
                  <a:srgbClr val="212121"/>
                </a:solidFill>
                <a:latin typeface="Arial" panose="020B0604020202020204" pitchFamily="34" charset="0"/>
                <a:ea typeface="Times New Roman" panose="02020603050405020304" pitchFamily="18" charset="0"/>
                <a:cs typeface="Arial" panose="020B0604020202020204" pitchFamily="34" charset="0"/>
              </a:rPr>
              <a:t>Colombia,</a:t>
            </a:r>
            <a:r>
              <a:rPr lang="en-GB" sz="1800" dirty="0">
                <a:latin typeface="Arial" panose="020B0604020202020204" pitchFamily="34" charset="0"/>
                <a:ea typeface="Calibri" panose="020F0502020204030204" pitchFamily="34" charset="0"/>
                <a:cs typeface="Arial" panose="020B0604020202020204" pitchFamily="34" charset="0"/>
              </a:rPr>
              <a:t> </a:t>
            </a:r>
            <a:r>
              <a:rPr lang="en-GB" sz="1800" dirty="0">
                <a:solidFill>
                  <a:srgbClr val="212121"/>
                </a:solidFill>
                <a:latin typeface="Arial" panose="020B0604020202020204" pitchFamily="34" charset="0"/>
                <a:ea typeface="Times New Roman" panose="02020603050405020304" pitchFamily="18" charset="0"/>
                <a:cs typeface="Arial" panose="020B0604020202020204" pitchFamily="34" charset="0"/>
              </a:rPr>
              <a:t>India, Indonesia, Philippines, South Korea, South Africa, Turkey</a:t>
            </a:r>
          </a:p>
          <a:p>
            <a:pPr>
              <a:spcBef>
                <a:spcPts val="0"/>
              </a:spcBef>
            </a:pPr>
            <a:r>
              <a:rPr lang="en-GB" sz="2000" dirty="0">
                <a:latin typeface="Arial" panose="020B0604020202020204" pitchFamily="34" charset="0"/>
                <a:ea typeface="Calibri" panose="020F0502020204030204" pitchFamily="34" charset="0"/>
                <a:cs typeface="Arial" panose="020B0604020202020204" pitchFamily="34" charset="0"/>
              </a:rPr>
              <a:t>Green economy –REEEPT  </a:t>
            </a:r>
            <a:endParaRPr lang="tr-TR" sz="2000" dirty="0">
              <a:latin typeface="Arial" panose="020B0604020202020204" pitchFamily="34" charset="0"/>
              <a:ea typeface="Calibri" panose="020F0502020204030204" pitchFamily="34" charset="0"/>
              <a:cs typeface="Arial" panose="020B0604020202020204" pitchFamily="34" charset="0"/>
            </a:endParaRPr>
          </a:p>
          <a:p>
            <a:pPr marL="400050" lvl="1"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50% allocated to renewable energy, </a:t>
            </a:r>
            <a:r>
              <a:rPr lang="en-US" sz="1800" dirty="0">
                <a:latin typeface="Arial" panose="020B0604020202020204" pitchFamily="34" charset="0"/>
                <a:ea typeface="Times New Roman" panose="02020603050405020304" pitchFamily="18" charset="0"/>
                <a:cs typeface="Arial" panose="020B0604020202020204" pitchFamily="34" charset="0"/>
              </a:rPr>
              <a:t>Pollin et al. (2015)</a:t>
            </a:r>
            <a:endParaRPr lang="en-GB" sz="1800" dirty="0">
              <a:latin typeface="Arial" panose="020B0604020202020204" pitchFamily="34" charset="0"/>
              <a:ea typeface="Calibri" panose="020F0502020204030204" pitchFamily="34" charset="0"/>
              <a:cs typeface="Arial" panose="020B0604020202020204" pitchFamily="34" charset="0"/>
            </a:endParaRP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equally among wind, solar, geothermal and hydropower. </a:t>
            </a:r>
          </a:p>
          <a:p>
            <a:pPr marL="400050" lvl="1"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20% allocated to energy efficiency, </a:t>
            </a:r>
            <a:r>
              <a:rPr lang="en-US" sz="1800" dirty="0">
                <a:latin typeface="Arial" panose="020B0604020202020204" pitchFamily="34" charset="0"/>
                <a:ea typeface="Times New Roman" panose="02020603050405020304" pitchFamily="18" charset="0"/>
                <a:cs typeface="Arial" panose="020B0604020202020204" pitchFamily="34" charset="0"/>
              </a:rPr>
              <a:t>Pollin et al. (2015)</a:t>
            </a:r>
            <a:endParaRPr lang="en-GB" sz="1800" dirty="0">
              <a:latin typeface="Arial" panose="020B0604020202020204" pitchFamily="34" charset="0"/>
              <a:ea typeface="Calibri" panose="020F0502020204030204" pitchFamily="34" charset="0"/>
              <a:cs typeface="Arial" panose="020B0604020202020204" pitchFamily="34" charset="0"/>
            </a:endParaRP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50% →weather proofing/energy efficiency in buildings; </a:t>
            </a: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25% → industrial energy efficiency, </a:t>
            </a: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25% →grid upgrades. </a:t>
            </a:r>
          </a:p>
          <a:p>
            <a:pPr marL="400050" lvl="1"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30% allocated to public transport, APTA (2020) </a:t>
            </a: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10% → rail transport vehicles (investment) </a:t>
            </a: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18% → construction (infrastructure) </a:t>
            </a:r>
          </a:p>
          <a:p>
            <a:pPr marL="800100" lvl="2" indent="448310" algn="just">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72% → transport services </a:t>
            </a:r>
          </a:p>
          <a:p>
            <a:pPr>
              <a:spcBef>
                <a:spcPts val="0"/>
              </a:spcBef>
            </a:pPr>
            <a:r>
              <a:rPr lang="en-GB" sz="2000" dirty="0">
                <a:latin typeface="Arial" panose="020B0604020202020204" pitchFamily="34" charset="0"/>
                <a:ea typeface="Calibri" panose="020F0502020204030204" pitchFamily="34" charset="0"/>
                <a:cs typeface="Arial" panose="020B0604020202020204" pitchFamily="34" charset="0"/>
              </a:rPr>
              <a:t>spending in REEEPT by 1%-point as a ratio to GDP →</a:t>
            </a:r>
          </a:p>
          <a:p>
            <a:pPr lvl="1">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REEE based on I-O analysis in </a:t>
            </a:r>
            <a:r>
              <a:rPr lang="en-US" sz="1800" dirty="0">
                <a:latin typeface="Arial" panose="020B0604020202020204" pitchFamily="34" charset="0"/>
                <a:ea typeface="Times New Roman" panose="02020603050405020304" pitchFamily="18" charset="0"/>
                <a:cs typeface="Arial" panose="020B0604020202020204" pitchFamily="34" charset="0"/>
              </a:rPr>
              <a:t>Pollin et al. (2015), PT: </a:t>
            </a:r>
            <a:r>
              <a:rPr lang="en-GB" sz="1800" dirty="0">
                <a:latin typeface="Arial" panose="020B0604020202020204" pitchFamily="34" charset="0"/>
                <a:ea typeface="Calibri" panose="020F0502020204030204" pitchFamily="34" charset="0"/>
                <a:cs typeface="Arial" panose="020B0604020202020204" pitchFamily="34" charset="0"/>
              </a:rPr>
              <a:t>APTA (2020) </a:t>
            </a:r>
          </a:p>
          <a:p>
            <a:pPr lvl="1">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manufacturing sub-industries  0.46%-point/GDP (Y</a:t>
            </a:r>
            <a:r>
              <a:rPr lang="en-GB" sz="1800" baseline="30000" dirty="0">
                <a:latin typeface="Arial" panose="020B0604020202020204" pitchFamily="34" charset="0"/>
                <a:ea typeface="Calibri" panose="020F0502020204030204" pitchFamily="34" charset="0"/>
                <a:cs typeface="Arial" panose="020B0604020202020204" pitchFamily="34" charset="0"/>
              </a:rPr>
              <a:t>MRE</a:t>
            </a:r>
            <a:r>
              <a:rPr lang="en-GB" sz="1800" dirty="0">
                <a:latin typeface="Arial" panose="020B0604020202020204" pitchFamily="34" charset="0"/>
                <a:ea typeface="Calibri" panose="020F0502020204030204" pitchFamily="34" charset="0"/>
                <a:cs typeface="Arial" panose="020B0604020202020204" pitchFamily="34" charset="0"/>
              </a:rPr>
              <a:t>)</a:t>
            </a:r>
          </a:p>
          <a:p>
            <a:pPr lvl="2">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Sum of plastic</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800" dirty="0">
                <a:latin typeface="Arial" panose="020B0604020202020204" pitchFamily="34" charset="0"/>
                <a:ea typeface="Calibri" panose="020F0502020204030204" pitchFamily="34" charset="0"/>
                <a:cs typeface="Arial" panose="020B0604020202020204" pitchFamily="34" charset="0"/>
              </a:rPr>
              <a:t>glass</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cement, plaster, concrete, </a:t>
            </a:r>
            <a:r>
              <a:rPr lang="en-GB" sz="1800" dirty="0">
                <a:latin typeface="Arial" panose="020B0604020202020204" pitchFamily="34" charset="0"/>
                <a:ea typeface="Calibri" panose="020F0502020204030204" pitchFamily="34" charset="0"/>
                <a:cs typeface="Arial" panose="020B0604020202020204" pitchFamily="34" charset="0"/>
              </a:rPr>
              <a:t>non-ferrous metals</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800" dirty="0">
                <a:latin typeface="Arial" panose="020B0604020202020204" pitchFamily="34" charset="0"/>
                <a:ea typeface="Calibri" panose="020F0502020204030204" pitchFamily="34" charset="0"/>
                <a:cs typeface="Arial" panose="020B0604020202020204" pitchFamily="34" charset="0"/>
              </a:rPr>
              <a:t>fabricated metal</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800" dirty="0">
                <a:latin typeface="Arial" panose="020B0604020202020204" pitchFamily="34" charset="0"/>
                <a:ea typeface="Calibri" panose="020F0502020204030204" pitchFamily="34" charset="0"/>
                <a:cs typeface="Arial" panose="020B0604020202020204" pitchFamily="34" charset="0"/>
              </a:rPr>
              <a:t>general purpose machinery</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special purpose machinery, domestic appliances, </a:t>
            </a:r>
            <a:r>
              <a:rPr lang="en-GB" sz="1800" dirty="0">
                <a:latin typeface="Arial" panose="020B0604020202020204" pitchFamily="34" charset="0"/>
                <a:ea typeface="Calibri" panose="020F0502020204030204" pitchFamily="34" charset="0"/>
                <a:cs typeface="Arial" panose="020B0604020202020204" pitchFamily="34" charset="0"/>
              </a:rPr>
              <a:t>electrical machinery and apparatus</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800" dirty="0">
                <a:latin typeface="Arial" panose="020B0604020202020204" pitchFamily="34" charset="0"/>
                <a:ea typeface="Calibri" panose="020F0502020204030204" pitchFamily="34" charset="0"/>
                <a:cs typeface="Arial" panose="020B0604020202020204" pitchFamily="34" charset="0"/>
              </a:rPr>
              <a:t>electronic valves, tubes,</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800" dirty="0">
                <a:latin typeface="Arial" panose="020B0604020202020204" pitchFamily="34" charset="0"/>
                <a:ea typeface="Calibri" panose="020F0502020204030204" pitchFamily="34" charset="0"/>
                <a:cs typeface="Arial" panose="020B0604020202020204" pitchFamily="34" charset="0"/>
              </a:rPr>
              <a:t>locomotives &amp; rolling stock</a:t>
            </a:r>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other transport equipment </a:t>
            </a:r>
            <a:endParaRPr lang="en-GB" sz="1800" dirty="0">
              <a:latin typeface="Arial" panose="020B0604020202020204" pitchFamily="34" charset="0"/>
              <a:ea typeface="Calibri" panose="020F0502020204030204" pitchFamily="34" charset="0"/>
              <a:cs typeface="Arial" panose="020B0604020202020204" pitchFamily="34" charset="0"/>
            </a:endParaRPr>
          </a:p>
          <a:p>
            <a:pPr lvl="1">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Construction: 0.33%-point/GDP (Y</a:t>
            </a:r>
            <a:r>
              <a:rPr lang="en-GB" sz="1800" baseline="30000" dirty="0">
                <a:latin typeface="Arial" panose="020B0604020202020204" pitchFamily="34" charset="0"/>
                <a:ea typeface="Calibri" panose="020F0502020204030204" pitchFamily="34" charset="0"/>
                <a:cs typeface="Arial" panose="020B0604020202020204" pitchFamily="34" charset="0"/>
              </a:rPr>
              <a:t>C</a:t>
            </a:r>
            <a:r>
              <a:rPr lang="en-GB" sz="1800" dirty="0">
                <a:latin typeface="Arial" panose="020B0604020202020204" pitchFamily="34" charset="0"/>
                <a:ea typeface="Calibri" panose="020F0502020204030204" pitchFamily="34" charset="0"/>
                <a:cs typeface="Arial" panose="020B0604020202020204" pitchFamily="34" charset="0"/>
              </a:rPr>
              <a:t>)</a:t>
            </a:r>
          </a:p>
          <a:p>
            <a:pPr lvl="1">
              <a:spcBef>
                <a:spcPts val="0"/>
              </a:spcBef>
            </a:pPr>
            <a:r>
              <a:rPr lang="en-GB" sz="1800" dirty="0">
                <a:latin typeface="Arial" panose="020B0604020202020204" pitchFamily="34" charset="0"/>
                <a:ea typeface="Calibri" panose="020F0502020204030204" pitchFamily="34" charset="0"/>
                <a:cs typeface="Arial" panose="020B0604020202020204" pitchFamily="34" charset="0"/>
              </a:rPr>
              <a:t>transport services: 0.21%-point/GDP (Y</a:t>
            </a:r>
            <a:r>
              <a:rPr lang="en-GB" sz="1800" baseline="30000" dirty="0">
                <a:latin typeface="Arial" panose="020B0604020202020204" pitchFamily="34" charset="0"/>
                <a:ea typeface="Calibri" panose="020F0502020204030204" pitchFamily="34" charset="0"/>
                <a:cs typeface="Arial" panose="020B0604020202020204" pitchFamily="34" charset="0"/>
              </a:rPr>
              <a:t>PT</a:t>
            </a:r>
            <a:r>
              <a:rPr lang="en-GB" sz="1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91695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12682E6-1656-955F-1951-82745E933BCC}"/>
                  </a:ext>
                </a:extLst>
              </p:cNvPr>
              <p:cNvSpPr txBox="1"/>
              <p:nvPr/>
            </p:nvSpPr>
            <p:spPr>
              <a:xfrm>
                <a:off x="1935396" y="1732474"/>
                <a:ext cx="4657724" cy="1627690"/>
              </a:xfrm>
              <a:prstGeom prst="rect">
                <a:avLst/>
              </a:prstGeom>
              <a:noFill/>
            </p:spPr>
            <p:txBody>
              <a:bodyPr wrap="square">
                <a:spAutoFit/>
              </a:bodyPr>
              <a:lstStyle/>
              <a:p>
                <a14:m>
                  <m:oMath xmlns:m="http://schemas.openxmlformats.org/officeDocument/2006/math">
                    <m:sSub>
                      <m:sSubPr>
                        <m:ctrlPr>
                          <a:rPr lang="tr-TR" i="1">
                            <a:latin typeface="Cambria Math" panose="02040503050406030204" pitchFamily="18" charset="0"/>
                            <a:ea typeface="Yu Mincho" panose="02020400000000000000" pitchFamily="18" charset="-128"/>
                            <a:cs typeface="Times New Roman" panose="02020603050405020304" pitchFamily="18" charset="0"/>
                          </a:rPr>
                        </m:ctrlPr>
                      </m:sSubPr>
                      <m:e>
                        <m:r>
                          <a:rPr lang="en-GB" i="1">
                            <a:latin typeface="Cambria Math" panose="02040503050406030204" pitchFamily="18" charset="0"/>
                            <a:ea typeface="Yu Mincho" panose="02020400000000000000" pitchFamily="18" charset="-128"/>
                            <a:cs typeface="Times New Roman" panose="02020603050405020304" pitchFamily="18" charset="0"/>
                          </a:rPr>
                          <m:t>𝑋</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Sub>
                    <m:r>
                      <a:rPr lang="en-GB" i="1">
                        <a:latin typeface="Cambria Math" panose="02040503050406030204" pitchFamily="18" charset="0"/>
                        <a:ea typeface="Yu Mincho" panose="02020400000000000000" pitchFamily="18" charset="-128"/>
                        <a:cs typeface="Times New Roman" panose="02020603050405020304" pitchFamily="18" charset="0"/>
                      </a:rPr>
                      <m:t>=</m:t>
                    </m:r>
                    <m:d>
                      <m:dPr>
                        <m:begChr m:val="["/>
                        <m:endChr m:val="]"/>
                        <m:ctrlPr>
                          <a:rPr lang="tr-TR" i="1">
                            <a:latin typeface="Cambria Math" panose="02040503050406030204" pitchFamily="18" charset="0"/>
                            <a:ea typeface="Yu Mincho" panose="02020400000000000000" pitchFamily="18" charset="-128"/>
                            <a:cs typeface="Times New Roman" panose="02020603050405020304" pitchFamily="18" charset="0"/>
                          </a:rPr>
                        </m:ctrlPr>
                      </m:dPr>
                      <m:e>
                        <m:m>
                          <m:mPr>
                            <m:mcs>
                              <m:mc>
                                <m:mcPr>
                                  <m:count m:val="1"/>
                                  <m:mcJc m:val="center"/>
                                </m:mcPr>
                              </m:mc>
                            </m:mcs>
                            <m:ctrlPr>
                              <a:rPr lang="tr-TR" i="1">
                                <a:latin typeface="Cambria Math" panose="02040503050406030204" pitchFamily="18" charset="0"/>
                                <a:ea typeface="Yu Mincho" panose="02020400000000000000" pitchFamily="18" charset="-128"/>
                                <a:cs typeface="Times New Roman" panose="02020603050405020304" pitchFamily="18" charset="0"/>
                              </a:rPr>
                            </m:ctrlPr>
                          </m:mPr>
                          <m:mr>
                            <m:e>
                              <m:m>
                                <m:mPr>
                                  <m:mcs>
                                    <m:mc>
                                      <m:mcPr>
                                        <m:count m:val="1"/>
                                        <m:mcJc m:val="center"/>
                                      </m:mcPr>
                                    </m:mc>
                                  </m:mcs>
                                  <m:ctrlPr>
                                    <a:rPr lang="tr-TR" i="1">
                                      <a:latin typeface="Cambria Math" panose="02040503050406030204" pitchFamily="18" charset="0"/>
                                      <a:ea typeface="Yu Mincho" panose="02020400000000000000" pitchFamily="18" charset="-128"/>
                                      <a:cs typeface="Times New Roman" panose="02020603050405020304" pitchFamily="18" charset="0"/>
                                    </a:rPr>
                                  </m:ctrlPr>
                                </m:mPr>
                                <m:mr>
                                  <m:e>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r>
                                          <a:rPr lang="en-GB">
                                            <a:latin typeface="Cambria Math" panose="02040503050406030204" pitchFamily="18" charset="0"/>
                                            <a:ea typeface="Yu Mincho" panose="02020400000000000000" pitchFamily="18" charset="-128"/>
                                            <a:cs typeface="Times New Roman" panose="02020603050405020304" pitchFamily="18" charset="0"/>
                                          </a:rPr>
                                          <m:t>⁡</m:t>
                                        </m:r>
                                        <m:r>
                                          <a:rPr lang="en-GB" i="1">
                                            <a:latin typeface="Cambria Math" panose="02040503050406030204" pitchFamily="18" charset="0"/>
                                            <a:ea typeface="Yu Mincho" panose="02020400000000000000" pitchFamily="18" charset="-128"/>
                                            <a:cs typeface="Times New Roman" panose="02020603050405020304" pitchFamily="18" charset="0"/>
                                          </a:rPr>
                                          <m:t>(</m:t>
                                        </m:r>
                                        <m:r>
                                          <a:rPr lang="en-GB" i="1">
                                            <a:latin typeface="Cambria Math" panose="02040503050406030204" pitchFamily="18" charset="0"/>
                                            <a:ea typeface="Yu Mincho" panose="02020400000000000000" pitchFamily="18" charset="-128"/>
                                            <a:cs typeface="Times New Roman" panose="02020603050405020304" pitchFamily="18" charset="0"/>
                                          </a:rPr>
                                          <m:t>𝐼</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𝐺</m:t>
                                        </m:r>
                                      </m:sup>
                                    </m:sSubSup>
                                    <m:r>
                                      <a:rPr lang="en-GB" i="1">
                                        <a:latin typeface="Cambria Math" panose="02040503050406030204" pitchFamily="18" charset="0"/>
                                        <a:ea typeface="Yu Mincho" panose="02020400000000000000" pitchFamily="18" charset="-128"/>
                                        <a:cs typeface="Times New Roman" panose="02020603050405020304" pitchFamily="18" charset="0"/>
                                      </a:rPr>
                                      <m:t>)</m:t>
                                    </m:r>
                                  </m:e>
                                </m:mr>
                                <m:mr>
                                  <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𝑌</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𝐻</m:t>
                                        </m:r>
                                      </m:sup>
                                    </m:sSubSup>
                                  </m:e>
                                </m:mr>
                                <m:mr>
                                  <m:e>
                                    <m:func>
                                      <m:funcPr>
                                        <m:ctrlPr>
                                          <a:rPr lang="tr-TR"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fName>
                                      <m:e>
                                        <m:d>
                                          <m:dPr>
                                            <m:ctrlPr>
                                              <a:rPr lang="tr-TR"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tr-TR" i="1">
                                                    <a:latin typeface="Cambria Math" panose="02040503050406030204" pitchFamily="18" charset="0"/>
                                                    <a:ea typeface="Yu Mincho" panose="02020400000000000000" pitchFamily="18" charset="-128"/>
                                                    <a:cs typeface="Times New Roman" panose="02020603050405020304" pitchFamily="18" charset="0"/>
                                                  </a:rPr>
                                                </m:ctrlPr>
                                              </m:sSubPr>
                                              <m:e>
                                                <m:r>
                                                  <a:rPr lang="en-GB" i="1">
                                                    <a:latin typeface="Cambria Math" panose="02040503050406030204" pitchFamily="18" charset="0"/>
                                                    <a:ea typeface="Yu Mincho" panose="02020400000000000000" pitchFamily="18" charset="-128"/>
                                                    <a:cs typeface="Times New Roman" panose="02020603050405020304" pitchFamily="18" charset="0"/>
                                                  </a:rPr>
                                                  <m:t>𝑌</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Sub>
                                          </m:e>
                                        </m:d>
                                      </m:e>
                                    </m:func>
                                  </m:e>
                                </m:mr>
                                <m:mr>
                                  <m:e>
                                    <m:func>
                                      <m:funcPr>
                                        <m:ctrlPr>
                                          <a:rPr lang="tr-TR"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fName>
                                      <m:e>
                                        <m:d>
                                          <m:dPr>
                                            <m:ctrlPr>
                                              <a:rPr lang="tr-TR" i="1">
                                                <a:latin typeface="Cambria Math" panose="02040503050406030204" pitchFamily="18" charset="0"/>
                                                <a:ea typeface="Yu Mincho" panose="02020400000000000000" pitchFamily="18" charset="-128"/>
                                                <a:cs typeface="Times New Roman" panose="02020603050405020304" pitchFamily="18" charset="0"/>
                                              </a:rPr>
                                            </m:ctrlPr>
                                          </m:dPr>
                                          <m:e>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𝐸</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𝑀</m:t>
                                                </m:r>
                                              </m:sup>
                                            </m:sSubSup>
                                          </m:e>
                                        </m:d>
                                      </m:e>
                                    </m:func>
                                  </m:e>
                                </m:mr>
                              </m:m>
                            </m:e>
                          </m:mr>
                          <m:mr>
                            <m:e>
                              <m:func>
                                <m:funcPr>
                                  <m:ctrlPr>
                                    <a:rPr lang="tr-TR"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fName>
                                <m:e>
                                  <m:d>
                                    <m:dPr>
                                      <m:ctrlPr>
                                        <a:rPr lang="tr-TR" i="1">
                                          <a:latin typeface="Cambria Math" panose="02040503050406030204" pitchFamily="18" charset="0"/>
                                          <a:ea typeface="Yu Mincho" panose="02020400000000000000" pitchFamily="18" charset="-128"/>
                                          <a:cs typeface="Times New Roman" panose="02020603050405020304" pitchFamily="18" charset="0"/>
                                        </a:rPr>
                                      </m:ctrlPr>
                                    </m:dPr>
                                    <m:e>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𝐸</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𝐹</m:t>
                                          </m:r>
                                        </m:sup>
                                      </m:sSubSup>
                                    </m:e>
                                  </m:d>
                                </m:e>
                              </m:func>
                            </m:e>
                          </m:mr>
                        </m:m>
                      </m:e>
                    </m:d>
                  </m:oMath>
                </a14:m>
                <a:r>
                  <a:rPr lang="en-GB" dirty="0">
                    <a:latin typeface="Times New Roman" panose="02020603050405020304" pitchFamily="18" charset="0"/>
                    <a:ea typeface="Yu Mincho" panose="02020400000000000000" pitchFamily="18" charset="-128"/>
                  </a:rPr>
                  <a:t> </a:t>
                </a:r>
                <a:endParaRPr lang="tr-TR" dirty="0"/>
              </a:p>
            </p:txBody>
          </p:sp>
        </mc:Choice>
        <mc:Fallback xmlns="">
          <p:sp>
            <p:nvSpPr>
              <p:cNvPr id="10" name="TextBox 9">
                <a:extLst>
                  <a:ext uri="{FF2B5EF4-FFF2-40B4-BE49-F238E27FC236}">
                    <a16:creationId xmlns:a16="http://schemas.microsoft.com/office/drawing/2014/main" id="{412682E6-1656-955F-1951-82745E933BCC}"/>
                  </a:ext>
                </a:extLst>
              </p:cNvPr>
              <p:cNvSpPr txBox="1">
                <a:spLocks noRot="1" noChangeAspect="1" noMove="1" noResize="1" noEditPoints="1" noAdjustHandles="1" noChangeArrowheads="1" noChangeShapeType="1" noTextEdit="1"/>
              </p:cNvSpPr>
              <p:nvPr/>
            </p:nvSpPr>
            <p:spPr>
              <a:xfrm>
                <a:off x="1935396" y="1732474"/>
                <a:ext cx="4657724" cy="1627690"/>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331EE50-3F8E-E9C0-0DF6-5832EE305B5E}"/>
                  </a:ext>
                </a:extLst>
              </p:cNvPr>
              <p:cNvSpPr txBox="1"/>
              <p:nvPr/>
            </p:nvSpPr>
            <p:spPr>
              <a:xfrm>
                <a:off x="5490725" y="1551407"/>
                <a:ext cx="4657724" cy="1946430"/>
              </a:xfrm>
              <a:prstGeom prst="rect">
                <a:avLst/>
              </a:prstGeom>
              <a:noFill/>
            </p:spPr>
            <p:txBody>
              <a:bodyPr wrap="square">
                <a:spAutoFit/>
              </a:bodyPr>
              <a:lstStyle/>
              <a:p>
                <a14:m>
                  <m:oMath xmlns:m="http://schemas.openxmlformats.org/officeDocument/2006/math">
                    <m:sSub>
                      <m:sSubPr>
                        <m:ctrlPr>
                          <a:rPr lang="tr-TR" i="1">
                            <a:latin typeface="Cambria Math" panose="02040503050406030204" pitchFamily="18" charset="0"/>
                            <a:ea typeface="Yu Mincho" panose="02020400000000000000" pitchFamily="18" charset="-128"/>
                            <a:cs typeface="Times New Roman" panose="02020603050405020304" pitchFamily="18" charset="0"/>
                          </a:rPr>
                        </m:ctrlPr>
                      </m:sSubPr>
                      <m:e>
                        <m:r>
                          <a:rPr lang="en-GB" i="1">
                            <a:latin typeface="Cambria Math" panose="02040503050406030204" pitchFamily="18" charset="0"/>
                            <a:ea typeface="Yu Mincho" panose="02020400000000000000" pitchFamily="18" charset="-128"/>
                            <a:cs typeface="Times New Roman" panose="02020603050405020304" pitchFamily="18" charset="0"/>
                          </a:rPr>
                          <m:t>𝑋</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Sub>
                    <m:r>
                      <a:rPr lang="en-GB" i="1">
                        <a:latin typeface="Cambria Math" panose="02040503050406030204" pitchFamily="18" charset="0"/>
                        <a:ea typeface="Yu Mincho" panose="02020400000000000000" pitchFamily="18" charset="-128"/>
                        <a:cs typeface="Times New Roman" panose="02020603050405020304" pitchFamily="18" charset="0"/>
                      </a:rPr>
                      <m:t>=</m:t>
                    </m:r>
                    <m:d>
                      <m:dPr>
                        <m:begChr m:val="["/>
                        <m:endChr m:val="]"/>
                        <m:ctrlPr>
                          <a:rPr lang="tr-TR" i="1">
                            <a:latin typeface="Cambria Math" panose="02040503050406030204" pitchFamily="18" charset="0"/>
                            <a:ea typeface="Yu Mincho" panose="02020400000000000000" pitchFamily="18" charset="-128"/>
                            <a:cs typeface="Times New Roman" panose="02020603050405020304" pitchFamily="18" charset="0"/>
                          </a:rPr>
                        </m:ctrlPr>
                      </m:dPr>
                      <m:e>
                        <m:m>
                          <m:mPr>
                            <m:mcs>
                              <m:mc>
                                <m:mcPr>
                                  <m:count m:val="1"/>
                                  <m:mcJc m:val="center"/>
                                </m:mcPr>
                              </m:mc>
                            </m:mcs>
                            <m:ctrlPr>
                              <a:rPr lang="tr-TR" i="1">
                                <a:latin typeface="Cambria Math" panose="02040503050406030204" pitchFamily="18" charset="0"/>
                                <a:ea typeface="Yu Mincho" panose="02020400000000000000" pitchFamily="18" charset="-128"/>
                                <a:cs typeface="Times New Roman" panose="02020603050405020304" pitchFamily="18" charset="0"/>
                              </a:rPr>
                            </m:ctrlPr>
                          </m:mPr>
                          <m:mr>
                            <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𝑌</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𝐶</m:t>
                                  </m:r>
                                </m:sup>
                              </m:sSubSup>
                            </m:e>
                          </m:mr>
                          <m:mr>
                            <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𝑌</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𝑃𝑇</m:t>
                                  </m:r>
                                </m:sup>
                              </m:sSubSup>
                            </m:e>
                          </m:mr>
                          <m:mr>
                            <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𝑌</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𝑀𝑅𝐸</m:t>
                                  </m:r>
                                </m:sup>
                              </m:sSubSup>
                            </m:e>
                          </m:mr>
                          <m:mr>
                            <m:e>
                              <m:func>
                                <m:funcPr>
                                  <m:ctrlPr>
                                    <a:rPr lang="tr-TR"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fName>
                                <m:e>
                                  <m:d>
                                    <m:dPr>
                                      <m:ctrlPr>
                                        <a:rPr lang="tr-TR"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tr-TR" i="1">
                                              <a:latin typeface="Cambria Math" panose="02040503050406030204" pitchFamily="18" charset="0"/>
                                              <a:ea typeface="Yu Mincho" panose="02020400000000000000" pitchFamily="18" charset="-128"/>
                                              <a:cs typeface="Times New Roman" panose="02020603050405020304" pitchFamily="18" charset="0"/>
                                            </a:rPr>
                                          </m:ctrlPr>
                                        </m:sSubPr>
                                        <m:e>
                                          <m:r>
                                            <a:rPr lang="en-GB" i="1">
                                              <a:latin typeface="Cambria Math" panose="02040503050406030204" pitchFamily="18" charset="0"/>
                                              <a:ea typeface="Yu Mincho" panose="02020400000000000000" pitchFamily="18" charset="-128"/>
                                              <a:cs typeface="Times New Roman" panose="02020603050405020304" pitchFamily="18" charset="0"/>
                                            </a:rPr>
                                            <m:t>𝑌</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Sub>
                                    </m:e>
                                  </m:d>
                                </m:e>
                              </m:func>
                            </m:e>
                          </m:mr>
                          <m:mr>
                            <m:e>
                              <m:func>
                                <m:funcPr>
                                  <m:ctrlPr>
                                    <a:rPr lang="tr-TR"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fName>
                                <m:e>
                                  <m:d>
                                    <m:dPr>
                                      <m:ctrlPr>
                                        <a:rPr lang="tr-TR" i="1">
                                          <a:latin typeface="Cambria Math" panose="02040503050406030204" pitchFamily="18" charset="0"/>
                                          <a:ea typeface="Yu Mincho" panose="02020400000000000000" pitchFamily="18" charset="-128"/>
                                          <a:cs typeface="Times New Roman" panose="02020603050405020304" pitchFamily="18" charset="0"/>
                                        </a:rPr>
                                      </m:ctrlPr>
                                    </m:dPr>
                                    <m:e>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𝐸</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𝑀</m:t>
                                          </m:r>
                                        </m:sup>
                                      </m:sSubSup>
                                    </m:e>
                                  </m:d>
                                </m:e>
                              </m:func>
                            </m:e>
                          </m:mr>
                          <m:mr>
                            <m:e>
                              <m:func>
                                <m:funcPr>
                                  <m:ctrlPr>
                                    <a:rPr lang="tr-TR"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GB">
                                      <a:latin typeface="Cambria Math" panose="02040503050406030204" pitchFamily="18" charset="0"/>
                                      <a:ea typeface="Yu Mincho" panose="02020400000000000000" pitchFamily="18" charset="-128"/>
                                      <a:cs typeface="Times New Roman" panose="02020603050405020304" pitchFamily="18" charset="0"/>
                                    </a:rPr>
                                    <m:t>log</m:t>
                                  </m:r>
                                </m:fName>
                                <m:e>
                                  <m:d>
                                    <m:dPr>
                                      <m:ctrlPr>
                                        <a:rPr lang="tr-TR" i="1">
                                          <a:latin typeface="Cambria Math" panose="02040503050406030204" pitchFamily="18" charset="0"/>
                                          <a:ea typeface="Yu Mincho" panose="02020400000000000000" pitchFamily="18" charset="-128"/>
                                          <a:cs typeface="Times New Roman" panose="02020603050405020304" pitchFamily="18" charset="0"/>
                                        </a:rPr>
                                      </m:ctrlPr>
                                    </m:dPr>
                                    <m:e>
                                      <m:sSubSup>
                                        <m:sSubSupPr>
                                          <m:ctrlPr>
                                            <a:rPr lang="tr-TR" i="1">
                                              <a:latin typeface="Cambria Math" panose="02040503050406030204" pitchFamily="18" charset="0"/>
                                              <a:ea typeface="Yu Mincho" panose="02020400000000000000" pitchFamily="18" charset="-128"/>
                                              <a:cs typeface="Times New Roman" panose="02020603050405020304" pitchFamily="18" charset="0"/>
                                            </a:rPr>
                                          </m:ctrlPr>
                                        </m:sSubSupPr>
                                        <m:e>
                                          <m:r>
                                            <a:rPr lang="en-GB" i="1">
                                              <a:latin typeface="Cambria Math" panose="02040503050406030204" pitchFamily="18" charset="0"/>
                                              <a:ea typeface="Yu Mincho" panose="02020400000000000000" pitchFamily="18" charset="-128"/>
                                              <a:cs typeface="Times New Roman" panose="02020603050405020304" pitchFamily="18" charset="0"/>
                                            </a:rPr>
                                            <m:t>𝐸</m:t>
                                          </m:r>
                                        </m:e>
                                        <m:sub>
                                          <m:r>
                                            <a:rPr lang="en-GB" i="1">
                                              <a:latin typeface="Cambria Math" panose="02040503050406030204" pitchFamily="18" charset="0"/>
                                              <a:ea typeface="Yu Mincho" panose="02020400000000000000" pitchFamily="18" charset="-128"/>
                                              <a:cs typeface="Times New Roman" panose="02020603050405020304" pitchFamily="18" charset="0"/>
                                            </a:rPr>
                                            <m:t>𝑡</m:t>
                                          </m:r>
                                        </m:sub>
                                        <m:sup>
                                          <m:r>
                                            <a:rPr lang="en-GB" i="1">
                                              <a:latin typeface="Cambria Math" panose="02040503050406030204" pitchFamily="18" charset="0"/>
                                              <a:ea typeface="Yu Mincho" panose="02020400000000000000" pitchFamily="18" charset="-128"/>
                                              <a:cs typeface="Times New Roman" panose="02020603050405020304" pitchFamily="18" charset="0"/>
                                            </a:rPr>
                                            <m:t>𝐹</m:t>
                                          </m:r>
                                        </m:sup>
                                      </m:sSubSup>
                                    </m:e>
                                  </m:d>
                                </m:e>
                              </m:func>
                            </m:e>
                          </m:mr>
                        </m:m>
                      </m:e>
                    </m:d>
                  </m:oMath>
                </a14:m>
                <a:r>
                  <a:rPr lang="en-GB" dirty="0">
                    <a:latin typeface="Times New Roman" panose="02020603050405020304" pitchFamily="18" charset="0"/>
                    <a:ea typeface="Yu Mincho" panose="02020400000000000000" pitchFamily="18" charset="-128"/>
                  </a:rPr>
                  <a:t> </a:t>
                </a:r>
                <a:endParaRPr lang="tr-TR" dirty="0"/>
              </a:p>
            </p:txBody>
          </p:sp>
        </mc:Choice>
        <mc:Fallback xmlns="">
          <p:sp>
            <p:nvSpPr>
              <p:cNvPr id="12" name="TextBox 11">
                <a:extLst>
                  <a:ext uri="{FF2B5EF4-FFF2-40B4-BE49-F238E27FC236}">
                    <a16:creationId xmlns:a16="http://schemas.microsoft.com/office/drawing/2014/main" id="{B331EE50-3F8E-E9C0-0DF6-5832EE305B5E}"/>
                  </a:ext>
                </a:extLst>
              </p:cNvPr>
              <p:cNvSpPr txBox="1">
                <a:spLocks noRot="1" noChangeAspect="1" noMove="1" noResize="1" noEditPoints="1" noAdjustHandles="1" noChangeArrowheads="1" noChangeShapeType="1" noTextEdit="1"/>
              </p:cNvSpPr>
              <p:nvPr/>
            </p:nvSpPr>
            <p:spPr>
              <a:xfrm>
                <a:off x="5490725" y="1551407"/>
                <a:ext cx="4657724" cy="1946430"/>
              </a:xfrm>
              <a:prstGeom prst="rect">
                <a:avLst/>
              </a:prstGeom>
              <a:blipFill>
                <a:blip r:embed="rId3"/>
                <a:stretch>
                  <a:fillRect/>
                </a:stretch>
              </a:blipFill>
            </p:spPr>
            <p:txBody>
              <a:bodyPr/>
              <a:lstStyle/>
              <a:p>
                <a:r>
                  <a:rPr lang="tr-TR">
                    <a:noFill/>
                  </a:rPr>
                  <a:t> </a:t>
                </a:r>
              </a:p>
            </p:txBody>
          </p:sp>
        </mc:Fallback>
      </mc:AlternateContent>
      <p:sp>
        <p:nvSpPr>
          <p:cNvPr id="14" name="TextBox 13">
            <a:extLst>
              <a:ext uri="{FF2B5EF4-FFF2-40B4-BE49-F238E27FC236}">
                <a16:creationId xmlns:a16="http://schemas.microsoft.com/office/drawing/2014/main" id="{392AE639-95E6-DD0A-DAC2-B03974ADE9E4}"/>
              </a:ext>
            </a:extLst>
          </p:cNvPr>
          <p:cNvSpPr txBox="1"/>
          <p:nvPr/>
        </p:nvSpPr>
        <p:spPr>
          <a:xfrm>
            <a:off x="986161" y="3491262"/>
            <a:ext cx="10070581" cy="3139321"/>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Arial" panose="020B0604020202020204" pitchFamily="34" charset="0"/>
                <a:ea typeface="Yu Mincho" panose="02020400000000000000" pitchFamily="18" charset="-128"/>
                <a:cs typeface="Arial" panose="020B0604020202020204" pitchFamily="34" charset="0"/>
              </a:rPr>
              <a:t>Vector Auto Regression</a:t>
            </a:r>
            <a:r>
              <a:rPr lang="en-GB" dirty="0">
                <a:ea typeface="Yu Mincho" panose="02020400000000000000" pitchFamily="18" charset="-128"/>
              </a:rPr>
              <a:t> with Cholesky decomposition, one lag</a:t>
            </a:r>
          </a:p>
          <a:p>
            <a:pPr marL="285750" indent="-285750">
              <a:buFont typeface="Arial" panose="020B0604020202020204" pitchFamily="34" charset="0"/>
              <a:buChar char="•"/>
            </a:pPr>
            <a:r>
              <a:rPr lang="en-GB" dirty="0">
                <a:ea typeface="Calibri" panose="020F0502020204030204" pitchFamily="34" charset="0"/>
              </a:rPr>
              <a:t>Estimation period 1972 (South Korea)-1994 (South Africa)→2018</a:t>
            </a:r>
          </a:p>
          <a:p>
            <a:pPr marL="285750" indent="-285750">
              <a:buFont typeface="Arial" panose="020B0604020202020204" pitchFamily="34" charset="0"/>
              <a:buChar char="•"/>
            </a:pPr>
            <a:r>
              <a:rPr lang="en-GB" dirty="0">
                <a:ea typeface="Calibri" panose="020F0502020204030204" pitchFamily="34" charset="0"/>
              </a:rPr>
              <a:t>Alternatives:</a:t>
            </a:r>
          </a:p>
          <a:p>
            <a:pPr marL="742950" lvl="1" indent="-285750">
              <a:buFont typeface="Arial" panose="020B0604020202020204" pitchFamily="34" charset="0"/>
              <a:buChar char="•"/>
            </a:pPr>
            <a:r>
              <a:rPr lang="en-GB" dirty="0">
                <a:ea typeface="Calibri" panose="020F0502020204030204" pitchFamily="34" charset="0"/>
              </a:rPr>
              <a:t>total </a:t>
            </a:r>
            <a:r>
              <a:rPr lang="en-GB" dirty="0">
                <a:ea typeface="Yu Mincho" panose="02020400000000000000" pitchFamily="18" charset="-128"/>
              </a:rPr>
              <a:t>employment instead of employment of men and women </a:t>
            </a:r>
          </a:p>
          <a:p>
            <a:pPr marL="742950" lvl="1" indent="-285750">
              <a:buFont typeface="Arial" panose="020B0604020202020204" pitchFamily="34" charset="0"/>
              <a:buChar char="•"/>
            </a:pPr>
            <a:r>
              <a:rPr lang="en-GB" dirty="0">
                <a:ea typeface="Yu Mincho" panose="02020400000000000000" pitchFamily="18" charset="-128"/>
              </a:rPr>
              <a:t>first differences </a:t>
            </a:r>
          </a:p>
          <a:p>
            <a:pPr marL="742950" lvl="1" indent="-285750">
              <a:buFont typeface="Arial" panose="020B0604020202020204" pitchFamily="34" charset="0"/>
              <a:buChar char="•"/>
            </a:pPr>
            <a:r>
              <a:rPr lang="en-GB" dirty="0">
                <a:ea typeface="Yu Mincho" panose="02020400000000000000" pitchFamily="18" charset="-128"/>
              </a:rPr>
              <a:t>estimation period starting in 1980s (rather than 1970s) </a:t>
            </a:r>
          </a:p>
          <a:p>
            <a:pPr marL="742950" lvl="1" indent="-285750">
              <a:buFont typeface="Arial" panose="020B0604020202020204" pitchFamily="34" charset="0"/>
              <a:buChar char="•"/>
            </a:pPr>
            <a:r>
              <a:rPr lang="en-GB" dirty="0">
                <a:ea typeface="Yu Mincho" panose="02020400000000000000" pitchFamily="18" charset="-128"/>
              </a:rPr>
              <a:t>alternative orders of public spending categories; </a:t>
            </a:r>
          </a:p>
          <a:p>
            <a:pPr marL="742950" lvl="1" indent="-285750">
              <a:buFont typeface="Arial" panose="020B0604020202020204" pitchFamily="34" charset="0"/>
              <a:buChar char="•"/>
            </a:pPr>
            <a:r>
              <a:rPr lang="en-GB" dirty="0">
                <a:ea typeface="Yu Mincho" panose="02020400000000000000" pitchFamily="18" charset="-128"/>
              </a:rPr>
              <a:t>two or three lags</a:t>
            </a:r>
          </a:p>
          <a:p>
            <a:pPr marL="742950" lvl="1" indent="-285750">
              <a:buFont typeface="Arial" panose="020B0604020202020204" pitchFamily="34" charset="0"/>
              <a:buChar char="•"/>
            </a:pPr>
            <a:r>
              <a:rPr lang="en-GB" dirty="0">
                <a:ea typeface="Yu Mincho" panose="02020400000000000000" pitchFamily="18" charset="-128"/>
              </a:rPr>
              <a:t>trend </a:t>
            </a:r>
            <a:r>
              <a:rPr lang="en-GB" dirty="0">
                <a:ea typeface="Calibri" panose="020F0502020204030204" pitchFamily="34" charset="0"/>
              </a:rPr>
              <a:t>or othe</a:t>
            </a:r>
            <a:r>
              <a:rPr lang="en-GB" dirty="0">
                <a:ea typeface="Yu Mincho" panose="02020400000000000000" pitchFamily="18" charset="-128"/>
              </a:rPr>
              <a:t>r exogenous control variables </a:t>
            </a:r>
          </a:p>
          <a:p>
            <a:pPr marL="742950" lvl="1" indent="-285750">
              <a:buFont typeface="Arial" panose="020B0604020202020204" pitchFamily="34" charset="0"/>
              <a:buChar char="•"/>
            </a:pPr>
            <a:r>
              <a:rPr lang="en-GB" dirty="0">
                <a:ea typeface="Yu Mincho" panose="02020400000000000000" pitchFamily="18" charset="-128"/>
              </a:rPr>
              <a:t>population (+15), informal economy/GDP, urbanization, real exchange rate, world GDP</a:t>
            </a:r>
          </a:p>
          <a:p>
            <a:pPr marL="742950" lvl="1" indent="-285750">
              <a:buFont typeface="Arial" panose="020B0604020202020204" pitchFamily="34" charset="0"/>
              <a:buChar char="•"/>
            </a:pPr>
            <a:r>
              <a:rPr lang="en-GB" dirty="0">
                <a:ea typeface="Yu Mincho" panose="02020400000000000000" pitchFamily="18" charset="-128"/>
              </a:rPr>
              <a:t>trade openness/GDP, oil rent/</a:t>
            </a:r>
            <a:r>
              <a:rPr lang="en-GB" dirty="0" err="1">
                <a:ea typeface="Yu Mincho" panose="02020400000000000000" pitchFamily="18" charset="-128"/>
              </a:rPr>
              <a:t>GDPworld</a:t>
            </a:r>
            <a:r>
              <a:rPr lang="en-GB" dirty="0">
                <a:ea typeface="Yu Mincho" panose="02020400000000000000" pitchFamily="18" charset="-128"/>
              </a:rPr>
              <a:t>, mineral rent/</a:t>
            </a:r>
            <a:r>
              <a:rPr lang="en-GB" dirty="0" err="1">
                <a:ea typeface="Yu Mincho" panose="02020400000000000000" pitchFamily="18" charset="-128"/>
              </a:rPr>
              <a:t>GDPworld</a:t>
            </a:r>
            <a:r>
              <a:rPr lang="en-GB" dirty="0">
                <a:ea typeface="Yu Mincho" panose="02020400000000000000" pitchFamily="18" charset="-128"/>
              </a:rPr>
              <a:t>…</a:t>
            </a:r>
            <a:endParaRPr lang="tr-TR" dirty="0"/>
          </a:p>
        </p:txBody>
      </p:sp>
      <p:sp>
        <p:nvSpPr>
          <p:cNvPr id="8" name="Title 1">
            <a:extLst>
              <a:ext uri="{FF2B5EF4-FFF2-40B4-BE49-F238E27FC236}">
                <a16:creationId xmlns:a16="http://schemas.microsoft.com/office/drawing/2014/main" id="{071D236E-C635-AB7F-FF09-6D9C51FDC417}"/>
              </a:ext>
            </a:extLst>
          </p:cNvPr>
          <p:cNvSpPr txBox="1">
            <a:spLocks/>
          </p:cNvSpPr>
          <p:nvPr/>
        </p:nvSpPr>
        <p:spPr>
          <a:xfrm>
            <a:off x="1316586" y="125077"/>
            <a:ext cx="8496944" cy="931267"/>
          </a:xfrm>
          <a:prstGeom prst="rect">
            <a:avLst/>
          </a:prstGeom>
        </p:spPr>
        <p:txBody>
          <a:bodyPr/>
          <a:lstStyle>
            <a:lvl1pPr algn="l" defTabSz="457200" rtl="0" eaLnBrk="0" fontAlgn="base" hangingPunct="0">
              <a:spcBef>
                <a:spcPct val="0"/>
              </a:spcBef>
              <a:spcAft>
                <a:spcPct val="0"/>
              </a:spcAft>
              <a:defRPr sz="3600" b="1"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3600" b="1">
                <a:solidFill>
                  <a:schemeClr val="tx1"/>
                </a:solidFill>
                <a:latin typeface="Arial" pitchFamily="-108" charset="0"/>
                <a:ea typeface="MS PGothic" pitchFamily="34" charset="-128"/>
                <a:cs typeface="Arial" charset="0"/>
              </a:defRPr>
            </a:lvl2pPr>
            <a:lvl3pPr algn="l" defTabSz="457200" rtl="0" eaLnBrk="0" fontAlgn="base" hangingPunct="0">
              <a:spcBef>
                <a:spcPct val="0"/>
              </a:spcBef>
              <a:spcAft>
                <a:spcPct val="0"/>
              </a:spcAft>
              <a:defRPr sz="3600" b="1">
                <a:solidFill>
                  <a:schemeClr val="tx1"/>
                </a:solidFill>
                <a:latin typeface="Arial" pitchFamily="-108" charset="0"/>
                <a:ea typeface="MS PGothic" pitchFamily="34" charset="-128"/>
                <a:cs typeface="Arial" charset="0"/>
              </a:defRPr>
            </a:lvl3pPr>
            <a:lvl4pPr algn="l" defTabSz="457200" rtl="0" eaLnBrk="0" fontAlgn="base" hangingPunct="0">
              <a:spcBef>
                <a:spcPct val="0"/>
              </a:spcBef>
              <a:spcAft>
                <a:spcPct val="0"/>
              </a:spcAft>
              <a:defRPr sz="3600" b="1">
                <a:solidFill>
                  <a:schemeClr val="tx1"/>
                </a:solidFill>
                <a:latin typeface="Arial" pitchFamily="-108" charset="0"/>
                <a:ea typeface="MS PGothic" pitchFamily="34" charset="-128"/>
                <a:cs typeface="Arial" charset="0"/>
              </a:defRPr>
            </a:lvl4pPr>
            <a:lvl5pPr algn="l" defTabSz="457200" rtl="0" eaLnBrk="0" fontAlgn="base" hangingPunct="0">
              <a:spcBef>
                <a:spcPct val="0"/>
              </a:spcBef>
              <a:spcAft>
                <a:spcPct val="0"/>
              </a:spcAft>
              <a:defRPr sz="3600" b="1">
                <a:solidFill>
                  <a:schemeClr val="tx1"/>
                </a:solidFill>
                <a:latin typeface="Arial" pitchFamily="-108" charset="0"/>
                <a:ea typeface="MS PGothic" pitchFamily="34" charset="-128"/>
                <a:cs typeface="Arial" charset="0"/>
              </a:defRPr>
            </a:lvl5pPr>
            <a:lvl6pPr marL="457200" algn="l" defTabSz="457200" rtl="0" fontAlgn="base">
              <a:spcBef>
                <a:spcPct val="0"/>
              </a:spcBef>
              <a:spcAft>
                <a:spcPct val="0"/>
              </a:spcAft>
              <a:defRPr sz="3600" b="1">
                <a:solidFill>
                  <a:schemeClr val="tx1"/>
                </a:solidFill>
                <a:latin typeface="Arial" pitchFamily="-108" charset="0"/>
                <a:ea typeface="ＭＳ Ｐゴシック" pitchFamily="-108" charset="-128"/>
              </a:defRPr>
            </a:lvl6pPr>
            <a:lvl7pPr marL="914400" algn="l" defTabSz="457200" rtl="0" fontAlgn="base">
              <a:spcBef>
                <a:spcPct val="0"/>
              </a:spcBef>
              <a:spcAft>
                <a:spcPct val="0"/>
              </a:spcAft>
              <a:defRPr sz="3600" b="1">
                <a:solidFill>
                  <a:schemeClr val="tx1"/>
                </a:solidFill>
                <a:latin typeface="Arial" pitchFamily="-108" charset="0"/>
                <a:ea typeface="ＭＳ Ｐゴシック" pitchFamily="-108" charset="-128"/>
              </a:defRPr>
            </a:lvl7pPr>
            <a:lvl8pPr marL="1371600" algn="l" defTabSz="457200" rtl="0" fontAlgn="base">
              <a:spcBef>
                <a:spcPct val="0"/>
              </a:spcBef>
              <a:spcAft>
                <a:spcPct val="0"/>
              </a:spcAft>
              <a:defRPr sz="3600" b="1">
                <a:solidFill>
                  <a:schemeClr val="tx1"/>
                </a:solidFill>
                <a:latin typeface="Arial" pitchFamily="-108" charset="0"/>
                <a:ea typeface="ＭＳ Ｐゴシック" pitchFamily="-108" charset="-128"/>
              </a:defRPr>
            </a:lvl8pPr>
            <a:lvl9pPr marL="1828800" algn="l" defTabSz="457200" rtl="0" fontAlgn="base">
              <a:spcBef>
                <a:spcPct val="0"/>
              </a:spcBef>
              <a:spcAft>
                <a:spcPct val="0"/>
              </a:spcAft>
              <a:defRPr sz="3600" b="1">
                <a:solidFill>
                  <a:schemeClr val="tx1"/>
                </a:solidFill>
                <a:latin typeface="Arial" pitchFamily="-108" charset="0"/>
                <a:ea typeface="ＭＳ Ｐゴシック" pitchFamily="-108" charset="-128"/>
              </a:defRPr>
            </a:lvl9pPr>
          </a:lstStyle>
          <a:p>
            <a:r>
              <a:rPr lang="en-US" sz="2800" b="0" dirty="0">
                <a:solidFill>
                  <a:schemeClr val="tx2"/>
                </a:solidFill>
              </a:rPr>
              <a:t>…Methodology</a:t>
            </a:r>
            <a:endParaRPr lang="tr-TR" sz="2800" b="0" dirty="0">
              <a:solidFill>
                <a:schemeClr val="tx2"/>
              </a:solidFill>
            </a:endParaRPr>
          </a:p>
        </p:txBody>
      </p:sp>
      <p:sp>
        <p:nvSpPr>
          <p:cNvPr id="2" name="TextBox 1">
            <a:extLst>
              <a:ext uri="{FF2B5EF4-FFF2-40B4-BE49-F238E27FC236}">
                <a16:creationId xmlns:a16="http://schemas.microsoft.com/office/drawing/2014/main" id="{1454BAA5-32AC-6882-EEB2-074737678695}"/>
              </a:ext>
            </a:extLst>
          </p:cNvPr>
          <p:cNvSpPr txBox="1"/>
          <p:nvPr/>
        </p:nvSpPr>
        <p:spPr>
          <a:xfrm>
            <a:off x="4527669" y="1952914"/>
            <a:ext cx="386644" cy="369332"/>
          </a:xfrm>
          <a:prstGeom prst="rect">
            <a:avLst/>
          </a:prstGeom>
          <a:noFill/>
        </p:spPr>
        <p:txBody>
          <a:bodyPr wrap="none" rtlCol="0">
            <a:spAutoFit/>
          </a:bodyPr>
          <a:lstStyle/>
          <a:p>
            <a:r>
              <a:rPr lang="en-US" dirty="0"/>
              <a:t>or</a:t>
            </a:r>
            <a:endParaRPr lang="tr-TR" dirty="0"/>
          </a:p>
        </p:txBody>
      </p:sp>
      <p:sp>
        <p:nvSpPr>
          <p:cNvPr id="3" name="TextBox 2">
            <a:extLst>
              <a:ext uri="{FF2B5EF4-FFF2-40B4-BE49-F238E27FC236}">
                <a16:creationId xmlns:a16="http://schemas.microsoft.com/office/drawing/2014/main" id="{51720CBC-068D-DC22-C047-963F10C971FC}"/>
              </a:ext>
            </a:extLst>
          </p:cNvPr>
          <p:cNvSpPr txBox="1"/>
          <p:nvPr/>
        </p:nvSpPr>
        <p:spPr>
          <a:xfrm>
            <a:off x="986161" y="631275"/>
            <a:ext cx="10638503" cy="1231106"/>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ea typeface="Yu Mincho" panose="02020400000000000000" pitchFamily="18" charset="-128"/>
                <a:cs typeface="Arial" panose="020B0604020202020204" pitchFamily="34" charset="0"/>
              </a:rPr>
              <a:t>Systems estimation: Public spending, output (Y), employment  of women &amp; men</a:t>
            </a:r>
          </a:p>
          <a:p>
            <a:pPr marL="742950" lvl="1" indent="-285750">
              <a:buFont typeface="Arial" panose="020B0604020202020204" pitchFamily="34" charset="0"/>
              <a:buChar char="•"/>
            </a:pPr>
            <a:r>
              <a:rPr lang="en-GB" dirty="0">
                <a:latin typeface="Arial" panose="020B0604020202020204" pitchFamily="34" charset="0"/>
                <a:ea typeface="Yu Mincho" panose="02020400000000000000" pitchFamily="18" charset="-128"/>
                <a:cs typeface="Arial" panose="020B0604020202020204" pitchFamily="34" charset="0"/>
              </a:rPr>
              <a:t>GFCF (I</a:t>
            </a:r>
            <a:r>
              <a:rPr lang="en-GB" baseline="30000" dirty="0">
                <a:latin typeface="Arial" panose="020B0604020202020204" pitchFamily="34" charset="0"/>
                <a:ea typeface="Yu Mincho" panose="02020400000000000000" pitchFamily="18" charset="-128"/>
                <a:cs typeface="Arial" panose="020B0604020202020204" pitchFamily="34" charset="0"/>
              </a:rPr>
              <a:t>G</a:t>
            </a:r>
            <a:r>
              <a:rPr lang="en-GB" dirty="0">
                <a:latin typeface="Arial" panose="020B0604020202020204" pitchFamily="34" charset="0"/>
                <a:ea typeface="Yu Mincho" panose="02020400000000000000" pitchFamily="18" charset="-128"/>
                <a:cs typeface="Arial" panose="020B0604020202020204" pitchFamily="34" charset="0"/>
              </a:rPr>
              <a:t>) &amp; care (Y</a:t>
            </a:r>
            <a:r>
              <a:rPr lang="en-GB" baseline="30000" dirty="0">
                <a:latin typeface="Arial" panose="020B0604020202020204" pitchFamily="34" charset="0"/>
                <a:ea typeface="Yu Mincho" panose="02020400000000000000" pitchFamily="18" charset="-128"/>
                <a:cs typeface="Arial" panose="020B0604020202020204" pitchFamily="34" charset="0"/>
              </a:rPr>
              <a:t>H</a:t>
            </a:r>
            <a:r>
              <a:rPr lang="en-GB" dirty="0">
                <a:latin typeface="Arial" panose="020B0604020202020204" pitchFamily="34" charset="0"/>
                <a:ea typeface="Yu Mincho" panose="02020400000000000000" pitchFamily="18" charset="-128"/>
                <a:cs typeface="Arial" panose="020B0604020202020204" pitchFamily="34" charset="0"/>
              </a:rPr>
              <a:t>) </a:t>
            </a:r>
          </a:p>
          <a:p>
            <a:pPr marL="742950" lvl="1" indent="-285750">
              <a:buFont typeface="Arial" panose="020B0604020202020204" pitchFamily="34" charset="0"/>
              <a:buChar char="•"/>
            </a:pPr>
            <a:r>
              <a:rPr lang="en-GB" sz="1800" dirty="0">
                <a:latin typeface="Arial" panose="020B0604020202020204" pitchFamily="34" charset="0"/>
                <a:ea typeface="Yu Mincho" panose="02020400000000000000" pitchFamily="18" charset="-128"/>
                <a:cs typeface="Arial" panose="020B0604020202020204" pitchFamily="34" charset="0"/>
              </a:rPr>
              <a:t>manufacturing sub-sectors </a:t>
            </a:r>
            <a:r>
              <a:rPr lang="en-GB" sz="1800" dirty="0">
                <a:latin typeface="Arial" panose="020B0604020202020204" pitchFamily="34" charset="0"/>
                <a:ea typeface="Calibri" panose="020F0502020204030204" pitchFamily="34" charset="0"/>
                <a:cs typeface="Arial" panose="020B0604020202020204" pitchFamily="34" charset="0"/>
              </a:rPr>
              <a:t>(Y</a:t>
            </a:r>
            <a:r>
              <a:rPr lang="en-GB" sz="1800" baseline="30000" dirty="0">
                <a:latin typeface="Arial" panose="020B0604020202020204" pitchFamily="34" charset="0"/>
                <a:ea typeface="Calibri" panose="020F0502020204030204" pitchFamily="34" charset="0"/>
                <a:cs typeface="Arial" panose="020B0604020202020204" pitchFamily="34" charset="0"/>
              </a:rPr>
              <a:t>MRE</a:t>
            </a:r>
            <a:r>
              <a:rPr lang="en-GB" sz="1800" dirty="0">
                <a:latin typeface="Arial" panose="020B0604020202020204" pitchFamily="34" charset="0"/>
                <a:ea typeface="Calibri" panose="020F0502020204030204" pitchFamily="34" charset="0"/>
                <a:cs typeface="Arial" panose="020B0604020202020204" pitchFamily="34" charset="0"/>
              </a:rPr>
              <a:t>), Construction (Y</a:t>
            </a:r>
            <a:r>
              <a:rPr lang="en-GB" sz="1800" baseline="30000" dirty="0">
                <a:latin typeface="Arial" panose="020B0604020202020204" pitchFamily="34" charset="0"/>
                <a:ea typeface="Calibri" panose="020F0502020204030204" pitchFamily="34" charset="0"/>
                <a:cs typeface="Arial" panose="020B0604020202020204" pitchFamily="34" charset="0"/>
              </a:rPr>
              <a:t>C</a:t>
            </a:r>
            <a:r>
              <a:rPr lang="en-GB" sz="1800" dirty="0">
                <a:latin typeface="Arial" panose="020B0604020202020204" pitchFamily="34" charset="0"/>
                <a:ea typeface="Calibri" panose="020F0502020204030204" pitchFamily="34" charset="0"/>
                <a:cs typeface="Arial" panose="020B0604020202020204" pitchFamily="34" charset="0"/>
              </a:rPr>
              <a:t>), transport services (Y</a:t>
            </a:r>
            <a:r>
              <a:rPr lang="en-GB" sz="1800" baseline="30000" dirty="0">
                <a:latin typeface="Arial" panose="020B0604020202020204" pitchFamily="34" charset="0"/>
                <a:ea typeface="Calibri" panose="020F0502020204030204" pitchFamily="34" charset="0"/>
                <a:cs typeface="Arial" panose="020B0604020202020204" pitchFamily="34" charset="0"/>
              </a:rPr>
              <a:t>PT</a:t>
            </a:r>
            <a:r>
              <a:rPr lang="en-GB" sz="1800" dirty="0">
                <a:latin typeface="Arial" panose="020B0604020202020204" pitchFamily="34" charset="0"/>
                <a:ea typeface="Calibri" panose="020F0502020204030204" pitchFamily="34" charset="0"/>
                <a:cs typeface="Arial" panose="020B0604020202020204" pitchFamily="34" charset="0"/>
              </a:rPr>
              <a:t>)</a:t>
            </a:r>
          </a:p>
          <a:p>
            <a:endParaRPr lang="tr-TR" dirty="0"/>
          </a:p>
        </p:txBody>
      </p:sp>
    </p:spTree>
    <p:extLst>
      <p:ext uri="{BB962C8B-B14F-4D97-AF65-F5344CB8AC3E}">
        <p14:creationId xmlns:p14="http://schemas.microsoft.com/office/powerpoint/2010/main" val="346909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383458" y="713405"/>
            <a:ext cx="11090787" cy="1015663"/>
          </a:xfrm>
          <a:prstGeom prst="rect">
            <a:avLst/>
          </a:prstGeom>
          <a:noFill/>
        </p:spPr>
        <p:txBody>
          <a:bodyPr wrap="square" rtlCol="0">
            <a:spAutoFit/>
          </a:bodyPr>
          <a:lstStyle/>
          <a:p>
            <a:r>
              <a:rPr lang="en-GB" sz="2000" dirty="0">
                <a:latin typeface="Arial" panose="020B0604020202020204" pitchFamily="34" charset="0"/>
                <a:ea typeface="Yu Mincho" panose="02020400000000000000" pitchFamily="18" charset="-128"/>
                <a:cs typeface="Arial" panose="020B0604020202020204" pitchFamily="34" charset="0"/>
              </a:rPr>
              <a:t>The cumulative % change in GDP and employment (non-agricultural) at the end of </a:t>
            </a:r>
            <a:r>
              <a:rPr lang="en-GB" sz="2000" b="1" dirty="0">
                <a:latin typeface="Arial" panose="020B0604020202020204" pitchFamily="34" charset="0"/>
                <a:ea typeface="Yu Mincho" panose="02020400000000000000" pitchFamily="18" charset="-128"/>
                <a:cs typeface="Arial" panose="020B0604020202020204" pitchFamily="34" charset="0"/>
              </a:rPr>
              <a:t>five years </a:t>
            </a:r>
            <a:r>
              <a:rPr lang="en-GB" sz="2000" dirty="0">
                <a:latin typeface="Arial" panose="020B0604020202020204" pitchFamily="34" charset="0"/>
                <a:ea typeface="Yu Mincho" panose="02020400000000000000" pitchFamily="18" charset="-128"/>
                <a:cs typeface="Arial" panose="020B0604020202020204" pitchFamily="34" charset="0"/>
              </a:rPr>
              <a:t>in response to increasing spending in the </a:t>
            </a:r>
            <a:r>
              <a:rPr lang="en-GB" sz="2000" b="1" dirty="0">
                <a:solidFill>
                  <a:srgbClr val="00B050"/>
                </a:solidFill>
                <a:latin typeface="Arial" panose="020B0604020202020204" pitchFamily="34" charset="0"/>
                <a:ea typeface="Yu Mincho" panose="02020400000000000000" pitchFamily="18" charset="-128"/>
                <a:cs typeface="Arial" panose="020B0604020202020204" pitchFamily="34" charset="0"/>
              </a:rPr>
              <a:t>green economy </a:t>
            </a:r>
            <a:r>
              <a:rPr lang="en-GB" sz="2000" dirty="0">
                <a:latin typeface="Arial" panose="020B0604020202020204" pitchFamily="34" charset="0"/>
                <a:ea typeface="Yu Mincho" panose="02020400000000000000" pitchFamily="18" charset="-128"/>
                <a:cs typeface="Arial" panose="020B0604020202020204" pitchFamily="34" charset="0"/>
              </a:rPr>
              <a:t>(sum of effects of sectors providing input to REEEPT) by 1%-point/GDP </a:t>
            </a:r>
            <a:r>
              <a:rPr lang="en-GB" sz="2000" b="1" dirty="0">
                <a:latin typeface="Arial" panose="020B0604020202020204" pitchFamily="34" charset="0"/>
                <a:ea typeface="Yu Mincho" panose="02020400000000000000" pitchFamily="18" charset="-128"/>
                <a:cs typeface="Arial" panose="020B0604020202020204" pitchFamily="34" charset="0"/>
              </a:rPr>
              <a:t>every year</a:t>
            </a:r>
            <a:endParaRPr lang="tr-TR" sz="2000" b="1"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10" name="Chart 9">
            <a:extLst>
              <a:ext uri="{FF2B5EF4-FFF2-40B4-BE49-F238E27FC236}">
                <a16:creationId xmlns:a16="http://schemas.microsoft.com/office/drawing/2014/main" id="{3208D9DA-1C57-48AF-A10C-3EBF119B6D2C}"/>
              </a:ext>
            </a:extLst>
          </p:cNvPr>
          <p:cNvGraphicFramePr/>
          <p:nvPr/>
        </p:nvGraphicFramePr>
        <p:xfrm>
          <a:off x="2030362" y="1821401"/>
          <a:ext cx="7890386" cy="381536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59360A9-7385-283B-6A91-0B33FAD2FA6F}"/>
              </a:ext>
            </a:extLst>
          </p:cNvPr>
          <p:cNvSpPr txBox="1"/>
          <p:nvPr/>
        </p:nvSpPr>
        <p:spPr>
          <a:xfrm>
            <a:off x="619432" y="5636764"/>
            <a:ext cx="10373033" cy="1200329"/>
          </a:xfrm>
          <a:prstGeom prst="rect">
            <a:avLst/>
          </a:prstGeom>
          <a:noFill/>
        </p:spPr>
        <p:txBody>
          <a:bodyPr wrap="square">
            <a:spAutoFit/>
          </a:bodyPr>
          <a:lstStyle/>
          <a:p>
            <a:pPr lvl="1"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GDP average: 10.0% </a:t>
            </a:r>
          </a:p>
          <a:p>
            <a:pPr lvl="2"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1.9% Philippines, 4.8% Indonesia, 12.7% India, 22.0% Turkey. </a:t>
            </a:r>
          </a:p>
          <a:p>
            <a:pPr lvl="1"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total employment average: 7.5% </a:t>
            </a:r>
          </a:p>
          <a:p>
            <a:pPr lvl="2"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0.9% Philippines and Indonesia, 5.7% Turkey, 27% Colombia</a:t>
            </a:r>
            <a:endParaRPr lang="tr-TR" dirty="0"/>
          </a:p>
        </p:txBody>
      </p:sp>
    </p:spTree>
    <p:extLst>
      <p:ext uri="{BB962C8B-B14F-4D97-AF65-F5344CB8AC3E}">
        <p14:creationId xmlns:p14="http://schemas.microsoft.com/office/powerpoint/2010/main" val="2699309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570271" y="898072"/>
            <a:ext cx="11356258" cy="707886"/>
          </a:xfrm>
          <a:prstGeom prst="rect">
            <a:avLst/>
          </a:prstGeom>
          <a:noFill/>
        </p:spPr>
        <p:txBody>
          <a:bodyPr wrap="square" rtlCol="0">
            <a:spAutoFit/>
          </a:bodyPr>
          <a:lstStyle/>
          <a:p>
            <a:r>
              <a:rPr lang="en-GB" sz="2000" dirty="0">
                <a:latin typeface="Arial" panose="020B0604020202020204" pitchFamily="34" charset="0"/>
                <a:ea typeface="Yu Mincho" panose="02020400000000000000" pitchFamily="18" charset="-128"/>
                <a:cs typeface="Arial" panose="020B0604020202020204" pitchFamily="34" charset="0"/>
              </a:rPr>
              <a:t>The cumulative % change in GDP and employment (non-agricultural) at the end of </a:t>
            </a:r>
            <a:r>
              <a:rPr lang="en-GB" sz="2000" b="1" dirty="0">
                <a:latin typeface="Arial" panose="020B0604020202020204" pitchFamily="34" charset="0"/>
                <a:ea typeface="Yu Mincho" panose="02020400000000000000" pitchFamily="18" charset="-128"/>
                <a:cs typeface="Arial" panose="020B0604020202020204" pitchFamily="34" charset="0"/>
              </a:rPr>
              <a:t>five years </a:t>
            </a:r>
            <a:r>
              <a:rPr lang="en-GB" sz="2000" dirty="0">
                <a:latin typeface="Arial" panose="020B0604020202020204" pitchFamily="34" charset="0"/>
                <a:ea typeface="Yu Mincho" panose="02020400000000000000" pitchFamily="18" charset="-128"/>
                <a:cs typeface="Arial" panose="020B0604020202020204" pitchFamily="34" charset="0"/>
              </a:rPr>
              <a:t>in response to increasing spending in </a:t>
            </a:r>
            <a:r>
              <a:rPr lang="en-GB" sz="2000" b="1" dirty="0">
                <a:solidFill>
                  <a:srgbClr val="7030A0"/>
                </a:solidFill>
                <a:latin typeface="Arial" panose="020B0604020202020204" pitchFamily="34" charset="0"/>
                <a:ea typeface="Yu Mincho" panose="02020400000000000000" pitchFamily="18" charset="-128"/>
                <a:cs typeface="Arial" panose="020B0604020202020204" pitchFamily="34" charset="0"/>
              </a:rPr>
              <a:t>care economy </a:t>
            </a:r>
            <a:r>
              <a:rPr lang="en-GB" sz="2000" dirty="0">
                <a:latin typeface="Arial" panose="020B0604020202020204" pitchFamily="34" charset="0"/>
                <a:ea typeface="Yu Mincho" panose="02020400000000000000" pitchFamily="18" charset="-128"/>
                <a:cs typeface="Arial" panose="020B0604020202020204" pitchFamily="34" charset="0"/>
              </a:rPr>
              <a:t>by 1%-point/GDP </a:t>
            </a:r>
            <a:r>
              <a:rPr lang="en-GB" sz="2000" b="1" dirty="0">
                <a:latin typeface="Arial" panose="020B0604020202020204" pitchFamily="34" charset="0"/>
                <a:ea typeface="Yu Mincho" panose="02020400000000000000" pitchFamily="18" charset="-128"/>
                <a:cs typeface="Arial" panose="020B0604020202020204" pitchFamily="34" charset="0"/>
              </a:rPr>
              <a:t>every year</a:t>
            </a:r>
            <a:endParaRPr lang="tr-TR" sz="2000" b="1" dirty="0">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10D0B15D-0D7D-4A11-A8F4-7C8B803E8407}"/>
              </a:ext>
            </a:extLst>
          </p:cNvPr>
          <p:cNvGraphicFramePr/>
          <p:nvPr/>
        </p:nvGraphicFramePr>
        <p:xfrm>
          <a:off x="1936956" y="1671485"/>
          <a:ext cx="8564131" cy="358877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8" name="TextBox 7">
            <a:extLst>
              <a:ext uri="{FF2B5EF4-FFF2-40B4-BE49-F238E27FC236}">
                <a16:creationId xmlns:a16="http://schemas.microsoft.com/office/drawing/2014/main" id="{8C5F0C83-F059-7FA5-F9D9-4A060BD87BA3}"/>
              </a:ext>
            </a:extLst>
          </p:cNvPr>
          <p:cNvSpPr txBox="1"/>
          <p:nvPr/>
        </p:nvSpPr>
        <p:spPr>
          <a:xfrm>
            <a:off x="347117" y="5395081"/>
            <a:ext cx="10402528" cy="1477328"/>
          </a:xfrm>
          <a:prstGeom prst="rect">
            <a:avLst/>
          </a:prstGeom>
          <a:noFill/>
        </p:spPr>
        <p:txBody>
          <a:bodyPr wrap="square">
            <a:spAutoFit/>
          </a:bodyPr>
          <a:lstStyle/>
          <a:p>
            <a:pPr lvl="1"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GDP average: 11.0% </a:t>
            </a:r>
          </a:p>
          <a:p>
            <a:pPr lvl="2"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1.3% Colombia, 4.9% Turkey, 15.3% Indonesia, 16.9% India, 23.7% Korea</a:t>
            </a:r>
          </a:p>
          <a:p>
            <a:pPr lvl="1"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Employment average:6.3%</a:t>
            </a:r>
          </a:p>
          <a:p>
            <a:pPr lvl="2"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1.5% in Chile, 3.1% Turkey, 12.5% Indonesia, 4.6% India, 18.0% Korea</a:t>
            </a:r>
          </a:p>
          <a:p>
            <a:pPr lvl="1" indent="-342900" algn="just">
              <a:buFont typeface="Symbol" panose="05050102010706020507" pitchFamily="18" charset="2"/>
              <a:buChar char=""/>
            </a:pPr>
            <a:r>
              <a:rPr lang="en-GB" dirty="0">
                <a:ea typeface="Yu Mincho" panose="02020400000000000000" pitchFamily="18" charset="-128"/>
                <a:cs typeface="Arial" panose="020B0604020202020204" pitchFamily="34" charset="0"/>
              </a:rPr>
              <a:t>jobs for both women and men, albeit at a faster rate for women.       </a:t>
            </a:r>
            <a:endParaRPr lang="tr-TR"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485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324465" y="898072"/>
            <a:ext cx="11464412" cy="707886"/>
          </a:xfrm>
          <a:prstGeom prst="rect">
            <a:avLst/>
          </a:prstGeom>
          <a:noFill/>
        </p:spPr>
        <p:txBody>
          <a:bodyPr wrap="square" rtlCol="0">
            <a:spAutoFit/>
          </a:bodyPr>
          <a:lstStyle/>
          <a:p>
            <a:r>
              <a:rPr lang="en-GB" sz="2000" dirty="0">
                <a:latin typeface="Arial" panose="020B0604020202020204" pitchFamily="34" charset="0"/>
                <a:ea typeface="Yu Mincho" panose="02020400000000000000" pitchFamily="18" charset="-128"/>
                <a:cs typeface="Arial" panose="020B0604020202020204" pitchFamily="34" charset="0"/>
              </a:rPr>
              <a:t>The cumulative % change in GDP and employment (non-agricultural) at the end of </a:t>
            </a:r>
            <a:r>
              <a:rPr lang="en-GB" sz="2000" b="1" dirty="0">
                <a:latin typeface="Arial" panose="020B0604020202020204" pitchFamily="34" charset="0"/>
                <a:ea typeface="Yu Mincho" panose="02020400000000000000" pitchFamily="18" charset="-128"/>
                <a:cs typeface="Arial" panose="020B0604020202020204" pitchFamily="34" charset="0"/>
              </a:rPr>
              <a:t>five years </a:t>
            </a:r>
            <a:r>
              <a:rPr lang="en-GB" sz="2000" dirty="0">
                <a:latin typeface="Arial" panose="020B0604020202020204" pitchFamily="34" charset="0"/>
                <a:ea typeface="Yu Mincho" panose="02020400000000000000" pitchFamily="18" charset="-128"/>
                <a:cs typeface="Arial" panose="020B0604020202020204" pitchFamily="34" charset="0"/>
              </a:rPr>
              <a:t>in response to increasing spending in </a:t>
            </a:r>
            <a:r>
              <a:rPr lang="en-GB" sz="2000" b="1" dirty="0">
                <a:solidFill>
                  <a:srgbClr val="FF0000"/>
                </a:solidFill>
                <a:latin typeface="Arial" panose="020B0604020202020204" pitchFamily="34" charset="0"/>
                <a:ea typeface="Yu Mincho" panose="02020400000000000000" pitchFamily="18" charset="-128"/>
                <a:cs typeface="Arial" panose="020B0604020202020204" pitchFamily="34" charset="0"/>
              </a:rPr>
              <a:t>public physical infrastructure </a:t>
            </a:r>
            <a:r>
              <a:rPr lang="en-GB" sz="2000" dirty="0">
                <a:latin typeface="Arial" panose="020B0604020202020204" pitchFamily="34" charset="0"/>
                <a:ea typeface="Yu Mincho" panose="02020400000000000000" pitchFamily="18" charset="-128"/>
                <a:cs typeface="Arial" panose="020B0604020202020204" pitchFamily="34" charset="0"/>
              </a:rPr>
              <a:t>by 1%-point/GDP </a:t>
            </a:r>
            <a:r>
              <a:rPr lang="en-GB" sz="2000" b="1" dirty="0">
                <a:latin typeface="Arial" panose="020B0604020202020204" pitchFamily="34" charset="0"/>
                <a:ea typeface="Yu Mincho" panose="02020400000000000000" pitchFamily="18" charset="-128"/>
                <a:cs typeface="Arial" panose="020B0604020202020204" pitchFamily="34" charset="0"/>
              </a:rPr>
              <a:t>every year</a:t>
            </a:r>
            <a:endParaRPr lang="tr-TR" sz="2000" b="1"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60A66A5F-64AF-4515-861F-02D9957AE08F}"/>
              </a:ext>
            </a:extLst>
          </p:cNvPr>
          <p:cNvGraphicFramePr/>
          <p:nvPr/>
        </p:nvGraphicFramePr>
        <p:xfrm>
          <a:off x="2104103" y="1583224"/>
          <a:ext cx="7944465" cy="33174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11ECFEA-FF57-30BE-E032-258009B46283}"/>
              </a:ext>
            </a:extLst>
          </p:cNvPr>
          <p:cNvSpPr txBox="1"/>
          <p:nvPr/>
        </p:nvSpPr>
        <p:spPr>
          <a:xfrm>
            <a:off x="432619" y="4801045"/>
            <a:ext cx="10317024" cy="1815882"/>
          </a:xfrm>
          <a:prstGeom prst="rect">
            <a:avLst/>
          </a:prstGeom>
          <a:noFill/>
        </p:spPr>
        <p:txBody>
          <a:bodyPr wrap="square">
            <a:spAutoFit/>
          </a:bodyPr>
          <a:lstStyle/>
          <a:p>
            <a:pPr marL="742950" lvl="1"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GDP average: 12.1% </a:t>
            </a:r>
          </a:p>
          <a:p>
            <a:pPr marL="1200150" lvl="2"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4.1% in Philippines - 23.5% in South Korea </a:t>
            </a:r>
          </a:p>
          <a:p>
            <a:pPr marL="742950" lvl="1"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total employment average: 12.4%</a:t>
            </a:r>
          </a:p>
          <a:p>
            <a:pPr marL="1200150" lvl="2"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1.5% in India - 31.5% in South Africa. </a:t>
            </a:r>
          </a:p>
          <a:p>
            <a:pPr marL="742950" lvl="1"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in 6 countries employment of both men and women increase </a:t>
            </a:r>
          </a:p>
          <a:p>
            <a:pPr marL="742950" lvl="1"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Chile, Colombia, Indonesia, South Africa, Turkey: %↑</a:t>
            </a:r>
            <a:r>
              <a:rPr lang="en-GB" sz="1600" dirty="0" err="1">
                <a:ea typeface="Yu Mincho" panose="02020400000000000000" pitchFamily="18" charset="-128"/>
                <a:cs typeface="Arial" panose="020B0604020202020204" pitchFamily="34" charset="0"/>
              </a:rPr>
              <a:t>E</a:t>
            </a:r>
            <a:r>
              <a:rPr lang="en-GB" sz="1600" baseline="-25000" dirty="0" err="1">
                <a:ea typeface="Yu Mincho" panose="02020400000000000000" pitchFamily="18" charset="-128"/>
                <a:cs typeface="Arial" panose="020B0604020202020204" pitchFamily="34" charset="0"/>
              </a:rPr>
              <a:t>women</a:t>
            </a:r>
            <a:r>
              <a:rPr lang="en-GB" sz="1600" dirty="0">
                <a:ea typeface="Yu Mincho" panose="02020400000000000000" pitchFamily="18" charset="-128"/>
                <a:cs typeface="Arial" panose="020B0604020202020204" pitchFamily="34" charset="0"/>
              </a:rPr>
              <a:t>&gt;</a:t>
            </a:r>
            <a:r>
              <a:rPr lang="en-GB" sz="1600" dirty="0" err="1">
                <a:ea typeface="Yu Mincho" panose="02020400000000000000" pitchFamily="18" charset="-128"/>
                <a:cs typeface="Arial" panose="020B0604020202020204" pitchFamily="34" charset="0"/>
              </a:rPr>
              <a:t>E</a:t>
            </a:r>
            <a:r>
              <a:rPr lang="en-GB" sz="1600" baseline="-25000" dirty="0" err="1">
                <a:ea typeface="Yu Mincho" panose="02020400000000000000" pitchFamily="18" charset="-128"/>
                <a:cs typeface="Arial" panose="020B0604020202020204" pitchFamily="34" charset="0"/>
              </a:rPr>
              <a:t>men</a:t>
            </a:r>
            <a:endParaRPr lang="en-GB" sz="1600" baseline="-25000" dirty="0">
              <a:ea typeface="Yu Mincho" panose="02020400000000000000" pitchFamily="18" charset="-128"/>
              <a:cs typeface="Arial" panose="020B0604020202020204" pitchFamily="34" charset="0"/>
            </a:endParaRPr>
          </a:p>
          <a:p>
            <a:pPr marL="742950" lvl="1" indent="-285750">
              <a:buFont typeface="Arial" panose="020B0604020202020204" pitchFamily="34" charset="0"/>
              <a:buChar char="•"/>
            </a:pPr>
            <a:r>
              <a:rPr lang="en-GB" sz="1600" dirty="0">
                <a:ea typeface="Yu Mincho" panose="02020400000000000000" pitchFamily="18" charset="-128"/>
                <a:cs typeface="Arial" panose="020B0604020202020204" pitchFamily="34" charset="0"/>
              </a:rPr>
              <a:t>importance of gender mainstreaming in assessing the employment impact</a:t>
            </a:r>
            <a:endParaRPr lang="tr-TR" sz="1600" dirty="0"/>
          </a:p>
        </p:txBody>
      </p:sp>
    </p:spTree>
    <p:extLst>
      <p:ext uri="{BB962C8B-B14F-4D97-AF65-F5344CB8AC3E}">
        <p14:creationId xmlns:p14="http://schemas.microsoft.com/office/powerpoint/2010/main" val="109270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p:nvPr>
        </p:nvSpPr>
        <p:spPr>
          <a:xfrm>
            <a:off x="1784210" y="288324"/>
            <a:ext cx="8496944" cy="931267"/>
          </a:xfrm>
        </p:spPr>
        <p:txBody>
          <a:bodyPr/>
          <a:lstStyle/>
          <a:p>
            <a:r>
              <a:rPr lang="en-US" sz="2400" b="0" dirty="0">
                <a:solidFill>
                  <a:schemeClr val="tx2"/>
                </a:solidFill>
                <a:latin typeface="Arial" panose="020B0604020202020204" pitchFamily="34" charset="0"/>
                <a:cs typeface="Arial" panose="020B0604020202020204" pitchFamily="34" charset="0"/>
              </a:rPr>
              <a:t>Cumulative Impulse Response Functions: GDP to REEEPT</a:t>
            </a:r>
            <a:endParaRPr lang="tr-TR" sz="2400" b="0"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1"/>
          </p:nvPr>
        </p:nvSpPr>
        <p:spPr>
          <a:xfrm>
            <a:off x="1847528" y="1404257"/>
            <a:ext cx="8496944" cy="4955722"/>
          </a:xfrm>
        </p:spPr>
        <p:txBody>
          <a:bodyPr/>
          <a:lstStyle/>
          <a:p>
            <a:pPr>
              <a:spcBef>
                <a:spcPts val="0"/>
              </a:spcBef>
            </a:pPr>
            <a:r>
              <a:rPr lang="en-GB" sz="1400" dirty="0">
                <a:ea typeface="Calibri" panose="020F0502020204030204" pitchFamily="34" charset="0"/>
              </a:rPr>
              <a:t>South Korea</a:t>
            </a:r>
          </a:p>
          <a:p>
            <a:pPr>
              <a:spcBef>
                <a:spcPts val="0"/>
              </a:spcBef>
            </a:pPr>
            <a:endParaRPr lang="en-GB" sz="1400" dirty="0">
              <a:ea typeface="Calibri" panose="020F0502020204030204" pitchFamily="34" charset="0"/>
            </a:endParaRPr>
          </a:p>
        </p:txBody>
      </p:sp>
      <p:pic>
        <p:nvPicPr>
          <p:cNvPr id="6" name="Resim 178">
            <a:extLst>
              <a:ext uri="{FF2B5EF4-FFF2-40B4-BE49-F238E27FC236}">
                <a16:creationId xmlns:a16="http://schemas.microsoft.com/office/drawing/2014/main" id="{521AC6FC-A624-5BAA-5213-746F21B2A8B6}"/>
              </a:ext>
            </a:extLst>
          </p:cNvPr>
          <p:cNvPicPr>
            <a:picLocks noChangeAspect="1"/>
          </p:cNvPicPr>
          <p:nvPr/>
        </p:nvPicPr>
        <p:blipFill>
          <a:blip r:embed="rId2"/>
          <a:stretch>
            <a:fillRect/>
          </a:stretch>
        </p:blipFill>
        <p:spPr>
          <a:xfrm>
            <a:off x="1988367" y="1852126"/>
            <a:ext cx="2696210" cy="1960880"/>
          </a:xfrm>
          <a:prstGeom prst="rect">
            <a:avLst/>
          </a:prstGeom>
        </p:spPr>
      </p:pic>
      <p:pic>
        <p:nvPicPr>
          <p:cNvPr id="7" name="Resim 180">
            <a:extLst>
              <a:ext uri="{FF2B5EF4-FFF2-40B4-BE49-F238E27FC236}">
                <a16:creationId xmlns:a16="http://schemas.microsoft.com/office/drawing/2014/main" id="{AE5B11EB-60A2-32C2-F654-DE757021AF14}"/>
              </a:ext>
            </a:extLst>
          </p:cNvPr>
          <p:cNvPicPr>
            <a:picLocks noChangeAspect="1"/>
          </p:cNvPicPr>
          <p:nvPr/>
        </p:nvPicPr>
        <p:blipFill>
          <a:blip r:embed="rId3"/>
          <a:stretch>
            <a:fillRect/>
          </a:stretch>
        </p:blipFill>
        <p:spPr>
          <a:xfrm>
            <a:off x="4684577" y="1860063"/>
            <a:ext cx="2696210" cy="1960880"/>
          </a:xfrm>
          <a:prstGeom prst="rect">
            <a:avLst/>
          </a:prstGeom>
        </p:spPr>
      </p:pic>
      <p:pic>
        <p:nvPicPr>
          <p:cNvPr id="8" name="Resim 179">
            <a:extLst>
              <a:ext uri="{FF2B5EF4-FFF2-40B4-BE49-F238E27FC236}">
                <a16:creationId xmlns:a16="http://schemas.microsoft.com/office/drawing/2014/main" id="{B22EF6F9-CFAB-68D8-ED7B-705EB0D3891B}"/>
              </a:ext>
            </a:extLst>
          </p:cNvPr>
          <p:cNvPicPr>
            <a:picLocks noChangeAspect="1"/>
          </p:cNvPicPr>
          <p:nvPr/>
        </p:nvPicPr>
        <p:blipFill>
          <a:blip r:embed="rId4"/>
          <a:stretch>
            <a:fillRect/>
          </a:stretch>
        </p:blipFill>
        <p:spPr>
          <a:xfrm>
            <a:off x="7438075" y="1852126"/>
            <a:ext cx="2696210" cy="1960880"/>
          </a:xfrm>
          <a:prstGeom prst="rect">
            <a:avLst/>
          </a:prstGeom>
        </p:spPr>
      </p:pic>
      <p:sp>
        <p:nvSpPr>
          <p:cNvPr id="9" name="TextBox 8">
            <a:extLst>
              <a:ext uri="{FF2B5EF4-FFF2-40B4-BE49-F238E27FC236}">
                <a16:creationId xmlns:a16="http://schemas.microsoft.com/office/drawing/2014/main" id="{83695964-D059-D9D1-8883-8471BFD36532}"/>
              </a:ext>
            </a:extLst>
          </p:cNvPr>
          <p:cNvSpPr txBox="1"/>
          <p:nvPr/>
        </p:nvSpPr>
        <p:spPr>
          <a:xfrm>
            <a:off x="2046515" y="3813006"/>
            <a:ext cx="1975757" cy="369332"/>
          </a:xfrm>
          <a:prstGeom prst="rect">
            <a:avLst/>
          </a:prstGeom>
          <a:noFill/>
        </p:spPr>
        <p:txBody>
          <a:bodyPr wrap="square" rtlCol="0">
            <a:spAutoFit/>
          </a:bodyPr>
          <a:lstStyle/>
          <a:p>
            <a:r>
              <a:rPr lang="en-US" dirty="0"/>
              <a:t>Turkey</a:t>
            </a:r>
            <a:endParaRPr lang="tr-TR" dirty="0"/>
          </a:p>
        </p:txBody>
      </p:sp>
      <p:pic>
        <p:nvPicPr>
          <p:cNvPr id="10" name="Resim 191">
            <a:extLst>
              <a:ext uri="{FF2B5EF4-FFF2-40B4-BE49-F238E27FC236}">
                <a16:creationId xmlns:a16="http://schemas.microsoft.com/office/drawing/2014/main" id="{2CD1FE55-022E-AF97-22D2-E1FA084D9218}"/>
              </a:ext>
            </a:extLst>
          </p:cNvPr>
          <p:cNvPicPr>
            <a:picLocks noChangeAspect="1"/>
          </p:cNvPicPr>
          <p:nvPr/>
        </p:nvPicPr>
        <p:blipFill>
          <a:blip r:embed="rId5"/>
          <a:stretch>
            <a:fillRect/>
          </a:stretch>
        </p:blipFill>
        <p:spPr>
          <a:xfrm>
            <a:off x="2046514" y="4182338"/>
            <a:ext cx="2696210" cy="1960880"/>
          </a:xfrm>
          <a:prstGeom prst="rect">
            <a:avLst/>
          </a:prstGeom>
        </p:spPr>
      </p:pic>
      <p:pic>
        <p:nvPicPr>
          <p:cNvPr id="11" name="Resim 193">
            <a:extLst>
              <a:ext uri="{FF2B5EF4-FFF2-40B4-BE49-F238E27FC236}">
                <a16:creationId xmlns:a16="http://schemas.microsoft.com/office/drawing/2014/main" id="{C0B30CCD-25AF-338B-56D5-2E8C5787C0CA}"/>
              </a:ext>
            </a:extLst>
          </p:cNvPr>
          <p:cNvPicPr>
            <a:picLocks noChangeAspect="1"/>
          </p:cNvPicPr>
          <p:nvPr/>
        </p:nvPicPr>
        <p:blipFill>
          <a:blip r:embed="rId6"/>
          <a:stretch>
            <a:fillRect/>
          </a:stretch>
        </p:blipFill>
        <p:spPr>
          <a:xfrm>
            <a:off x="4741865" y="4182338"/>
            <a:ext cx="2696210" cy="1960880"/>
          </a:xfrm>
          <a:prstGeom prst="rect">
            <a:avLst/>
          </a:prstGeom>
        </p:spPr>
      </p:pic>
      <p:pic>
        <p:nvPicPr>
          <p:cNvPr id="12" name="Resim 192">
            <a:extLst>
              <a:ext uri="{FF2B5EF4-FFF2-40B4-BE49-F238E27FC236}">
                <a16:creationId xmlns:a16="http://schemas.microsoft.com/office/drawing/2014/main" id="{3BFC9F7E-3DFA-3C87-152B-86B0043D17B0}"/>
              </a:ext>
            </a:extLst>
          </p:cNvPr>
          <p:cNvPicPr>
            <a:picLocks noChangeAspect="1"/>
          </p:cNvPicPr>
          <p:nvPr/>
        </p:nvPicPr>
        <p:blipFill>
          <a:blip r:embed="rId7"/>
          <a:stretch>
            <a:fillRect/>
          </a:stretch>
        </p:blipFill>
        <p:spPr>
          <a:xfrm>
            <a:off x="7437216" y="4182338"/>
            <a:ext cx="2696210" cy="1960880"/>
          </a:xfrm>
          <a:prstGeom prst="rect">
            <a:avLst/>
          </a:prstGeom>
        </p:spPr>
      </p:pic>
      <p:sp>
        <p:nvSpPr>
          <p:cNvPr id="14" name="TextBox 13">
            <a:extLst>
              <a:ext uri="{FF2B5EF4-FFF2-40B4-BE49-F238E27FC236}">
                <a16:creationId xmlns:a16="http://schemas.microsoft.com/office/drawing/2014/main" id="{BC614AA5-2D8A-F004-2D9E-2AF824BA6AE2}"/>
              </a:ext>
            </a:extLst>
          </p:cNvPr>
          <p:cNvSpPr txBox="1"/>
          <p:nvPr/>
        </p:nvSpPr>
        <p:spPr>
          <a:xfrm>
            <a:off x="2046514" y="1314002"/>
            <a:ext cx="6096000" cy="369332"/>
          </a:xfrm>
          <a:prstGeom prst="rect">
            <a:avLst/>
          </a:prstGeom>
          <a:noFill/>
        </p:spPr>
        <p:txBody>
          <a:bodyPr wrap="square">
            <a:spAutoFit/>
          </a:bodyPr>
          <a:lstStyle/>
          <a:p>
            <a:pPr>
              <a:spcBef>
                <a:spcPts val="0"/>
              </a:spcBef>
              <a:spcAft>
                <a:spcPts val="0"/>
              </a:spcAft>
            </a:pPr>
            <a:r>
              <a:rPr lang="en-GB" sz="1800" dirty="0">
                <a:effectLst/>
                <a:ea typeface="Calibri" panose="020F0502020204030204" pitchFamily="34" charset="0"/>
              </a:rPr>
              <a:t>South Korea</a:t>
            </a:r>
          </a:p>
        </p:txBody>
      </p:sp>
    </p:spTree>
    <p:extLst>
      <p:ext uri="{BB962C8B-B14F-4D97-AF65-F5344CB8AC3E}">
        <p14:creationId xmlns:p14="http://schemas.microsoft.com/office/powerpoint/2010/main" val="4124630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p:nvPr>
        </p:nvSpPr>
        <p:spPr>
          <a:xfrm>
            <a:off x="1939380" y="498021"/>
            <a:ext cx="8496944" cy="931267"/>
          </a:xfrm>
        </p:spPr>
        <p:txBody>
          <a:bodyPr/>
          <a:lstStyle/>
          <a:p>
            <a:r>
              <a:rPr lang="en-US" sz="2000" b="0">
                <a:solidFill>
                  <a:schemeClr val="tx2"/>
                </a:solidFill>
                <a:latin typeface="Arial" panose="020B0604020202020204" pitchFamily="34" charset="0"/>
                <a:cs typeface="Arial" panose="020B0604020202020204" pitchFamily="34" charset="0"/>
              </a:rPr>
              <a:t>Cumulative Impulse Response Functions: employment to REEEPT</a:t>
            </a:r>
            <a:endParaRPr lang="tr-TR" sz="2000" b="0"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1"/>
          </p:nvPr>
        </p:nvSpPr>
        <p:spPr>
          <a:xfrm>
            <a:off x="1847528" y="1404257"/>
            <a:ext cx="8496944" cy="4955722"/>
          </a:xfrm>
        </p:spPr>
        <p:txBody>
          <a:bodyPr/>
          <a:lstStyle/>
          <a:p>
            <a:pPr>
              <a:spcBef>
                <a:spcPts val="0"/>
              </a:spcBef>
              <a:spcAft>
                <a:spcPts val="0"/>
              </a:spcAft>
            </a:pPr>
            <a:r>
              <a:rPr lang="en-GB" sz="1400">
                <a:effectLst/>
                <a:ea typeface="Calibri" panose="020F0502020204030204" pitchFamily="34" charset="0"/>
              </a:rPr>
              <a:t>South Korea</a:t>
            </a:r>
            <a:endParaRPr lang="en-GB" sz="1400" dirty="0">
              <a:effectLst/>
              <a:ea typeface="Calibri" panose="020F0502020204030204" pitchFamily="34" charset="0"/>
            </a:endParaRPr>
          </a:p>
        </p:txBody>
      </p:sp>
      <p:pic>
        <p:nvPicPr>
          <p:cNvPr id="9" name="Resim 181">
            <a:extLst>
              <a:ext uri="{FF2B5EF4-FFF2-40B4-BE49-F238E27FC236}">
                <a16:creationId xmlns:a16="http://schemas.microsoft.com/office/drawing/2014/main" id="{E10B75D9-DBCA-E75A-7842-0CF8AAB5B1D8}"/>
              </a:ext>
            </a:extLst>
          </p:cNvPr>
          <p:cNvPicPr>
            <a:picLocks noChangeAspect="1"/>
          </p:cNvPicPr>
          <p:nvPr/>
        </p:nvPicPr>
        <p:blipFill>
          <a:blip r:embed="rId2"/>
          <a:stretch>
            <a:fillRect/>
          </a:stretch>
        </p:blipFill>
        <p:spPr>
          <a:xfrm>
            <a:off x="1939380" y="1738267"/>
            <a:ext cx="2696210" cy="1960880"/>
          </a:xfrm>
          <a:prstGeom prst="rect">
            <a:avLst/>
          </a:prstGeom>
        </p:spPr>
      </p:pic>
      <p:pic>
        <p:nvPicPr>
          <p:cNvPr id="10" name="Resim 182">
            <a:extLst>
              <a:ext uri="{FF2B5EF4-FFF2-40B4-BE49-F238E27FC236}">
                <a16:creationId xmlns:a16="http://schemas.microsoft.com/office/drawing/2014/main" id="{1F968142-2B1B-6F83-88FD-1A7B3B3F3CFC}"/>
              </a:ext>
            </a:extLst>
          </p:cNvPr>
          <p:cNvPicPr>
            <a:picLocks noChangeAspect="1"/>
          </p:cNvPicPr>
          <p:nvPr/>
        </p:nvPicPr>
        <p:blipFill>
          <a:blip r:embed="rId3"/>
          <a:stretch>
            <a:fillRect/>
          </a:stretch>
        </p:blipFill>
        <p:spPr>
          <a:xfrm>
            <a:off x="4635590" y="1738267"/>
            <a:ext cx="2696210" cy="1960880"/>
          </a:xfrm>
          <a:prstGeom prst="rect">
            <a:avLst/>
          </a:prstGeom>
        </p:spPr>
      </p:pic>
      <p:pic>
        <p:nvPicPr>
          <p:cNvPr id="11" name="Resim 183">
            <a:extLst>
              <a:ext uri="{FF2B5EF4-FFF2-40B4-BE49-F238E27FC236}">
                <a16:creationId xmlns:a16="http://schemas.microsoft.com/office/drawing/2014/main" id="{15A01DBC-4A7B-1A83-86C1-C2EE477930F5}"/>
              </a:ext>
            </a:extLst>
          </p:cNvPr>
          <p:cNvPicPr>
            <a:picLocks noChangeAspect="1"/>
          </p:cNvPicPr>
          <p:nvPr/>
        </p:nvPicPr>
        <p:blipFill>
          <a:blip r:embed="rId4"/>
          <a:stretch>
            <a:fillRect/>
          </a:stretch>
        </p:blipFill>
        <p:spPr>
          <a:xfrm>
            <a:off x="7331800" y="1738267"/>
            <a:ext cx="2696210" cy="1960880"/>
          </a:xfrm>
          <a:prstGeom prst="rect">
            <a:avLst/>
          </a:prstGeom>
        </p:spPr>
      </p:pic>
      <p:pic>
        <p:nvPicPr>
          <p:cNvPr id="12" name="Resim 188">
            <a:extLst>
              <a:ext uri="{FF2B5EF4-FFF2-40B4-BE49-F238E27FC236}">
                <a16:creationId xmlns:a16="http://schemas.microsoft.com/office/drawing/2014/main" id="{702F8745-AEF8-40E0-7B2A-330C586A93D7}"/>
              </a:ext>
            </a:extLst>
          </p:cNvPr>
          <p:cNvPicPr>
            <a:picLocks noChangeAspect="1"/>
          </p:cNvPicPr>
          <p:nvPr/>
        </p:nvPicPr>
        <p:blipFill>
          <a:blip r:embed="rId5"/>
          <a:stretch>
            <a:fillRect/>
          </a:stretch>
        </p:blipFill>
        <p:spPr>
          <a:xfrm>
            <a:off x="1939380" y="3699147"/>
            <a:ext cx="2696210" cy="1960880"/>
          </a:xfrm>
          <a:prstGeom prst="rect">
            <a:avLst/>
          </a:prstGeom>
        </p:spPr>
      </p:pic>
      <p:pic>
        <p:nvPicPr>
          <p:cNvPr id="13" name="Resim 189">
            <a:extLst>
              <a:ext uri="{FF2B5EF4-FFF2-40B4-BE49-F238E27FC236}">
                <a16:creationId xmlns:a16="http://schemas.microsoft.com/office/drawing/2014/main" id="{A80E24FE-F39B-B4DC-3483-B0522AEC426B}"/>
              </a:ext>
            </a:extLst>
          </p:cNvPr>
          <p:cNvPicPr>
            <a:picLocks noChangeAspect="1"/>
          </p:cNvPicPr>
          <p:nvPr/>
        </p:nvPicPr>
        <p:blipFill>
          <a:blip r:embed="rId6"/>
          <a:stretch>
            <a:fillRect/>
          </a:stretch>
        </p:blipFill>
        <p:spPr>
          <a:xfrm>
            <a:off x="4662217" y="3699147"/>
            <a:ext cx="2696210" cy="1960880"/>
          </a:xfrm>
          <a:prstGeom prst="rect">
            <a:avLst/>
          </a:prstGeom>
        </p:spPr>
      </p:pic>
      <p:pic>
        <p:nvPicPr>
          <p:cNvPr id="14" name="Resim 190">
            <a:extLst>
              <a:ext uri="{FF2B5EF4-FFF2-40B4-BE49-F238E27FC236}">
                <a16:creationId xmlns:a16="http://schemas.microsoft.com/office/drawing/2014/main" id="{2EA135F0-F9D1-68C9-FA9A-6575F9DD49AD}"/>
              </a:ext>
            </a:extLst>
          </p:cNvPr>
          <p:cNvPicPr>
            <a:picLocks noChangeAspect="1"/>
          </p:cNvPicPr>
          <p:nvPr/>
        </p:nvPicPr>
        <p:blipFill>
          <a:blip r:embed="rId7"/>
          <a:stretch>
            <a:fillRect/>
          </a:stretch>
        </p:blipFill>
        <p:spPr>
          <a:xfrm>
            <a:off x="7345114" y="3577351"/>
            <a:ext cx="2696210" cy="1960880"/>
          </a:xfrm>
          <a:prstGeom prst="rect">
            <a:avLst/>
          </a:prstGeom>
        </p:spPr>
      </p:pic>
      <p:sp>
        <p:nvSpPr>
          <p:cNvPr id="7" name="TextBox 6">
            <a:extLst>
              <a:ext uri="{FF2B5EF4-FFF2-40B4-BE49-F238E27FC236}">
                <a16:creationId xmlns:a16="http://schemas.microsoft.com/office/drawing/2014/main" id="{BB68A205-053B-0A10-5401-020F21F80E38}"/>
              </a:ext>
            </a:extLst>
          </p:cNvPr>
          <p:cNvSpPr txBox="1"/>
          <p:nvPr/>
        </p:nvSpPr>
        <p:spPr>
          <a:xfrm>
            <a:off x="1939380" y="1197973"/>
            <a:ext cx="6096000" cy="369332"/>
          </a:xfrm>
          <a:prstGeom prst="rect">
            <a:avLst/>
          </a:prstGeom>
          <a:noFill/>
        </p:spPr>
        <p:txBody>
          <a:bodyPr wrap="square">
            <a:spAutoFit/>
          </a:bodyPr>
          <a:lstStyle/>
          <a:p>
            <a:pPr>
              <a:spcBef>
                <a:spcPts val="0"/>
              </a:spcBef>
              <a:spcAft>
                <a:spcPts val="0"/>
              </a:spcAft>
            </a:pPr>
            <a:r>
              <a:rPr lang="en-GB" sz="1800" dirty="0">
                <a:effectLst/>
                <a:ea typeface="Calibri" panose="020F0502020204030204" pitchFamily="34" charset="0"/>
              </a:rPr>
              <a:t>South Korea</a:t>
            </a:r>
          </a:p>
        </p:txBody>
      </p:sp>
    </p:spTree>
    <p:extLst>
      <p:ext uri="{BB962C8B-B14F-4D97-AF65-F5344CB8AC3E}">
        <p14:creationId xmlns:p14="http://schemas.microsoft.com/office/powerpoint/2010/main" val="134940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2452" y="923925"/>
            <a:ext cx="10959548" cy="427038"/>
          </a:xfrm>
        </p:spPr>
        <p:txBody>
          <a:bodyPr>
            <a:normAutofit/>
          </a:bodyPr>
          <a:lstStyle/>
          <a:p>
            <a:r>
              <a:rPr lang="en-US" sz="2400" b="1" dirty="0">
                <a:solidFill>
                  <a:srgbClr val="002060"/>
                </a:solidFill>
                <a:latin typeface="Arial" panose="020B0604020202020204" pitchFamily="34" charset="0"/>
                <a:cs typeface="Arial" panose="020B0604020202020204" pitchFamily="34" charset="0"/>
              </a:rPr>
              <a:t>A structuralist Post-Keynesian/Kaleckian gendered model</a:t>
            </a:r>
            <a:endParaRPr lang="en-GB" sz="2800" b="1"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1053549" y="1416050"/>
            <a:ext cx="11138452" cy="5246688"/>
          </a:xfrm>
        </p:spPr>
        <p:txBody>
          <a:bodyPr>
            <a:noAutofit/>
          </a:bodyPr>
          <a:lstStyle/>
          <a:p>
            <a:pPr marL="0" indent="228600" algn="just">
              <a:spcBef>
                <a:spcPts val="0"/>
              </a:spcBef>
            </a:pPr>
            <a:r>
              <a:rPr lang="en-GB" sz="2400" dirty="0">
                <a:latin typeface="+mn-lt"/>
                <a:ea typeface="Calibri" panose="020F0502020204030204" pitchFamily="34" charset="0"/>
                <a:cs typeface="Arial" panose="020B0604020202020204" pitchFamily="34" charset="0"/>
              </a:rPr>
              <a:t>demand-led growth</a:t>
            </a:r>
            <a:r>
              <a:rPr lang="en-GB" sz="2400" dirty="0">
                <a:latin typeface="+mn-lt"/>
                <a:ea typeface="Yu Mincho" panose="02020400000000000000" pitchFamily="18" charset="-128"/>
                <a:cs typeface="Arial" panose="020B0604020202020204" pitchFamily="34" charset="0"/>
              </a:rPr>
              <a:t> model </a:t>
            </a:r>
          </a:p>
          <a:p>
            <a:pPr marL="400050" lvl="1" indent="228600" algn="just">
              <a:spcBef>
                <a:spcPts val="0"/>
              </a:spcBef>
            </a:pPr>
            <a:r>
              <a:rPr lang="en-GB" dirty="0">
                <a:latin typeface="+mn-lt"/>
                <a:ea typeface="Yu Mincho" panose="02020400000000000000" pitchFamily="18" charset="-128"/>
                <a:cs typeface="Arial" panose="020B0604020202020204" pitchFamily="34" charset="0"/>
              </a:rPr>
              <a:t>Onaran, Oyvat Fotopoulou (2022a,b, 2023); Oyvat and Onaran (2022)</a:t>
            </a:r>
          </a:p>
          <a:p>
            <a:pPr marL="800100" lvl="2" indent="228600" algn="just">
              <a:spcBef>
                <a:spcPts val="0"/>
              </a:spcBef>
            </a:pPr>
            <a:r>
              <a:rPr lang="en-GB" dirty="0" err="1">
                <a:latin typeface="+mn-lt"/>
                <a:ea typeface="Yu Mincho" panose="02020400000000000000" pitchFamily="18" charset="-128"/>
                <a:cs typeface="Arial" panose="020B0604020202020204" pitchFamily="34" charset="0"/>
              </a:rPr>
              <a:t>synthesizes</a:t>
            </a:r>
            <a:r>
              <a:rPr lang="en-GB" dirty="0">
                <a:latin typeface="+mn-lt"/>
                <a:ea typeface="Yu Mincho" panose="02020400000000000000" pitchFamily="18" charset="-128"/>
                <a:cs typeface="Arial" panose="020B0604020202020204" pitchFamily="34" charset="0"/>
              </a:rPr>
              <a:t> PK and feminist macro</a:t>
            </a:r>
            <a:endParaRPr lang="en-GB" dirty="0">
              <a:latin typeface="+mn-lt"/>
              <a:ea typeface="Calibri" panose="020F0502020204030204" pitchFamily="34" charset="0"/>
              <a:cs typeface="Arial" panose="020B0604020202020204" pitchFamily="34" charset="0"/>
            </a:endParaRPr>
          </a:p>
          <a:p>
            <a:pPr marL="0" indent="228600" algn="just">
              <a:spcBef>
                <a:spcPts val="0"/>
              </a:spcBef>
            </a:pPr>
            <a:r>
              <a:rPr lang="en-GB" sz="2400" dirty="0">
                <a:latin typeface="+mn-lt"/>
                <a:ea typeface="Yu Mincho" panose="02020400000000000000" pitchFamily="18" charset="-128"/>
                <a:cs typeface="Arial" panose="020B0604020202020204" pitchFamily="34" charset="0"/>
              </a:rPr>
              <a:t>demand-side constraints → excess capacity, involuntary unemployment </a:t>
            </a:r>
          </a:p>
          <a:p>
            <a:pPr marL="0" indent="228600" algn="just">
              <a:spcBef>
                <a:spcPts val="0"/>
              </a:spcBef>
            </a:pPr>
            <a:r>
              <a:rPr lang="en-GB" sz="2400" dirty="0">
                <a:latin typeface="+mn-lt"/>
                <a:ea typeface="Yu Mincho" panose="02020400000000000000" pitchFamily="18" charset="-128"/>
                <a:cs typeface="Arial" panose="020B0604020202020204" pitchFamily="34" charset="0"/>
              </a:rPr>
              <a:t>public spending </a:t>
            </a:r>
          </a:p>
          <a:p>
            <a:pPr marL="0" indent="0" algn="just">
              <a:spcBef>
                <a:spcPts val="0"/>
              </a:spcBef>
              <a:buNone/>
            </a:pPr>
            <a:r>
              <a:rPr lang="en-GB" sz="2400" dirty="0">
                <a:latin typeface="+mn-lt"/>
                <a:ea typeface="Yu Mincho" panose="02020400000000000000" pitchFamily="18" charset="-128"/>
                <a:cs typeface="Arial" panose="020B0604020202020204" pitchFamily="34" charset="0"/>
              </a:rPr>
              <a:t>→demand, income distribution, employment </a:t>
            </a:r>
          </a:p>
          <a:p>
            <a:pPr marL="0" indent="0" algn="just">
              <a:spcBef>
                <a:spcPts val="0"/>
              </a:spcBef>
              <a:buNone/>
            </a:pPr>
            <a:r>
              <a:rPr lang="en-GB" sz="2400" dirty="0">
                <a:latin typeface="+mn-lt"/>
                <a:ea typeface="Yu Mincho" panose="02020400000000000000" pitchFamily="18" charset="-128"/>
                <a:cs typeface="Arial" panose="020B0604020202020204" pitchFamily="34" charset="0"/>
              </a:rPr>
              <a:t>→ the supply side: productivity and labour supply</a:t>
            </a:r>
          </a:p>
          <a:p>
            <a:pPr marL="0" indent="228600" algn="just">
              <a:spcBef>
                <a:spcPts val="0"/>
              </a:spcBef>
            </a:pPr>
            <a:r>
              <a:rPr lang="en-GB" sz="2400" dirty="0">
                <a:latin typeface="+mn-lt"/>
                <a:ea typeface="Yu Mincho" panose="02020400000000000000" pitchFamily="18" charset="-128"/>
                <a:cs typeface="Arial" panose="020B0604020202020204" pitchFamily="34" charset="0"/>
              </a:rPr>
              <a:t>the dual effects of wages on costs and demand</a:t>
            </a:r>
          </a:p>
          <a:p>
            <a:pPr marL="0" indent="228600" algn="just">
              <a:spcBef>
                <a:spcPts val="0"/>
              </a:spcBef>
            </a:pPr>
            <a:r>
              <a:rPr lang="en-GB" sz="2400" dirty="0">
                <a:latin typeface="+mn-lt"/>
                <a:ea typeface="Yu Mincho" panose="02020400000000000000" pitchFamily="18" charset="-128"/>
                <a:cs typeface="Arial" panose="020B0604020202020204" pitchFamily="34" charset="0"/>
              </a:rPr>
              <a:t>distribution of wealth and income and gender gaps →demand and productivity, </a:t>
            </a:r>
          </a:p>
          <a:p>
            <a:pPr marL="0" indent="228600" algn="just">
              <a:spcBef>
                <a:spcPts val="0"/>
              </a:spcBef>
            </a:pPr>
            <a:r>
              <a:rPr lang="en-GB" sz="2400" dirty="0">
                <a:latin typeface="+mn-lt"/>
                <a:ea typeface="Calibri" panose="020F0502020204030204" pitchFamily="34" charset="0"/>
                <a:cs typeface="Arial" panose="020B0604020202020204" pitchFamily="34" charset="0"/>
              </a:rPr>
              <a:t>structural features of the economy matter</a:t>
            </a:r>
          </a:p>
          <a:p>
            <a:pPr marL="457200" lvl="1" indent="228600" algn="just">
              <a:spcBef>
                <a:spcPts val="0"/>
              </a:spcBef>
            </a:pPr>
            <a:r>
              <a:rPr lang="en-GB" sz="2000" dirty="0">
                <a:latin typeface="+mn-lt"/>
                <a:ea typeface="Calibri" panose="020F0502020204030204" pitchFamily="34" charset="0"/>
                <a:cs typeface="Arial" panose="020B0604020202020204" pitchFamily="34" charset="0"/>
              </a:rPr>
              <a:t>Sectoral</a:t>
            </a:r>
          </a:p>
          <a:p>
            <a:pPr marL="457200" lvl="1" indent="228600" algn="just">
              <a:spcBef>
                <a:spcPts val="0"/>
              </a:spcBef>
            </a:pPr>
            <a:r>
              <a:rPr lang="en-GB" sz="2000" dirty="0">
                <a:effectLst/>
                <a:latin typeface="+mn-lt"/>
                <a:ea typeface="Calibri" panose="020F0502020204030204" pitchFamily="34" charset="0"/>
                <a:cs typeface="Arial" panose="020B0604020202020204" pitchFamily="34" charset="0"/>
              </a:rPr>
              <a:t>import dependency</a:t>
            </a:r>
            <a:endParaRPr lang="en-GB" sz="2000" dirty="0">
              <a:latin typeface="+mn-lt"/>
              <a:ea typeface="Calibri" panose="020F0502020204030204" pitchFamily="34" charset="0"/>
              <a:cs typeface="Arial" panose="020B0604020202020204" pitchFamily="34" charset="0"/>
            </a:endParaRPr>
          </a:p>
          <a:p>
            <a:pPr marL="457200" lvl="1" indent="228600" algn="just">
              <a:spcBef>
                <a:spcPts val="0"/>
              </a:spcBef>
            </a:pPr>
            <a:r>
              <a:rPr lang="en-GB" sz="2000" dirty="0">
                <a:latin typeface="+mn-lt"/>
                <a:ea typeface="Calibri" panose="020F0502020204030204" pitchFamily="34" charset="0"/>
                <a:cs typeface="Arial" panose="020B0604020202020204" pitchFamily="34" charset="0"/>
              </a:rPr>
              <a:t>Gender</a:t>
            </a:r>
          </a:p>
          <a:p>
            <a:pPr marL="457200" lvl="1" indent="228600" algn="just">
              <a:spcBef>
                <a:spcPts val="0"/>
              </a:spcBef>
            </a:pPr>
            <a:r>
              <a:rPr lang="en-GB" sz="2000" dirty="0">
                <a:latin typeface="+mn-lt"/>
                <a:ea typeface="Calibri" panose="020F0502020204030204" pitchFamily="34" charset="0"/>
                <a:cs typeface="Arial" panose="020B0604020202020204" pitchFamily="34" charset="0"/>
              </a:rPr>
              <a:t>Oligopoly power</a:t>
            </a:r>
          </a:p>
          <a:p>
            <a:pPr marL="457200" lvl="1" indent="228600" algn="just">
              <a:spcBef>
                <a:spcPts val="0"/>
              </a:spcBef>
            </a:pPr>
            <a:r>
              <a:rPr lang="en-GB" sz="2000" dirty="0">
                <a:latin typeface="+mn-lt"/>
                <a:ea typeface="Calibri" panose="020F0502020204030204" pitchFamily="34" charset="0"/>
                <a:cs typeface="Arial" panose="020B0604020202020204" pitchFamily="34" charset="0"/>
              </a:rPr>
              <a:t>Bargaining power</a:t>
            </a:r>
          </a:p>
          <a:p>
            <a:pPr marL="457200" lvl="1" indent="228600" algn="just">
              <a:spcBef>
                <a:spcPts val="0"/>
              </a:spcBef>
            </a:pPr>
            <a:r>
              <a:rPr lang="en-GB" sz="2000" dirty="0">
                <a:latin typeface="+mn-lt"/>
                <a:ea typeface="Calibri" panose="020F0502020204030204" pitchFamily="34" charset="0"/>
                <a:cs typeface="Arial" panose="020B0604020202020204" pitchFamily="34" charset="0"/>
              </a:rPr>
              <a:t>Public infrastructure</a:t>
            </a:r>
          </a:p>
        </p:txBody>
      </p:sp>
      <p:sp>
        <p:nvSpPr>
          <p:cNvPr id="286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76"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50658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2739211"/>
          </a:xfrm>
          <a:prstGeom prst="rect">
            <a:avLst/>
          </a:prstGeom>
          <a:noFill/>
        </p:spPr>
        <p:txBody>
          <a:bodyPr wrap="square" rtlCol="0">
            <a:spAutoFit/>
          </a:bodyPr>
          <a:lstStyle/>
          <a:p>
            <a:r>
              <a:rPr lang="en-GB" sz="1600" dirty="0">
                <a:solidFill>
                  <a:srgbClr val="1F497D"/>
                </a:solidFill>
              </a:rPr>
              <a:t>Cumulative impulse response functions: GDP and employment response to public spending in physical infrastructure and care </a:t>
            </a:r>
          </a:p>
          <a:p>
            <a:r>
              <a:rPr lang="en-GB" dirty="0">
                <a:latin typeface="Arial" panose="020B0604020202020204" pitchFamily="34" charset="0"/>
                <a:ea typeface="Calibri" panose="020F0502020204030204" pitchFamily="34" charset="0"/>
                <a:cs typeface="Arial" panose="020B0604020202020204" pitchFamily="34" charset="0"/>
              </a:rPr>
              <a:t>South Korea</a:t>
            </a:r>
            <a:endParaRPr lang="tr-TR" dirty="0">
              <a:latin typeface="Arial" panose="020B060402020202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19995E9E-73E5-E31E-611B-9FE78298FC9A}"/>
              </a:ext>
            </a:extLst>
          </p:cNvPr>
          <p:cNvGraphicFramePr>
            <a:graphicFrameLocks noChangeAspect="1"/>
          </p:cNvGraphicFramePr>
          <p:nvPr/>
        </p:nvGraphicFramePr>
        <p:xfrm>
          <a:off x="1837872" y="307975"/>
          <a:ext cx="5738813" cy="6243638"/>
        </p:xfrm>
        <a:graphic>
          <a:graphicData uri="http://schemas.openxmlformats.org/presentationml/2006/ole">
            <mc:AlternateContent xmlns:mc="http://schemas.openxmlformats.org/markup-compatibility/2006">
              <mc:Choice xmlns:v="urn:schemas-microsoft-com:vml" Requires="v">
                <p:oleObj name="Document" r:id="rId4" imgW="5738870" imgH="6243078" progId="Word.Document.12">
                  <p:embed/>
                </p:oleObj>
              </mc:Choice>
              <mc:Fallback>
                <p:oleObj name="Document" r:id="rId4" imgW="5738870" imgH="6243078" progId="Word.Document.12">
                  <p:embed/>
                  <p:pic>
                    <p:nvPicPr>
                      <p:cNvPr id="3" name="Object 2">
                        <a:extLst>
                          <a:ext uri="{FF2B5EF4-FFF2-40B4-BE49-F238E27FC236}">
                            <a16:creationId xmlns:a16="http://schemas.microsoft.com/office/drawing/2014/main" id="{19995E9E-73E5-E31E-611B-9FE78298FC9A}"/>
                          </a:ext>
                        </a:extLst>
                      </p:cNvPr>
                      <p:cNvPicPr/>
                      <p:nvPr/>
                    </p:nvPicPr>
                    <p:blipFill>
                      <a:blip r:embed="rId5"/>
                      <a:stretch>
                        <a:fillRect/>
                      </a:stretch>
                    </p:blipFill>
                    <p:spPr>
                      <a:xfrm>
                        <a:off x="1837872" y="307975"/>
                        <a:ext cx="5738813" cy="6243638"/>
                      </a:xfrm>
                      <a:prstGeom prst="rect">
                        <a:avLst/>
                      </a:prstGeom>
                    </p:spPr>
                  </p:pic>
                </p:oleObj>
              </mc:Fallback>
            </mc:AlternateContent>
          </a:graphicData>
        </a:graphic>
      </p:graphicFrame>
    </p:spTree>
    <p:extLst>
      <p:ext uri="{BB962C8B-B14F-4D97-AF65-F5344CB8AC3E}">
        <p14:creationId xmlns:p14="http://schemas.microsoft.com/office/powerpoint/2010/main" val="4005508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1524001" y="898071"/>
            <a:ext cx="9225643" cy="923330"/>
          </a:xfrm>
          <a:prstGeom prst="rect">
            <a:avLst/>
          </a:prstGeom>
          <a:noFill/>
        </p:spPr>
        <p:txBody>
          <a:bodyPr wrap="square" rtlCol="0">
            <a:spAutoFit/>
          </a:bodyPr>
          <a:lstStyle/>
          <a:p>
            <a:r>
              <a:rPr lang="en-GB" dirty="0">
                <a:latin typeface="Times New Roman" panose="02020603050405020304" pitchFamily="18" charset="0"/>
                <a:ea typeface="Yu Mincho" panose="02020400000000000000" pitchFamily="18" charset="-128"/>
                <a:cs typeface="Arial" panose="020B0604020202020204" pitchFamily="34" charset="0"/>
              </a:rPr>
              <a:t>The cumulative % change in GDP, women’s and men’s and total employment </a:t>
            </a:r>
            <a:r>
              <a:rPr lang="en-US" dirty="0">
                <a:latin typeface="Times New Roman" panose="02020603050405020304" pitchFamily="18" charset="0"/>
                <a:ea typeface="Yu Mincho" panose="02020400000000000000" pitchFamily="18" charset="-128"/>
                <a:cs typeface="Arial" panose="020B0604020202020204" pitchFamily="34" charset="0"/>
              </a:rPr>
              <a:t>(</a:t>
            </a:r>
            <a:r>
              <a:rPr lang="en-GB" dirty="0">
                <a:latin typeface="Times New Roman" panose="02020603050405020304" pitchFamily="18" charset="0"/>
                <a:ea typeface="Yu Mincho" panose="02020400000000000000" pitchFamily="18" charset="-128"/>
                <a:cs typeface="Arial" panose="020B0604020202020204" pitchFamily="34" charset="0"/>
              </a:rPr>
              <a:t>all in non-agricultural sector) in response to a 1%-point increase (one-off) in public GFCF as a ratio to GDP</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p>
        </p:txBody>
      </p:sp>
      <p:graphicFrame>
        <p:nvGraphicFramePr>
          <p:cNvPr id="20" name="Object 19">
            <a:extLst>
              <a:ext uri="{FF2B5EF4-FFF2-40B4-BE49-F238E27FC236}">
                <a16:creationId xmlns:a16="http://schemas.microsoft.com/office/drawing/2014/main" id="{ABA0811E-A136-6CCE-F86A-5785D6C3F603}"/>
              </a:ext>
            </a:extLst>
          </p:cNvPr>
          <p:cNvGraphicFramePr>
            <a:graphicFrameLocks noChangeAspect="1"/>
          </p:cNvGraphicFramePr>
          <p:nvPr/>
        </p:nvGraphicFramePr>
        <p:xfrm>
          <a:off x="2037444" y="1687286"/>
          <a:ext cx="3135313" cy="4064000"/>
        </p:xfrm>
        <a:graphic>
          <a:graphicData uri="http://schemas.openxmlformats.org/presentationml/2006/ole">
            <mc:AlternateContent xmlns:mc="http://schemas.openxmlformats.org/markup-compatibility/2006">
              <mc:Choice xmlns:v="urn:schemas-microsoft-com:vml" Requires="v">
                <p:oleObj name="Document" r:id="rId2" imgW="5738870" imgH="7437238" progId="Word.Document.12">
                  <p:embed/>
                </p:oleObj>
              </mc:Choice>
              <mc:Fallback>
                <p:oleObj name="Document" r:id="rId2" imgW="5738870" imgH="7437238" progId="Word.Document.12">
                  <p:embed/>
                  <p:pic>
                    <p:nvPicPr>
                      <p:cNvPr id="20" name="Object 19">
                        <a:extLst>
                          <a:ext uri="{FF2B5EF4-FFF2-40B4-BE49-F238E27FC236}">
                            <a16:creationId xmlns:a16="http://schemas.microsoft.com/office/drawing/2014/main" id="{ABA0811E-A136-6CCE-F86A-5785D6C3F603}"/>
                          </a:ext>
                        </a:extLst>
                      </p:cNvPr>
                      <p:cNvPicPr/>
                      <p:nvPr/>
                    </p:nvPicPr>
                    <p:blipFill>
                      <a:blip r:embed="rId3"/>
                      <a:stretch>
                        <a:fillRect/>
                      </a:stretch>
                    </p:blipFill>
                    <p:spPr>
                      <a:xfrm>
                        <a:off x="2037444" y="1687286"/>
                        <a:ext cx="3135313" cy="40640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3B31DAD-173D-707E-2B3E-A90B6803B1ED}"/>
              </a:ext>
            </a:extLst>
          </p:cNvPr>
          <p:cNvGraphicFramePr>
            <a:graphicFrameLocks noChangeAspect="1"/>
          </p:cNvGraphicFramePr>
          <p:nvPr/>
        </p:nvGraphicFramePr>
        <p:xfrm>
          <a:off x="5998029" y="1754344"/>
          <a:ext cx="3135313" cy="4064000"/>
        </p:xfrm>
        <a:graphic>
          <a:graphicData uri="http://schemas.openxmlformats.org/presentationml/2006/ole">
            <mc:AlternateContent xmlns:mc="http://schemas.openxmlformats.org/markup-compatibility/2006">
              <mc:Choice xmlns:v="urn:schemas-microsoft-com:vml" Requires="v">
                <p:oleObj name="Document" r:id="rId4" imgW="5738870" imgH="7437238" progId="Word.Document.12">
                  <p:embed/>
                </p:oleObj>
              </mc:Choice>
              <mc:Fallback>
                <p:oleObj name="Document" r:id="rId4" imgW="5738870" imgH="7437238" progId="Word.Document.12">
                  <p:embed/>
                  <p:pic>
                    <p:nvPicPr>
                      <p:cNvPr id="21" name="Object 20">
                        <a:extLst>
                          <a:ext uri="{FF2B5EF4-FFF2-40B4-BE49-F238E27FC236}">
                            <a16:creationId xmlns:a16="http://schemas.microsoft.com/office/drawing/2014/main" id="{53B31DAD-173D-707E-2B3E-A90B6803B1ED}"/>
                          </a:ext>
                        </a:extLst>
                      </p:cNvPr>
                      <p:cNvPicPr/>
                      <p:nvPr/>
                    </p:nvPicPr>
                    <p:blipFill>
                      <a:blip r:embed="rId5"/>
                      <a:stretch>
                        <a:fillRect/>
                      </a:stretch>
                    </p:blipFill>
                    <p:spPr>
                      <a:xfrm>
                        <a:off x="5998029" y="1754344"/>
                        <a:ext cx="3135313" cy="4064000"/>
                      </a:xfrm>
                      <a:prstGeom prst="rect">
                        <a:avLst/>
                      </a:prstGeom>
                    </p:spPr>
                  </p:pic>
                </p:oleObj>
              </mc:Fallback>
            </mc:AlternateContent>
          </a:graphicData>
        </a:graphic>
      </p:graphicFrame>
    </p:spTree>
    <p:extLst>
      <p:ext uri="{BB962C8B-B14F-4D97-AF65-F5344CB8AC3E}">
        <p14:creationId xmlns:p14="http://schemas.microsoft.com/office/powerpoint/2010/main" val="664844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1524001" y="898071"/>
            <a:ext cx="9225643" cy="923330"/>
          </a:xfrm>
          <a:prstGeom prst="rect">
            <a:avLst/>
          </a:prstGeom>
          <a:noFill/>
        </p:spPr>
        <p:txBody>
          <a:bodyPr wrap="square" rtlCol="0">
            <a:spAutoFit/>
          </a:bodyPr>
          <a:lstStyle/>
          <a:p>
            <a:r>
              <a:rPr lang="en-GB" dirty="0">
                <a:latin typeface="Times New Roman" panose="02020603050405020304" pitchFamily="18" charset="0"/>
                <a:ea typeface="Yu Mincho" panose="02020400000000000000" pitchFamily="18" charset="-128"/>
              </a:rPr>
              <a:t>The cumulative % change in GDP, women’s and men’s and total employment</a:t>
            </a:r>
            <a:r>
              <a:rPr lang="en-US" dirty="0">
                <a:latin typeface="Times New Roman" panose="02020603050405020304" pitchFamily="18" charset="0"/>
                <a:ea typeface="Yu Mincho" panose="02020400000000000000" pitchFamily="18" charset="-128"/>
              </a:rPr>
              <a:t> (</a:t>
            </a:r>
            <a:r>
              <a:rPr lang="en-GB" dirty="0">
                <a:latin typeface="Times New Roman" panose="02020603050405020304" pitchFamily="18" charset="0"/>
                <a:ea typeface="Yu Mincho" panose="02020400000000000000" pitchFamily="18" charset="-128"/>
              </a:rPr>
              <a:t>all in non-agricultural sector) in response to a 1%-point increase (one-off) in public spending in the care economy as a ratio to GDP </a:t>
            </a:r>
            <a:endParaRPr lang="tr-TR" dirty="0"/>
          </a:p>
        </p:txBody>
      </p:sp>
      <p:graphicFrame>
        <p:nvGraphicFramePr>
          <p:cNvPr id="11" name="Object 10">
            <a:extLst>
              <a:ext uri="{FF2B5EF4-FFF2-40B4-BE49-F238E27FC236}">
                <a16:creationId xmlns:a16="http://schemas.microsoft.com/office/drawing/2014/main" id="{118C23F3-7B5C-20A5-1237-324CC14CAE35}"/>
              </a:ext>
            </a:extLst>
          </p:cNvPr>
          <p:cNvGraphicFramePr>
            <a:graphicFrameLocks noChangeAspect="1"/>
          </p:cNvGraphicFramePr>
          <p:nvPr/>
        </p:nvGraphicFramePr>
        <p:xfrm>
          <a:off x="2193359" y="1821401"/>
          <a:ext cx="3135313" cy="4064000"/>
        </p:xfrm>
        <a:graphic>
          <a:graphicData uri="http://schemas.openxmlformats.org/presentationml/2006/ole">
            <mc:AlternateContent xmlns:mc="http://schemas.openxmlformats.org/markup-compatibility/2006">
              <mc:Choice xmlns:v="urn:schemas-microsoft-com:vml" Requires="v">
                <p:oleObj name="Document" r:id="rId2" imgW="5738870" imgH="7437238" progId="Word.Document.12">
                  <p:embed/>
                </p:oleObj>
              </mc:Choice>
              <mc:Fallback>
                <p:oleObj name="Document" r:id="rId2" imgW="5738870" imgH="7437238" progId="Word.Document.12">
                  <p:embed/>
                  <p:pic>
                    <p:nvPicPr>
                      <p:cNvPr id="11" name="Object 10">
                        <a:extLst>
                          <a:ext uri="{FF2B5EF4-FFF2-40B4-BE49-F238E27FC236}">
                            <a16:creationId xmlns:a16="http://schemas.microsoft.com/office/drawing/2014/main" id="{118C23F3-7B5C-20A5-1237-324CC14CAE35}"/>
                          </a:ext>
                        </a:extLst>
                      </p:cNvPr>
                      <p:cNvPicPr/>
                      <p:nvPr/>
                    </p:nvPicPr>
                    <p:blipFill>
                      <a:blip r:embed="rId3"/>
                      <a:stretch>
                        <a:fillRect/>
                      </a:stretch>
                    </p:blipFill>
                    <p:spPr>
                      <a:xfrm>
                        <a:off x="2193359" y="1821401"/>
                        <a:ext cx="3135313" cy="40640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3C45D75-ADEC-E11C-43FA-5A26CDE4E488}"/>
              </a:ext>
            </a:extLst>
          </p:cNvPr>
          <p:cNvGraphicFramePr>
            <a:graphicFrameLocks noChangeAspect="1"/>
          </p:cNvGraphicFramePr>
          <p:nvPr/>
        </p:nvGraphicFramePr>
        <p:xfrm>
          <a:off x="6095207" y="1821401"/>
          <a:ext cx="3179763" cy="4064000"/>
        </p:xfrm>
        <a:graphic>
          <a:graphicData uri="http://schemas.openxmlformats.org/presentationml/2006/ole">
            <mc:AlternateContent xmlns:mc="http://schemas.openxmlformats.org/markup-compatibility/2006">
              <mc:Choice xmlns:v="urn:schemas-microsoft-com:vml" Requires="v">
                <p:oleObj name="Document" r:id="rId4" imgW="5738870" imgH="7335806" progId="Word.Document.12">
                  <p:embed/>
                </p:oleObj>
              </mc:Choice>
              <mc:Fallback>
                <p:oleObj name="Document" r:id="rId4" imgW="5738870" imgH="7335806" progId="Word.Document.12">
                  <p:embed/>
                  <p:pic>
                    <p:nvPicPr>
                      <p:cNvPr id="12" name="Object 11">
                        <a:extLst>
                          <a:ext uri="{FF2B5EF4-FFF2-40B4-BE49-F238E27FC236}">
                            <a16:creationId xmlns:a16="http://schemas.microsoft.com/office/drawing/2014/main" id="{A3C45D75-ADEC-E11C-43FA-5A26CDE4E488}"/>
                          </a:ext>
                        </a:extLst>
                      </p:cNvPr>
                      <p:cNvPicPr/>
                      <p:nvPr/>
                    </p:nvPicPr>
                    <p:blipFill>
                      <a:blip r:embed="rId5"/>
                      <a:stretch>
                        <a:fillRect/>
                      </a:stretch>
                    </p:blipFill>
                    <p:spPr>
                      <a:xfrm>
                        <a:off x="6095207" y="1821401"/>
                        <a:ext cx="3179763" cy="4064000"/>
                      </a:xfrm>
                      <a:prstGeom prst="rect">
                        <a:avLst/>
                      </a:prstGeom>
                    </p:spPr>
                  </p:pic>
                </p:oleObj>
              </mc:Fallback>
            </mc:AlternateContent>
          </a:graphicData>
        </a:graphic>
      </p:graphicFrame>
    </p:spTree>
    <p:extLst>
      <p:ext uri="{BB962C8B-B14F-4D97-AF65-F5344CB8AC3E}">
        <p14:creationId xmlns:p14="http://schemas.microsoft.com/office/powerpoint/2010/main" val="2160440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1524001" y="898071"/>
            <a:ext cx="9225643" cy="923330"/>
          </a:xfrm>
          <a:prstGeom prst="rect">
            <a:avLst/>
          </a:prstGeom>
          <a:noFill/>
        </p:spPr>
        <p:txBody>
          <a:bodyPr wrap="square" rtlCol="0">
            <a:spAutoFit/>
          </a:bodyPr>
          <a:lstStyle/>
          <a:p>
            <a:r>
              <a:rPr lang="en-GB" dirty="0">
                <a:latin typeface="Times New Roman" panose="02020603050405020304" pitchFamily="18" charset="0"/>
                <a:ea typeface="Calibri" panose="020F0502020204030204" pitchFamily="34" charset="0"/>
              </a:rPr>
              <a:t>The</a:t>
            </a:r>
            <a:r>
              <a:rPr lang="en-GB" b="1" dirty="0">
                <a:latin typeface="Times New Roman" panose="02020603050405020304" pitchFamily="18" charset="0"/>
                <a:ea typeface="Calibri" panose="020F0502020204030204" pitchFamily="34" charset="0"/>
              </a:rPr>
              <a:t> </a:t>
            </a:r>
            <a:r>
              <a:rPr lang="en-GB" dirty="0">
                <a:latin typeface="Times New Roman" panose="02020603050405020304" pitchFamily="18" charset="0"/>
                <a:ea typeface="Yu Mincho" panose="02020400000000000000" pitchFamily="18" charset="-128"/>
              </a:rPr>
              <a:t>cumulative % change in GDP, and women’s and men’s employment (and total employment, all in non-agricultural sector) in response to a 1%-point increase (one-off) in public spending in the green economy (REEEPT) as a ratio to GDP</a:t>
            </a:r>
            <a:endParaRPr lang="tr-TR" dirty="0"/>
          </a:p>
        </p:txBody>
      </p:sp>
      <p:graphicFrame>
        <p:nvGraphicFramePr>
          <p:cNvPr id="3" name="Object 2">
            <a:extLst>
              <a:ext uri="{FF2B5EF4-FFF2-40B4-BE49-F238E27FC236}">
                <a16:creationId xmlns:a16="http://schemas.microsoft.com/office/drawing/2014/main" id="{44389805-7AC7-C939-2D86-0F5B844220BD}"/>
              </a:ext>
            </a:extLst>
          </p:cNvPr>
          <p:cNvGraphicFramePr>
            <a:graphicFrameLocks noChangeAspect="1"/>
          </p:cNvGraphicFramePr>
          <p:nvPr/>
        </p:nvGraphicFramePr>
        <p:xfrm>
          <a:off x="2437494" y="1895929"/>
          <a:ext cx="3135313" cy="4064000"/>
        </p:xfrm>
        <a:graphic>
          <a:graphicData uri="http://schemas.openxmlformats.org/presentationml/2006/ole">
            <mc:AlternateContent xmlns:mc="http://schemas.openxmlformats.org/markup-compatibility/2006">
              <mc:Choice xmlns:v="urn:schemas-microsoft-com:vml" Requires="v">
                <p:oleObj name="Document" r:id="rId2" imgW="5738870" imgH="7437238" progId="Word.Document.12">
                  <p:embed/>
                </p:oleObj>
              </mc:Choice>
              <mc:Fallback>
                <p:oleObj name="Document" r:id="rId2" imgW="5738870" imgH="7437238" progId="Word.Document.12">
                  <p:embed/>
                  <p:pic>
                    <p:nvPicPr>
                      <p:cNvPr id="3" name="Object 2">
                        <a:extLst>
                          <a:ext uri="{FF2B5EF4-FFF2-40B4-BE49-F238E27FC236}">
                            <a16:creationId xmlns:a16="http://schemas.microsoft.com/office/drawing/2014/main" id="{44389805-7AC7-C939-2D86-0F5B844220BD}"/>
                          </a:ext>
                        </a:extLst>
                      </p:cNvPr>
                      <p:cNvPicPr/>
                      <p:nvPr/>
                    </p:nvPicPr>
                    <p:blipFill>
                      <a:blip r:embed="rId3"/>
                      <a:stretch>
                        <a:fillRect/>
                      </a:stretch>
                    </p:blipFill>
                    <p:spPr>
                      <a:xfrm>
                        <a:off x="2437494" y="1895929"/>
                        <a:ext cx="3135313" cy="40640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A252A64-EBDE-468A-36EC-1104F8B842D8}"/>
              </a:ext>
            </a:extLst>
          </p:cNvPr>
          <p:cNvGraphicFramePr>
            <a:graphicFrameLocks noChangeAspect="1"/>
          </p:cNvGraphicFramePr>
          <p:nvPr/>
        </p:nvGraphicFramePr>
        <p:xfrm>
          <a:off x="6250215" y="1895929"/>
          <a:ext cx="3135313" cy="4064000"/>
        </p:xfrm>
        <a:graphic>
          <a:graphicData uri="http://schemas.openxmlformats.org/presentationml/2006/ole">
            <mc:AlternateContent xmlns:mc="http://schemas.openxmlformats.org/markup-compatibility/2006">
              <mc:Choice xmlns:v="urn:schemas-microsoft-com:vml" Requires="v">
                <p:oleObj name="Document" r:id="rId4" imgW="5738870" imgH="7437238" progId="Word.Document.12">
                  <p:embed/>
                </p:oleObj>
              </mc:Choice>
              <mc:Fallback>
                <p:oleObj name="Document" r:id="rId4" imgW="5738870" imgH="7437238" progId="Word.Document.12">
                  <p:embed/>
                  <p:pic>
                    <p:nvPicPr>
                      <p:cNvPr id="4" name="Object 3">
                        <a:extLst>
                          <a:ext uri="{FF2B5EF4-FFF2-40B4-BE49-F238E27FC236}">
                            <a16:creationId xmlns:a16="http://schemas.microsoft.com/office/drawing/2014/main" id="{9A252A64-EBDE-468A-36EC-1104F8B842D8}"/>
                          </a:ext>
                        </a:extLst>
                      </p:cNvPr>
                      <p:cNvPicPr/>
                      <p:nvPr/>
                    </p:nvPicPr>
                    <p:blipFill>
                      <a:blip r:embed="rId5"/>
                      <a:stretch>
                        <a:fillRect/>
                      </a:stretch>
                    </p:blipFill>
                    <p:spPr>
                      <a:xfrm>
                        <a:off x="6250215" y="1895929"/>
                        <a:ext cx="3135313" cy="4064000"/>
                      </a:xfrm>
                      <a:prstGeom prst="rect">
                        <a:avLst/>
                      </a:prstGeom>
                    </p:spPr>
                  </p:pic>
                </p:oleObj>
              </mc:Fallback>
            </mc:AlternateContent>
          </a:graphicData>
        </a:graphic>
      </p:graphicFrame>
    </p:spTree>
    <p:extLst>
      <p:ext uri="{BB962C8B-B14F-4D97-AF65-F5344CB8AC3E}">
        <p14:creationId xmlns:p14="http://schemas.microsoft.com/office/powerpoint/2010/main" val="3559842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Rectangle 2">
            <a:extLst>
              <a:ext uri="{FF2B5EF4-FFF2-40B4-BE49-F238E27FC236}">
                <a16:creationId xmlns:a16="http://schemas.microsoft.com/office/drawing/2014/main" id="{56BC00AE-5064-8F89-1CDA-8982523EA11A}"/>
              </a:ext>
            </a:extLst>
          </p:cNvPr>
          <p:cNvSpPr>
            <a:spLocks noChangeArrowheads="1"/>
          </p:cNvSpPr>
          <p:nvPr/>
        </p:nvSpPr>
        <p:spPr bwMode="auto">
          <a:xfrm flipV="1">
            <a:off x="2207831" y="697442"/>
            <a:ext cx="8062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9" name="Object 8">
            <a:extLst>
              <a:ext uri="{FF2B5EF4-FFF2-40B4-BE49-F238E27FC236}">
                <a16:creationId xmlns:a16="http://schemas.microsoft.com/office/drawing/2014/main" id="{3D1E32FF-E4A0-46C8-7127-5EF65617BDB6}"/>
              </a:ext>
            </a:extLst>
          </p:cNvPr>
          <p:cNvGraphicFramePr>
            <a:graphicFrameLocks noChangeAspect="1"/>
          </p:cNvGraphicFramePr>
          <p:nvPr/>
        </p:nvGraphicFramePr>
        <p:xfrm>
          <a:off x="1906850" y="1110343"/>
          <a:ext cx="8761150" cy="5205145"/>
        </p:xfrm>
        <a:graphic>
          <a:graphicData uri="http://schemas.openxmlformats.org/presentationml/2006/ole">
            <mc:AlternateContent xmlns:mc="http://schemas.openxmlformats.org/markup-compatibility/2006">
              <mc:Choice xmlns:v="urn:schemas-microsoft-com:vml" Requires="v">
                <p:oleObj name="Worksheet" r:id="rId2" imgW="12717815" imgH="10043081" progId="Excel.Sheet.12">
                  <p:embed/>
                </p:oleObj>
              </mc:Choice>
              <mc:Fallback>
                <p:oleObj name="Worksheet" r:id="rId2" imgW="12717815" imgH="10043081" progId="Excel.Sheet.12">
                  <p:embed/>
                  <p:pic>
                    <p:nvPicPr>
                      <p:cNvPr id="9" name="Object 8">
                        <a:extLst>
                          <a:ext uri="{FF2B5EF4-FFF2-40B4-BE49-F238E27FC236}">
                            <a16:creationId xmlns:a16="http://schemas.microsoft.com/office/drawing/2014/main" id="{3D1E32FF-E4A0-46C8-7127-5EF65617B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850" y="1110343"/>
                        <a:ext cx="8761150" cy="5205145"/>
                      </a:xfrm>
                      <a:prstGeom prst="rect">
                        <a:avLst/>
                      </a:prstGeom>
                      <a:noFill/>
                    </p:spPr>
                  </p:pic>
                </p:oleObj>
              </mc:Fallback>
            </mc:AlternateContent>
          </a:graphicData>
        </a:graphic>
      </p:graphicFrame>
    </p:spTree>
    <p:extLst>
      <p:ext uri="{BB962C8B-B14F-4D97-AF65-F5344CB8AC3E}">
        <p14:creationId xmlns:p14="http://schemas.microsoft.com/office/powerpoint/2010/main" val="1909750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Rectangle 2">
            <a:extLst>
              <a:ext uri="{FF2B5EF4-FFF2-40B4-BE49-F238E27FC236}">
                <a16:creationId xmlns:a16="http://schemas.microsoft.com/office/drawing/2014/main" id="{DDDA8BBB-507D-4454-5628-F5B02BBFC632}"/>
              </a:ext>
            </a:extLst>
          </p:cNvPr>
          <p:cNvSpPr>
            <a:spLocks noChangeArrowheads="1"/>
          </p:cNvSpPr>
          <p:nvPr/>
        </p:nvSpPr>
        <p:spPr bwMode="auto">
          <a:xfrm>
            <a:off x="1524001" y="1053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Object 7">
            <a:extLst>
              <a:ext uri="{FF2B5EF4-FFF2-40B4-BE49-F238E27FC236}">
                <a16:creationId xmlns:a16="http://schemas.microsoft.com/office/drawing/2014/main" id="{AF21991E-A5F3-8720-1E81-8121500FD44E}"/>
              </a:ext>
            </a:extLst>
          </p:cNvPr>
          <p:cNvGraphicFramePr>
            <a:graphicFrameLocks noChangeAspect="1"/>
          </p:cNvGraphicFramePr>
          <p:nvPr/>
        </p:nvGraphicFramePr>
        <p:xfrm>
          <a:off x="1524000" y="1238250"/>
          <a:ext cx="8572500" cy="4381500"/>
        </p:xfrm>
        <a:graphic>
          <a:graphicData uri="http://schemas.openxmlformats.org/presentationml/2006/ole">
            <mc:AlternateContent xmlns:mc="http://schemas.openxmlformats.org/markup-compatibility/2006">
              <mc:Choice xmlns:v="urn:schemas-microsoft-com:vml" Requires="v">
                <p:oleObj name="Worksheet" r:id="rId2" imgW="8572394" imgH="5417961" progId="Excel.Sheet.12">
                  <p:embed/>
                </p:oleObj>
              </mc:Choice>
              <mc:Fallback>
                <p:oleObj name="Worksheet" r:id="rId2" imgW="8572394" imgH="5417961" progId="Excel.Sheet.12">
                  <p:embed/>
                  <p:pic>
                    <p:nvPicPr>
                      <p:cNvPr id="8" name="Object 7">
                        <a:extLst>
                          <a:ext uri="{FF2B5EF4-FFF2-40B4-BE49-F238E27FC236}">
                            <a16:creationId xmlns:a16="http://schemas.microsoft.com/office/drawing/2014/main" id="{AF21991E-A5F3-8720-1E81-8121500FD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38250"/>
                        <a:ext cx="8572500" cy="438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2020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a:extLst>
              <a:ext uri="{FF2B5EF4-FFF2-40B4-BE49-F238E27FC236}">
                <a16:creationId xmlns:a16="http://schemas.microsoft.com/office/drawing/2014/main" id="{FFB38CBF-34B6-F46F-156B-0A5E7E71F352}"/>
              </a:ext>
            </a:extLst>
          </p:cNvPr>
          <p:cNvSpPr>
            <a:spLocks noChangeArrowheads="1"/>
          </p:cNvSpPr>
          <p:nvPr/>
        </p:nvSpPr>
        <p:spPr bwMode="auto">
          <a:xfrm>
            <a:off x="1406526" y="2299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Object 2">
            <a:extLst>
              <a:ext uri="{FF2B5EF4-FFF2-40B4-BE49-F238E27FC236}">
                <a16:creationId xmlns:a16="http://schemas.microsoft.com/office/drawing/2014/main" id="{0316FD5E-67A7-4B59-C09E-8FB4A2B9B1C6}"/>
              </a:ext>
            </a:extLst>
          </p:cNvPr>
          <p:cNvGraphicFramePr>
            <a:graphicFrameLocks noChangeAspect="1"/>
          </p:cNvGraphicFramePr>
          <p:nvPr/>
        </p:nvGraphicFramePr>
        <p:xfrm>
          <a:off x="1406525" y="2713039"/>
          <a:ext cx="9380538" cy="1889125"/>
        </p:xfrm>
        <a:graphic>
          <a:graphicData uri="http://schemas.openxmlformats.org/presentationml/2006/ole">
            <mc:AlternateContent xmlns:mc="http://schemas.openxmlformats.org/markup-compatibility/2006">
              <mc:Choice xmlns:v="urn:schemas-microsoft-com:vml" Requires="v">
                <p:oleObj name="Worksheet" r:id="rId2" imgW="11186302" imgH="1653556" progId="Excel.Sheet.12">
                  <p:embed/>
                </p:oleObj>
              </mc:Choice>
              <mc:Fallback>
                <p:oleObj name="Worksheet" r:id="rId2" imgW="11186302" imgH="1653556" progId="Excel.Sheet.12">
                  <p:embed/>
                  <p:pic>
                    <p:nvPicPr>
                      <p:cNvPr id="3" name="Object 2">
                        <a:extLst>
                          <a:ext uri="{FF2B5EF4-FFF2-40B4-BE49-F238E27FC236}">
                            <a16:creationId xmlns:a16="http://schemas.microsoft.com/office/drawing/2014/main" id="{0316FD5E-67A7-4B59-C09E-8FB4A2B9B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525" y="2713039"/>
                        <a:ext cx="9380538" cy="188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a:extLst>
              <a:ext uri="{FF2B5EF4-FFF2-40B4-BE49-F238E27FC236}">
                <a16:creationId xmlns:a16="http://schemas.microsoft.com/office/drawing/2014/main" id="{07AF217E-3222-4805-4162-1F128B212DBC}"/>
              </a:ext>
            </a:extLst>
          </p:cNvPr>
          <p:cNvSpPr txBox="1"/>
          <p:nvPr/>
        </p:nvSpPr>
        <p:spPr>
          <a:xfrm>
            <a:off x="1789340" y="4693909"/>
            <a:ext cx="8878660" cy="523220"/>
          </a:xfrm>
          <a:prstGeom prst="rect">
            <a:avLst/>
          </a:prstGeom>
          <a:noFill/>
        </p:spPr>
        <p:txBody>
          <a:bodyPr wrap="square">
            <a:spAutoFit/>
          </a:bodyPr>
          <a:lstStyle/>
          <a:p>
            <a:r>
              <a:rPr lang="tr-TR" dirty="0">
                <a:solidFill>
                  <a:srgbClr val="000000"/>
                </a:solidFill>
                <a:latin typeface="Times New Roman" panose="02020603050405020304" pitchFamily="18" charset="0"/>
                <a:ea typeface="Times New Roman" panose="02020603050405020304" pitchFamily="18" charset="0"/>
              </a:rPr>
              <a:t>Source: : </a:t>
            </a:r>
            <a:r>
              <a:rPr lang="en-GB" dirty="0">
                <a:solidFill>
                  <a:srgbClr val="000000"/>
                </a:solidFill>
                <a:latin typeface="Times New Roman" panose="02020603050405020304" pitchFamily="18" charset="0"/>
                <a:ea typeface="Calibri" panose="020F0502020204030204" pitchFamily="34" charset="0"/>
              </a:rPr>
              <a:t>İlkkaracan</a:t>
            </a:r>
            <a:r>
              <a:rPr lang="en-GB" sz="2800" dirty="0">
                <a:solidFill>
                  <a:srgbClr val="000000"/>
                </a:solidFill>
                <a:latin typeface="Times New Roman" panose="02020603050405020304" pitchFamily="18" charset="0"/>
                <a:ea typeface="Calibri" panose="020F0502020204030204" pitchFamily="34" charset="0"/>
              </a:rPr>
              <a:t> </a:t>
            </a:r>
            <a:r>
              <a:rPr lang="tr-TR" dirty="0">
                <a:solidFill>
                  <a:srgbClr val="000000"/>
                </a:solidFill>
                <a:latin typeface="Times New Roman" panose="02020603050405020304" pitchFamily="18" charset="0"/>
                <a:ea typeface="Times New Roman" panose="02020603050405020304" pitchFamily="18" charset="0"/>
              </a:rPr>
              <a:t>and Kim, 2019, also reported in ILO 2020</a:t>
            </a:r>
            <a:endParaRPr lang="tr-TR" dirty="0"/>
          </a:p>
        </p:txBody>
      </p:sp>
    </p:spTree>
    <p:extLst>
      <p:ext uri="{BB962C8B-B14F-4D97-AF65-F5344CB8AC3E}">
        <p14:creationId xmlns:p14="http://schemas.microsoft.com/office/powerpoint/2010/main" val="908276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a:extLst>
              <a:ext uri="{FF2B5EF4-FFF2-40B4-BE49-F238E27FC236}">
                <a16:creationId xmlns:a16="http://schemas.microsoft.com/office/drawing/2014/main" id="{90E892A8-5304-5CD4-0265-3EC30985494D}"/>
              </a:ext>
            </a:extLst>
          </p:cNvPr>
          <p:cNvSpPr>
            <a:spLocks noChangeArrowheads="1"/>
          </p:cNvSpPr>
          <p:nvPr/>
        </p:nvSpPr>
        <p:spPr bwMode="auto">
          <a:xfrm>
            <a:off x="1524001" y="10694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Object 2">
            <a:extLst>
              <a:ext uri="{FF2B5EF4-FFF2-40B4-BE49-F238E27FC236}">
                <a16:creationId xmlns:a16="http://schemas.microsoft.com/office/drawing/2014/main" id="{60FBB998-BAB8-8866-0F27-F64DC9B2A16E}"/>
              </a:ext>
            </a:extLst>
          </p:cNvPr>
          <p:cNvGraphicFramePr>
            <a:graphicFrameLocks noChangeAspect="1"/>
          </p:cNvGraphicFramePr>
          <p:nvPr/>
        </p:nvGraphicFramePr>
        <p:xfrm>
          <a:off x="1524000" y="1482725"/>
          <a:ext cx="6019800" cy="4351338"/>
        </p:xfrm>
        <a:graphic>
          <a:graphicData uri="http://schemas.openxmlformats.org/presentationml/2006/ole">
            <mc:AlternateContent xmlns:mc="http://schemas.openxmlformats.org/markup-compatibility/2006">
              <mc:Choice xmlns:v="urn:schemas-microsoft-com:vml" Requires="v">
                <p:oleObj name="Worksheet" r:id="rId2" imgW="8046720" imgH="6035181" progId="Excel.Sheet.12">
                  <p:embed/>
                </p:oleObj>
              </mc:Choice>
              <mc:Fallback>
                <p:oleObj name="Worksheet" r:id="rId2" imgW="8046720" imgH="6035181" progId="Excel.Sheet.12">
                  <p:embed/>
                  <p:pic>
                    <p:nvPicPr>
                      <p:cNvPr id="3" name="Object 2">
                        <a:extLst>
                          <a:ext uri="{FF2B5EF4-FFF2-40B4-BE49-F238E27FC236}">
                            <a16:creationId xmlns:a16="http://schemas.microsoft.com/office/drawing/2014/main" id="{60FBB998-BAB8-8866-0F27-F64DC9B2A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82725"/>
                        <a:ext cx="6019800" cy="435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a:extLst>
              <a:ext uri="{FF2B5EF4-FFF2-40B4-BE49-F238E27FC236}">
                <a16:creationId xmlns:a16="http://schemas.microsoft.com/office/drawing/2014/main" id="{15FB23C9-A2E5-5DCA-E1B1-2B095F3E4F62}"/>
              </a:ext>
            </a:extLst>
          </p:cNvPr>
          <p:cNvSpPr txBox="1"/>
          <p:nvPr/>
        </p:nvSpPr>
        <p:spPr>
          <a:xfrm>
            <a:off x="1524000" y="5649956"/>
            <a:ext cx="9037865" cy="461665"/>
          </a:xfrm>
          <a:prstGeom prst="rect">
            <a:avLst/>
          </a:prstGeom>
          <a:noFill/>
        </p:spPr>
        <p:txBody>
          <a:bodyPr wrap="square">
            <a:spAutoFit/>
          </a:bodyPr>
          <a:lstStyle/>
          <a:p>
            <a:r>
              <a:rPr lang="en-GB" sz="1200" dirty="0">
                <a:solidFill>
                  <a:srgbClr val="000000"/>
                </a:solidFill>
                <a:latin typeface="Times New Roman" panose="02020603050405020304" pitchFamily="18" charset="0"/>
                <a:ea typeface="Calibri" panose="020F0502020204030204" pitchFamily="34" charset="0"/>
              </a:rPr>
              <a:t>Source: *Ratios to GDP are own calculations based on required investment amount reported in Bertram et al. (2021). </a:t>
            </a:r>
          </a:p>
          <a:p>
            <a:r>
              <a:rPr lang="en-GB" sz="1200" dirty="0">
                <a:solidFill>
                  <a:srgbClr val="000000"/>
                </a:solidFill>
                <a:latin typeface="Times New Roman" panose="02020603050405020304" pitchFamily="18" charset="0"/>
                <a:ea typeface="Calibri" panose="020F0502020204030204" pitchFamily="34" charset="0"/>
              </a:rPr>
              <a:t>**McCollum, et al. (2018) Supplementary Data Tables</a:t>
            </a:r>
            <a:endParaRPr lang="tr-TR" sz="1200" dirty="0"/>
          </a:p>
        </p:txBody>
      </p:sp>
    </p:spTree>
    <p:extLst>
      <p:ext uri="{BB962C8B-B14F-4D97-AF65-F5344CB8AC3E}">
        <p14:creationId xmlns:p14="http://schemas.microsoft.com/office/powerpoint/2010/main" val="2232300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A575CF5-CFD3-8BF4-E8C6-88E2ABF06DF2}"/>
              </a:ext>
            </a:extLst>
          </p:cNvPr>
          <p:cNvGraphicFramePr>
            <a:graphicFrameLocks noChangeAspect="1"/>
          </p:cNvGraphicFramePr>
          <p:nvPr/>
        </p:nvGraphicFramePr>
        <p:xfrm>
          <a:off x="3147143" y="775519"/>
          <a:ext cx="5738813" cy="6172200"/>
        </p:xfrm>
        <a:graphic>
          <a:graphicData uri="http://schemas.openxmlformats.org/presentationml/2006/ole">
            <mc:AlternateContent xmlns:mc="http://schemas.openxmlformats.org/markup-compatibility/2006">
              <mc:Choice xmlns:v="urn:schemas-microsoft-com:vml" Requires="v">
                <p:oleObj name="Document" r:id="rId2" imgW="5738870" imgH="6172940" progId="Word.Document.12">
                  <p:embed/>
                </p:oleObj>
              </mc:Choice>
              <mc:Fallback>
                <p:oleObj name="Document" r:id="rId2" imgW="5738870" imgH="6172940" progId="Word.Document.12">
                  <p:embed/>
                  <p:pic>
                    <p:nvPicPr>
                      <p:cNvPr id="2" name="Object 1">
                        <a:extLst>
                          <a:ext uri="{FF2B5EF4-FFF2-40B4-BE49-F238E27FC236}">
                            <a16:creationId xmlns:a16="http://schemas.microsoft.com/office/drawing/2014/main" id="{1A575CF5-CFD3-8BF4-E8C6-88E2ABF06DF2}"/>
                          </a:ext>
                        </a:extLst>
                      </p:cNvPr>
                      <p:cNvPicPr/>
                      <p:nvPr/>
                    </p:nvPicPr>
                    <p:blipFill>
                      <a:blip r:embed="rId3"/>
                      <a:stretch>
                        <a:fillRect/>
                      </a:stretch>
                    </p:blipFill>
                    <p:spPr>
                      <a:xfrm>
                        <a:off x="3147143" y="775519"/>
                        <a:ext cx="5738813" cy="6172200"/>
                      </a:xfrm>
                      <a:prstGeom prst="rect">
                        <a:avLst/>
                      </a:prstGeom>
                    </p:spPr>
                  </p:pic>
                </p:oleObj>
              </mc:Fallback>
            </mc:AlternateContent>
          </a:graphicData>
        </a:graphic>
      </p:graphicFrame>
    </p:spTree>
    <p:extLst>
      <p:ext uri="{BB962C8B-B14F-4D97-AF65-F5344CB8AC3E}">
        <p14:creationId xmlns:p14="http://schemas.microsoft.com/office/powerpoint/2010/main" val="1264367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E9A319F-222B-F07C-D6BC-3DDB70997101}"/>
              </a:ext>
            </a:extLst>
          </p:cNvPr>
          <p:cNvGraphicFramePr>
            <a:graphicFrameLocks noChangeAspect="1"/>
          </p:cNvGraphicFramePr>
          <p:nvPr/>
        </p:nvGraphicFramePr>
        <p:xfrm>
          <a:off x="3805085" y="991691"/>
          <a:ext cx="5388076" cy="5423918"/>
        </p:xfrm>
        <a:graphic>
          <a:graphicData uri="http://schemas.openxmlformats.org/presentationml/2006/ole">
            <mc:AlternateContent xmlns:mc="http://schemas.openxmlformats.org/markup-compatibility/2006">
              <mc:Choice xmlns:v="urn:schemas-microsoft-com:vml" Requires="v">
                <p:oleObj name="Document" r:id="rId2" imgW="5738870" imgH="7484357" progId="Word.Document.12">
                  <p:embed/>
                </p:oleObj>
              </mc:Choice>
              <mc:Fallback>
                <p:oleObj name="Document" r:id="rId2" imgW="5738870" imgH="7484357" progId="Word.Document.12">
                  <p:embed/>
                  <p:pic>
                    <p:nvPicPr>
                      <p:cNvPr id="2" name="Object 1">
                        <a:extLst>
                          <a:ext uri="{FF2B5EF4-FFF2-40B4-BE49-F238E27FC236}">
                            <a16:creationId xmlns:a16="http://schemas.microsoft.com/office/drawing/2014/main" id="{6E9A319F-222B-F07C-D6BC-3DDB70997101}"/>
                          </a:ext>
                        </a:extLst>
                      </p:cNvPr>
                      <p:cNvPicPr/>
                      <p:nvPr/>
                    </p:nvPicPr>
                    <p:blipFill>
                      <a:blip r:embed="rId3"/>
                      <a:stretch>
                        <a:fillRect/>
                      </a:stretch>
                    </p:blipFill>
                    <p:spPr>
                      <a:xfrm>
                        <a:off x="3805085" y="991691"/>
                        <a:ext cx="5388076" cy="5423918"/>
                      </a:xfrm>
                      <a:prstGeom prst="rect">
                        <a:avLst/>
                      </a:prstGeom>
                    </p:spPr>
                  </p:pic>
                </p:oleObj>
              </mc:Fallback>
            </mc:AlternateContent>
          </a:graphicData>
        </a:graphic>
      </p:graphicFrame>
    </p:spTree>
    <p:extLst>
      <p:ext uri="{BB962C8B-B14F-4D97-AF65-F5344CB8AC3E}">
        <p14:creationId xmlns:p14="http://schemas.microsoft.com/office/powerpoint/2010/main" val="2540053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602B-7362-C4E3-8723-E96973F59F5C}"/>
              </a:ext>
            </a:extLst>
          </p:cNvPr>
          <p:cNvSpPr>
            <a:spLocks noGrp="1"/>
          </p:cNvSpPr>
          <p:nvPr>
            <p:ph type="title"/>
          </p:nvPr>
        </p:nvSpPr>
        <p:spPr>
          <a:xfrm>
            <a:off x="1099321" y="623733"/>
            <a:ext cx="11330803" cy="1325563"/>
          </a:xfrm>
        </p:spPr>
        <p:txBody>
          <a:bodyPr/>
          <a:lstStyle/>
          <a:p>
            <a:r>
              <a:rPr lang="en-US" sz="2800" b="0" dirty="0">
                <a:solidFill>
                  <a:srgbClr val="002060"/>
                </a:solidFill>
                <a:latin typeface="Arial" panose="020B0604020202020204" pitchFamily="34" charset="0"/>
                <a:cs typeface="Arial" panose="020B0604020202020204" pitchFamily="34" charset="0"/>
              </a:rPr>
              <a:t>A structuralist Post-Keynesian/Kaleckian gendered model</a:t>
            </a:r>
            <a:br>
              <a:rPr lang="en-US" sz="2800" b="0" dirty="0"/>
            </a:br>
            <a:endParaRPr lang="en-US" sz="2800" b="0" dirty="0"/>
          </a:p>
        </p:txBody>
      </p:sp>
      <p:sp>
        <p:nvSpPr>
          <p:cNvPr id="3" name="Content Placeholder 2">
            <a:extLst>
              <a:ext uri="{FF2B5EF4-FFF2-40B4-BE49-F238E27FC236}">
                <a16:creationId xmlns:a16="http://schemas.microsoft.com/office/drawing/2014/main" id="{B481E299-F969-5E60-C065-67256C0FA7E4}"/>
              </a:ext>
            </a:extLst>
          </p:cNvPr>
          <p:cNvSpPr>
            <a:spLocks noGrp="1"/>
          </p:cNvSpPr>
          <p:nvPr>
            <p:ph idx="4294967295"/>
          </p:nvPr>
        </p:nvSpPr>
        <p:spPr>
          <a:xfrm>
            <a:off x="1383226" y="1573213"/>
            <a:ext cx="7573962" cy="4808537"/>
          </a:xfrm>
        </p:spPr>
        <p:txBody>
          <a:bodyPr/>
          <a:lstStyle/>
          <a:p>
            <a:r>
              <a:rPr lang="en-US" dirty="0"/>
              <a:t>Three Sectors of the economy</a:t>
            </a:r>
            <a:endParaRPr lang="en-GB" dirty="0"/>
          </a:p>
          <a:p>
            <a:pPr lvl="1"/>
            <a:r>
              <a:rPr lang="en-US" dirty="0"/>
              <a:t>Care economy: health, social care, education, childcare (H) </a:t>
            </a:r>
            <a:endParaRPr lang="en-GB" dirty="0"/>
          </a:p>
          <a:p>
            <a:pPr lvl="1"/>
            <a:r>
              <a:rPr lang="en-US" dirty="0"/>
              <a:t>rest of the market economy (N)</a:t>
            </a:r>
            <a:endParaRPr lang="en-GB" dirty="0"/>
          </a:p>
          <a:p>
            <a:pPr lvl="1"/>
            <a:r>
              <a:rPr lang="en-US" dirty="0"/>
              <a:t>unpaid domestic care sector</a:t>
            </a:r>
          </a:p>
        </p:txBody>
      </p:sp>
    </p:spTree>
    <p:extLst>
      <p:ext uri="{BB962C8B-B14F-4D97-AF65-F5344CB8AC3E}">
        <p14:creationId xmlns:p14="http://schemas.microsoft.com/office/powerpoint/2010/main" val="2386473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idx="4294967295"/>
          </p:nvPr>
        </p:nvSpPr>
        <p:spPr>
          <a:xfrm>
            <a:off x="289021" y="413692"/>
            <a:ext cx="8496300" cy="931862"/>
          </a:xfrm>
        </p:spPr>
        <p:txBody>
          <a:bodyPr/>
          <a:lstStyle/>
          <a:p>
            <a:r>
              <a:rPr lang="en-US" sz="2400" b="0" dirty="0">
                <a:solidFill>
                  <a:schemeClr val="tx2"/>
                </a:solidFill>
              </a:rPr>
              <a:t>Cumulative Impulse Response Functions: GDP to REEEPT</a:t>
            </a:r>
            <a:endParaRPr lang="tr-TR" sz="2400" b="0" dirty="0">
              <a:solidFill>
                <a:schemeClr val="tx2"/>
              </a:solidFill>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4294967295"/>
          </p:nvPr>
        </p:nvSpPr>
        <p:spPr>
          <a:xfrm>
            <a:off x="0" y="1404938"/>
            <a:ext cx="8496300" cy="4954587"/>
          </a:xfrm>
        </p:spPr>
        <p:txBody>
          <a:bodyPr/>
          <a:lstStyle/>
          <a:p>
            <a:pPr>
              <a:spcBef>
                <a:spcPts val="0"/>
              </a:spcBef>
            </a:pPr>
            <a:r>
              <a:rPr lang="en-GB" sz="1400" dirty="0">
                <a:ea typeface="Calibri" panose="020F0502020204030204" pitchFamily="34" charset="0"/>
              </a:rPr>
              <a:t>South Korea</a:t>
            </a:r>
          </a:p>
          <a:p>
            <a:pPr>
              <a:spcBef>
                <a:spcPts val="0"/>
              </a:spcBef>
            </a:pPr>
            <a:endParaRPr lang="en-GB" sz="1400" dirty="0">
              <a:ea typeface="Calibri" panose="020F0502020204030204" pitchFamily="34" charset="0"/>
            </a:endParaRPr>
          </a:p>
        </p:txBody>
      </p:sp>
      <p:pic>
        <p:nvPicPr>
          <p:cNvPr id="6" name="Resim 178">
            <a:extLst>
              <a:ext uri="{FF2B5EF4-FFF2-40B4-BE49-F238E27FC236}">
                <a16:creationId xmlns:a16="http://schemas.microsoft.com/office/drawing/2014/main" id="{521AC6FC-A624-5BAA-5213-746F21B2A8B6}"/>
              </a:ext>
            </a:extLst>
          </p:cNvPr>
          <p:cNvPicPr>
            <a:picLocks noChangeAspect="1"/>
          </p:cNvPicPr>
          <p:nvPr/>
        </p:nvPicPr>
        <p:blipFill>
          <a:blip r:embed="rId2"/>
          <a:stretch>
            <a:fillRect/>
          </a:stretch>
        </p:blipFill>
        <p:spPr>
          <a:xfrm>
            <a:off x="1988367" y="1852126"/>
            <a:ext cx="2696210" cy="1960880"/>
          </a:xfrm>
          <a:prstGeom prst="rect">
            <a:avLst/>
          </a:prstGeom>
        </p:spPr>
      </p:pic>
      <p:pic>
        <p:nvPicPr>
          <p:cNvPr id="7" name="Resim 180">
            <a:extLst>
              <a:ext uri="{FF2B5EF4-FFF2-40B4-BE49-F238E27FC236}">
                <a16:creationId xmlns:a16="http://schemas.microsoft.com/office/drawing/2014/main" id="{AE5B11EB-60A2-32C2-F654-DE757021AF14}"/>
              </a:ext>
            </a:extLst>
          </p:cNvPr>
          <p:cNvPicPr>
            <a:picLocks noChangeAspect="1"/>
          </p:cNvPicPr>
          <p:nvPr/>
        </p:nvPicPr>
        <p:blipFill>
          <a:blip r:embed="rId3"/>
          <a:stretch>
            <a:fillRect/>
          </a:stretch>
        </p:blipFill>
        <p:spPr>
          <a:xfrm>
            <a:off x="4684577" y="1860063"/>
            <a:ext cx="2696210" cy="1960880"/>
          </a:xfrm>
          <a:prstGeom prst="rect">
            <a:avLst/>
          </a:prstGeom>
        </p:spPr>
      </p:pic>
      <p:pic>
        <p:nvPicPr>
          <p:cNvPr id="8" name="Resim 179">
            <a:extLst>
              <a:ext uri="{FF2B5EF4-FFF2-40B4-BE49-F238E27FC236}">
                <a16:creationId xmlns:a16="http://schemas.microsoft.com/office/drawing/2014/main" id="{B22EF6F9-CFAB-68D8-ED7B-705EB0D3891B}"/>
              </a:ext>
            </a:extLst>
          </p:cNvPr>
          <p:cNvPicPr>
            <a:picLocks noChangeAspect="1"/>
          </p:cNvPicPr>
          <p:nvPr/>
        </p:nvPicPr>
        <p:blipFill>
          <a:blip r:embed="rId4"/>
          <a:stretch>
            <a:fillRect/>
          </a:stretch>
        </p:blipFill>
        <p:spPr>
          <a:xfrm>
            <a:off x="7438075" y="1852126"/>
            <a:ext cx="2696210" cy="1960880"/>
          </a:xfrm>
          <a:prstGeom prst="rect">
            <a:avLst/>
          </a:prstGeom>
        </p:spPr>
      </p:pic>
      <p:sp>
        <p:nvSpPr>
          <p:cNvPr id="9" name="TextBox 8">
            <a:extLst>
              <a:ext uri="{FF2B5EF4-FFF2-40B4-BE49-F238E27FC236}">
                <a16:creationId xmlns:a16="http://schemas.microsoft.com/office/drawing/2014/main" id="{83695964-D059-D9D1-8883-8471BFD36532}"/>
              </a:ext>
            </a:extLst>
          </p:cNvPr>
          <p:cNvSpPr txBox="1"/>
          <p:nvPr/>
        </p:nvSpPr>
        <p:spPr>
          <a:xfrm>
            <a:off x="2046515" y="3813006"/>
            <a:ext cx="1975757" cy="369332"/>
          </a:xfrm>
          <a:prstGeom prst="rect">
            <a:avLst/>
          </a:prstGeom>
          <a:noFill/>
        </p:spPr>
        <p:txBody>
          <a:bodyPr wrap="square" rtlCol="0">
            <a:spAutoFit/>
          </a:bodyPr>
          <a:lstStyle/>
          <a:p>
            <a:r>
              <a:rPr lang="en-US" dirty="0"/>
              <a:t>Turkey</a:t>
            </a:r>
            <a:endParaRPr lang="tr-TR" dirty="0"/>
          </a:p>
        </p:txBody>
      </p:sp>
      <p:pic>
        <p:nvPicPr>
          <p:cNvPr id="10" name="Resim 191">
            <a:extLst>
              <a:ext uri="{FF2B5EF4-FFF2-40B4-BE49-F238E27FC236}">
                <a16:creationId xmlns:a16="http://schemas.microsoft.com/office/drawing/2014/main" id="{2CD1FE55-022E-AF97-22D2-E1FA084D9218}"/>
              </a:ext>
            </a:extLst>
          </p:cNvPr>
          <p:cNvPicPr>
            <a:picLocks noChangeAspect="1"/>
          </p:cNvPicPr>
          <p:nvPr/>
        </p:nvPicPr>
        <p:blipFill>
          <a:blip r:embed="rId5"/>
          <a:stretch>
            <a:fillRect/>
          </a:stretch>
        </p:blipFill>
        <p:spPr>
          <a:xfrm>
            <a:off x="2046514" y="4182338"/>
            <a:ext cx="2696210" cy="1960880"/>
          </a:xfrm>
          <a:prstGeom prst="rect">
            <a:avLst/>
          </a:prstGeom>
        </p:spPr>
      </p:pic>
      <p:pic>
        <p:nvPicPr>
          <p:cNvPr id="11" name="Resim 193">
            <a:extLst>
              <a:ext uri="{FF2B5EF4-FFF2-40B4-BE49-F238E27FC236}">
                <a16:creationId xmlns:a16="http://schemas.microsoft.com/office/drawing/2014/main" id="{C0B30CCD-25AF-338B-56D5-2E8C5787C0CA}"/>
              </a:ext>
            </a:extLst>
          </p:cNvPr>
          <p:cNvPicPr>
            <a:picLocks noChangeAspect="1"/>
          </p:cNvPicPr>
          <p:nvPr/>
        </p:nvPicPr>
        <p:blipFill>
          <a:blip r:embed="rId6"/>
          <a:stretch>
            <a:fillRect/>
          </a:stretch>
        </p:blipFill>
        <p:spPr>
          <a:xfrm>
            <a:off x="4741865" y="4182338"/>
            <a:ext cx="2696210" cy="1960880"/>
          </a:xfrm>
          <a:prstGeom prst="rect">
            <a:avLst/>
          </a:prstGeom>
        </p:spPr>
      </p:pic>
      <p:pic>
        <p:nvPicPr>
          <p:cNvPr id="12" name="Resim 192">
            <a:extLst>
              <a:ext uri="{FF2B5EF4-FFF2-40B4-BE49-F238E27FC236}">
                <a16:creationId xmlns:a16="http://schemas.microsoft.com/office/drawing/2014/main" id="{3BFC9F7E-3DFA-3C87-152B-86B0043D17B0}"/>
              </a:ext>
            </a:extLst>
          </p:cNvPr>
          <p:cNvPicPr>
            <a:picLocks noChangeAspect="1"/>
          </p:cNvPicPr>
          <p:nvPr/>
        </p:nvPicPr>
        <p:blipFill>
          <a:blip r:embed="rId7"/>
          <a:stretch>
            <a:fillRect/>
          </a:stretch>
        </p:blipFill>
        <p:spPr>
          <a:xfrm>
            <a:off x="7437216" y="4182338"/>
            <a:ext cx="2696210" cy="1960880"/>
          </a:xfrm>
          <a:prstGeom prst="rect">
            <a:avLst/>
          </a:prstGeom>
        </p:spPr>
      </p:pic>
    </p:spTree>
    <p:extLst>
      <p:ext uri="{BB962C8B-B14F-4D97-AF65-F5344CB8AC3E}">
        <p14:creationId xmlns:p14="http://schemas.microsoft.com/office/powerpoint/2010/main" val="2901784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idx="4294967295"/>
          </p:nvPr>
        </p:nvSpPr>
        <p:spPr>
          <a:xfrm>
            <a:off x="0" y="928688"/>
            <a:ext cx="8496300" cy="931862"/>
          </a:xfrm>
        </p:spPr>
        <p:txBody>
          <a:bodyPr/>
          <a:lstStyle/>
          <a:p>
            <a:r>
              <a:rPr lang="en-US" sz="2000" b="0" dirty="0">
                <a:solidFill>
                  <a:schemeClr val="tx2"/>
                </a:solidFill>
              </a:rPr>
              <a:t>Cumulative Impulse Response Functions: employment to REEEPT</a:t>
            </a:r>
            <a:endParaRPr lang="tr-TR" sz="2000" b="0" dirty="0">
              <a:solidFill>
                <a:schemeClr val="tx2"/>
              </a:solidFill>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4294967295"/>
          </p:nvPr>
        </p:nvSpPr>
        <p:spPr>
          <a:xfrm>
            <a:off x="0" y="1404938"/>
            <a:ext cx="8496300" cy="4954587"/>
          </a:xfrm>
        </p:spPr>
        <p:txBody>
          <a:bodyPr/>
          <a:lstStyle/>
          <a:p>
            <a:pPr>
              <a:spcBef>
                <a:spcPts val="0"/>
              </a:spcBef>
            </a:pPr>
            <a:r>
              <a:rPr lang="en-GB" sz="1400" dirty="0">
                <a:ea typeface="Calibri" panose="020F0502020204030204" pitchFamily="34" charset="0"/>
              </a:rPr>
              <a:t>South Korea</a:t>
            </a:r>
          </a:p>
          <a:p>
            <a:pPr>
              <a:spcBef>
                <a:spcPts val="0"/>
              </a:spcBef>
            </a:pPr>
            <a:endParaRPr lang="en-GB" sz="1400" dirty="0">
              <a:ea typeface="Calibri" panose="020F0502020204030204" pitchFamily="34" charset="0"/>
            </a:endParaRPr>
          </a:p>
        </p:txBody>
      </p:sp>
      <p:pic>
        <p:nvPicPr>
          <p:cNvPr id="9" name="Resim 181">
            <a:extLst>
              <a:ext uri="{FF2B5EF4-FFF2-40B4-BE49-F238E27FC236}">
                <a16:creationId xmlns:a16="http://schemas.microsoft.com/office/drawing/2014/main" id="{E10B75D9-DBCA-E75A-7842-0CF8AAB5B1D8}"/>
              </a:ext>
            </a:extLst>
          </p:cNvPr>
          <p:cNvPicPr>
            <a:picLocks noChangeAspect="1"/>
          </p:cNvPicPr>
          <p:nvPr/>
        </p:nvPicPr>
        <p:blipFill>
          <a:blip r:embed="rId2"/>
          <a:stretch>
            <a:fillRect/>
          </a:stretch>
        </p:blipFill>
        <p:spPr>
          <a:xfrm>
            <a:off x="1939380" y="1738267"/>
            <a:ext cx="2696210" cy="1960880"/>
          </a:xfrm>
          <a:prstGeom prst="rect">
            <a:avLst/>
          </a:prstGeom>
        </p:spPr>
      </p:pic>
      <p:pic>
        <p:nvPicPr>
          <p:cNvPr id="10" name="Resim 182">
            <a:extLst>
              <a:ext uri="{FF2B5EF4-FFF2-40B4-BE49-F238E27FC236}">
                <a16:creationId xmlns:a16="http://schemas.microsoft.com/office/drawing/2014/main" id="{1F968142-2B1B-6F83-88FD-1A7B3B3F3CFC}"/>
              </a:ext>
            </a:extLst>
          </p:cNvPr>
          <p:cNvPicPr>
            <a:picLocks noChangeAspect="1"/>
          </p:cNvPicPr>
          <p:nvPr/>
        </p:nvPicPr>
        <p:blipFill>
          <a:blip r:embed="rId3"/>
          <a:stretch>
            <a:fillRect/>
          </a:stretch>
        </p:blipFill>
        <p:spPr>
          <a:xfrm>
            <a:off x="4635590" y="1738267"/>
            <a:ext cx="2696210" cy="1960880"/>
          </a:xfrm>
          <a:prstGeom prst="rect">
            <a:avLst/>
          </a:prstGeom>
        </p:spPr>
      </p:pic>
      <p:pic>
        <p:nvPicPr>
          <p:cNvPr id="11" name="Resim 183">
            <a:extLst>
              <a:ext uri="{FF2B5EF4-FFF2-40B4-BE49-F238E27FC236}">
                <a16:creationId xmlns:a16="http://schemas.microsoft.com/office/drawing/2014/main" id="{15A01DBC-4A7B-1A83-86C1-C2EE477930F5}"/>
              </a:ext>
            </a:extLst>
          </p:cNvPr>
          <p:cNvPicPr>
            <a:picLocks noChangeAspect="1"/>
          </p:cNvPicPr>
          <p:nvPr/>
        </p:nvPicPr>
        <p:blipFill>
          <a:blip r:embed="rId4"/>
          <a:stretch>
            <a:fillRect/>
          </a:stretch>
        </p:blipFill>
        <p:spPr>
          <a:xfrm>
            <a:off x="7331800" y="1738267"/>
            <a:ext cx="2696210" cy="1960880"/>
          </a:xfrm>
          <a:prstGeom prst="rect">
            <a:avLst/>
          </a:prstGeom>
        </p:spPr>
      </p:pic>
      <p:pic>
        <p:nvPicPr>
          <p:cNvPr id="12" name="Resim 188">
            <a:extLst>
              <a:ext uri="{FF2B5EF4-FFF2-40B4-BE49-F238E27FC236}">
                <a16:creationId xmlns:a16="http://schemas.microsoft.com/office/drawing/2014/main" id="{702F8745-AEF8-40E0-7B2A-330C586A93D7}"/>
              </a:ext>
            </a:extLst>
          </p:cNvPr>
          <p:cNvPicPr>
            <a:picLocks noChangeAspect="1"/>
          </p:cNvPicPr>
          <p:nvPr/>
        </p:nvPicPr>
        <p:blipFill>
          <a:blip r:embed="rId5"/>
          <a:stretch>
            <a:fillRect/>
          </a:stretch>
        </p:blipFill>
        <p:spPr>
          <a:xfrm>
            <a:off x="1939380" y="3699147"/>
            <a:ext cx="2696210" cy="1960880"/>
          </a:xfrm>
          <a:prstGeom prst="rect">
            <a:avLst/>
          </a:prstGeom>
        </p:spPr>
      </p:pic>
      <p:pic>
        <p:nvPicPr>
          <p:cNvPr id="13" name="Resim 189">
            <a:extLst>
              <a:ext uri="{FF2B5EF4-FFF2-40B4-BE49-F238E27FC236}">
                <a16:creationId xmlns:a16="http://schemas.microsoft.com/office/drawing/2014/main" id="{A80E24FE-F39B-B4DC-3483-B0522AEC426B}"/>
              </a:ext>
            </a:extLst>
          </p:cNvPr>
          <p:cNvPicPr>
            <a:picLocks noChangeAspect="1"/>
          </p:cNvPicPr>
          <p:nvPr/>
        </p:nvPicPr>
        <p:blipFill>
          <a:blip r:embed="rId6"/>
          <a:stretch>
            <a:fillRect/>
          </a:stretch>
        </p:blipFill>
        <p:spPr>
          <a:xfrm>
            <a:off x="4662217" y="3699147"/>
            <a:ext cx="2696210" cy="1960880"/>
          </a:xfrm>
          <a:prstGeom prst="rect">
            <a:avLst/>
          </a:prstGeom>
        </p:spPr>
      </p:pic>
      <p:pic>
        <p:nvPicPr>
          <p:cNvPr id="14" name="Resim 190">
            <a:extLst>
              <a:ext uri="{FF2B5EF4-FFF2-40B4-BE49-F238E27FC236}">
                <a16:creationId xmlns:a16="http://schemas.microsoft.com/office/drawing/2014/main" id="{2EA135F0-F9D1-68C9-FA9A-6575F9DD49AD}"/>
              </a:ext>
            </a:extLst>
          </p:cNvPr>
          <p:cNvPicPr>
            <a:picLocks noChangeAspect="1"/>
          </p:cNvPicPr>
          <p:nvPr/>
        </p:nvPicPr>
        <p:blipFill>
          <a:blip r:embed="rId7"/>
          <a:stretch>
            <a:fillRect/>
          </a:stretch>
        </p:blipFill>
        <p:spPr>
          <a:xfrm>
            <a:off x="7345114" y="3577351"/>
            <a:ext cx="2696210" cy="1960880"/>
          </a:xfrm>
          <a:prstGeom prst="rect">
            <a:avLst/>
          </a:prstGeom>
        </p:spPr>
      </p:pic>
    </p:spTree>
    <p:extLst>
      <p:ext uri="{BB962C8B-B14F-4D97-AF65-F5344CB8AC3E}">
        <p14:creationId xmlns:p14="http://schemas.microsoft.com/office/powerpoint/2010/main" val="2035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2739211"/>
          </a:xfrm>
          <a:prstGeom prst="rect">
            <a:avLst/>
          </a:prstGeom>
          <a:noFill/>
        </p:spPr>
        <p:txBody>
          <a:bodyPr wrap="square" rtlCol="0">
            <a:spAutoFit/>
          </a:bodyPr>
          <a:lstStyle/>
          <a:p>
            <a:r>
              <a:rPr lang="en-GB" sz="1600" dirty="0">
                <a:solidFill>
                  <a:srgbClr val="1F497D"/>
                </a:solidFill>
              </a:rPr>
              <a:t>Cumulative impulse response functions: GDP and employment response to public spending in physical infrastructure and care </a:t>
            </a:r>
          </a:p>
          <a:p>
            <a:r>
              <a:rPr lang="en-GB" b="1" dirty="0">
                <a:latin typeface="Times New Roman" panose="02020603050405020304" pitchFamily="18" charset="0"/>
                <a:ea typeface="Calibri" panose="020F0502020204030204" pitchFamily="34" charset="0"/>
                <a:cs typeface="Arial" panose="020B0604020202020204" pitchFamily="34" charset="0"/>
              </a:rPr>
              <a:t>South Korea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19995E9E-73E5-E31E-611B-9FE78298FC9A}"/>
              </a:ext>
            </a:extLst>
          </p:cNvPr>
          <p:cNvGraphicFramePr>
            <a:graphicFrameLocks noChangeAspect="1"/>
          </p:cNvGraphicFramePr>
          <p:nvPr/>
        </p:nvGraphicFramePr>
        <p:xfrm>
          <a:off x="1837872" y="307975"/>
          <a:ext cx="5738813" cy="6243638"/>
        </p:xfrm>
        <a:graphic>
          <a:graphicData uri="http://schemas.openxmlformats.org/presentationml/2006/ole">
            <mc:AlternateContent xmlns:mc="http://schemas.openxmlformats.org/markup-compatibility/2006">
              <mc:Choice xmlns:v="urn:schemas-microsoft-com:vml" Requires="v">
                <p:oleObj name="Document" r:id="rId4" imgW="5738870" imgH="6243078" progId="Word.Document.12">
                  <p:embed/>
                </p:oleObj>
              </mc:Choice>
              <mc:Fallback>
                <p:oleObj name="Document" r:id="rId4" imgW="5738870" imgH="6243078" progId="Word.Document.12">
                  <p:embed/>
                  <p:pic>
                    <p:nvPicPr>
                      <p:cNvPr id="3" name="Object 2">
                        <a:extLst>
                          <a:ext uri="{FF2B5EF4-FFF2-40B4-BE49-F238E27FC236}">
                            <a16:creationId xmlns:a16="http://schemas.microsoft.com/office/drawing/2014/main" id="{19995E9E-73E5-E31E-611B-9FE78298FC9A}"/>
                          </a:ext>
                        </a:extLst>
                      </p:cNvPr>
                      <p:cNvPicPr/>
                      <p:nvPr/>
                    </p:nvPicPr>
                    <p:blipFill>
                      <a:blip r:embed="rId5"/>
                      <a:stretch>
                        <a:fillRect/>
                      </a:stretch>
                    </p:blipFill>
                    <p:spPr>
                      <a:xfrm>
                        <a:off x="1837872" y="307975"/>
                        <a:ext cx="5738813" cy="6243638"/>
                      </a:xfrm>
                      <a:prstGeom prst="rect">
                        <a:avLst/>
                      </a:prstGeom>
                    </p:spPr>
                  </p:pic>
                </p:oleObj>
              </mc:Fallback>
            </mc:AlternateContent>
          </a:graphicData>
        </a:graphic>
      </p:graphicFrame>
    </p:spTree>
    <p:extLst>
      <p:ext uri="{BB962C8B-B14F-4D97-AF65-F5344CB8AC3E}">
        <p14:creationId xmlns:p14="http://schemas.microsoft.com/office/powerpoint/2010/main" val="2089757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BD8F-4A8A-46BD-A916-3429B19A0BD9}"/>
              </a:ext>
            </a:extLst>
          </p:cNvPr>
          <p:cNvSpPr>
            <a:spLocks noGrp="1"/>
          </p:cNvSpPr>
          <p:nvPr>
            <p:ph type="title" idx="4294967295"/>
          </p:nvPr>
        </p:nvSpPr>
        <p:spPr>
          <a:xfrm>
            <a:off x="0" y="928688"/>
            <a:ext cx="8496300" cy="931862"/>
          </a:xfrm>
        </p:spPr>
        <p:txBody>
          <a:bodyPr/>
          <a:lstStyle/>
          <a:p>
            <a:r>
              <a:rPr lang="en-US" sz="2000" b="0" dirty="0">
                <a:solidFill>
                  <a:schemeClr val="tx2"/>
                </a:solidFill>
              </a:rPr>
              <a:t>Cumulative Impulse Response Functions: employment to REEEPT</a:t>
            </a:r>
            <a:endParaRPr lang="tr-TR" sz="2000" b="0" dirty="0">
              <a:solidFill>
                <a:schemeClr val="tx2"/>
              </a:solidFill>
            </a:endParaRPr>
          </a:p>
        </p:txBody>
      </p:sp>
      <p:sp>
        <p:nvSpPr>
          <p:cNvPr id="3" name="Content Placeholder 2">
            <a:extLst>
              <a:ext uri="{FF2B5EF4-FFF2-40B4-BE49-F238E27FC236}">
                <a16:creationId xmlns:a16="http://schemas.microsoft.com/office/drawing/2014/main" id="{9D7E06D6-9140-43F0-A6C6-016CEAAB294E}"/>
              </a:ext>
            </a:extLst>
          </p:cNvPr>
          <p:cNvSpPr>
            <a:spLocks noGrp="1"/>
          </p:cNvSpPr>
          <p:nvPr>
            <p:ph idx="4294967295"/>
          </p:nvPr>
        </p:nvSpPr>
        <p:spPr>
          <a:xfrm>
            <a:off x="0" y="1404938"/>
            <a:ext cx="8496300" cy="4954587"/>
          </a:xfrm>
        </p:spPr>
        <p:txBody>
          <a:bodyPr/>
          <a:lstStyle/>
          <a:p>
            <a:pPr>
              <a:spcBef>
                <a:spcPts val="0"/>
              </a:spcBef>
            </a:pPr>
            <a:r>
              <a:rPr lang="en-GB" sz="1400" dirty="0">
                <a:ea typeface="Calibri" panose="020F0502020204030204" pitchFamily="34" charset="0"/>
              </a:rPr>
              <a:t>Turkey</a:t>
            </a:r>
          </a:p>
          <a:p>
            <a:pPr>
              <a:spcBef>
                <a:spcPts val="0"/>
              </a:spcBef>
            </a:pPr>
            <a:endParaRPr lang="en-GB" sz="1400" dirty="0">
              <a:ea typeface="Calibri" panose="020F0502020204030204" pitchFamily="34" charset="0"/>
            </a:endParaRPr>
          </a:p>
        </p:txBody>
      </p:sp>
      <p:pic>
        <p:nvPicPr>
          <p:cNvPr id="15" name="Resim 194">
            <a:extLst>
              <a:ext uri="{FF2B5EF4-FFF2-40B4-BE49-F238E27FC236}">
                <a16:creationId xmlns:a16="http://schemas.microsoft.com/office/drawing/2014/main" id="{48561D38-7FFA-6B13-E043-90865990E744}"/>
              </a:ext>
            </a:extLst>
          </p:cNvPr>
          <p:cNvPicPr>
            <a:picLocks noChangeAspect="1"/>
          </p:cNvPicPr>
          <p:nvPr/>
        </p:nvPicPr>
        <p:blipFill>
          <a:blip r:embed="rId2"/>
          <a:stretch>
            <a:fillRect/>
          </a:stretch>
        </p:blipFill>
        <p:spPr>
          <a:xfrm>
            <a:off x="1955709" y="1800255"/>
            <a:ext cx="2696210" cy="1960880"/>
          </a:xfrm>
          <a:prstGeom prst="rect">
            <a:avLst/>
          </a:prstGeom>
        </p:spPr>
      </p:pic>
      <p:pic>
        <p:nvPicPr>
          <p:cNvPr id="16" name="Resim 195">
            <a:extLst>
              <a:ext uri="{FF2B5EF4-FFF2-40B4-BE49-F238E27FC236}">
                <a16:creationId xmlns:a16="http://schemas.microsoft.com/office/drawing/2014/main" id="{328D0A49-4E7B-9092-5CAD-CA760086D46B}"/>
              </a:ext>
            </a:extLst>
          </p:cNvPr>
          <p:cNvPicPr>
            <a:picLocks noChangeAspect="1"/>
          </p:cNvPicPr>
          <p:nvPr/>
        </p:nvPicPr>
        <p:blipFill>
          <a:blip r:embed="rId3"/>
          <a:stretch>
            <a:fillRect/>
          </a:stretch>
        </p:blipFill>
        <p:spPr>
          <a:xfrm>
            <a:off x="4651919" y="1800255"/>
            <a:ext cx="2696210" cy="1960880"/>
          </a:xfrm>
          <a:prstGeom prst="rect">
            <a:avLst/>
          </a:prstGeom>
        </p:spPr>
      </p:pic>
      <p:pic>
        <p:nvPicPr>
          <p:cNvPr id="17" name="Resim 196">
            <a:extLst>
              <a:ext uri="{FF2B5EF4-FFF2-40B4-BE49-F238E27FC236}">
                <a16:creationId xmlns:a16="http://schemas.microsoft.com/office/drawing/2014/main" id="{B67E9673-2480-9B45-6B39-A0197018C704}"/>
              </a:ext>
            </a:extLst>
          </p:cNvPr>
          <p:cNvPicPr>
            <a:picLocks noChangeAspect="1"/>
          </p:cNvPicPr>
          <p:nvPr/>
        </p:nvPicPr>
        <p:blipFill>
          <a:blip r:embed="rId4"/>
          <a:stretch>
            <a:fillRect/>
          </a:stretch>
        </p:blipFill>
        <p:spPr>
          <a:xfrm>
            <a:off x="7348129" y="1830159"/>
            <a:ext cx="2696210" cy="1960880"/>
          </a:xfrm>
          <a:prstGeom prst="rect">
            <a:avLst/>
          </a:prstGeom>
        </p:spPr>
      </p:pic>
      <p:pic>
        <p:nvPicPr>
          <p:cNvPr id="18" name="Resim 197">
            <a:extLst>
              <a:ext uri="{FF2B5EF4-FFF2-40B4-BE49-F238E27FC236}">
                <a16:creationId xmlns:a16="http://schemas.microsoft.com/office/drawing/2014/main" id="{87A4320F-8320-449D-204A-E2B27BD12FA0}"/>
              </a:ext>
            </a:extLst>
          </p:cNvPr>
          <p:cNvPicPr>
            <a:picLocks noChangeAspect="1"/>
          </p:cNvPicPr>
          <p:nvPr/>
        </p:nvPicPr>
        <p:blipFill>
          <a:blip r:embed="rId5"/>
          <a:stretch>
            <a:fillRect/>
          </a:stretch>
        </p:blipFill>
        <p:spPr>
          <a:xfrm>
            <a:off x="1955709" y="3848735"/>
            <a:ext cx="2696210" cy="1960880"/>
          </a:xfrm>
          <a:prstGeom prst="rect">
            <a:avLst/>
          </a:prstGeom>
        </p:spPr>
      </p:pic>
      <p:pic>
        <p:nvPicPr>
          <p:cNvPr id="19" name="Resim 198">
            <a:extLst>
              <a:ext uri="{FF2B5EF4-FFF2-40B4-BE49-F238E27FC236}">
                <a16:creationId xmlns:a16="http://schemas.microsoft.com/office/drawing/2014/main" id="{1E115F4C-CD8D-59AF-ED0A-5C72004F3056}"/>
              </a:ext>
            </a:extLst>
          </p:cNvPr>
          <p:cNvPicPr>
            <a:picLocks noChangeAspect="1"/>
          </p:cNvPicPr>
          <p:nvPr/>
        </p:nvPicPr>
        <p:blipFill>
          <a:blip r:embed="rId6"/>
          <a:stretch>
            <a:fillRect/>
          </a:stretch>
        </p:blipFill>
        <p:spPr>
          <a:xfrm>
            <a:off x="4624434" y="3848735"/>
            <a:ext cx="2696210" cy="1960880"/>
          </a:xfrm>
          <a:prstGeom prst="rect">
            <a:avLst/>
          </a:prstGeom>
        </p:spPr>
      </p:pic>
      <p:pic>
        <p:nvPicPr>
          <p:cNvPr id="20" name="Resim 199">
            <a:extLst>
              <a:ext uri="{FF2B5EF4-FFF2-40B4-BE49-F238E27FC236}">
                <a16:creationId xmlns:a16="http://schemas.microsoft.com/office/drawing/2014/main" id="{A26775EB-9950-711E-F8D2-7D649E114D2E}"/>
              </a:ext>
            </a:extLst>
          </p:cNvPr>
          <p:cNvPicPr>
            <a:picLocks noChangeAspect="1"/>
          </p:cNvPicPr>
          <p:nvPr/>
        </p:nvPicPr>
        <p:blipFill>
          <a:blip r:embed="rId7"/>
          <a:stretch>
            <a:fillRect/>
          </a:stretch>
        </p:blipFill>
        <p:spPr>
          <a:xfrm>
            <a:off x="7327951" y="3847101"/>
            <a:ext cx="2696210" cy="1960880"/>
          </a:xfrm>
          <a:prstGeom prst="rect">
            <a:avLst/>
          </a:prstGeom>
        </p:spPr>
      </p:pic>
    </p:spTree>
    <p:extLst>
      <p:ext uri="{BB962C8B-B14F-4D97-AF65-F5344CB8AC3E}">
        <p14:creationId xmlns:p14="http://schemas.microsoft.com/office/powerpoint/2010/main" val="351781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2739211"/>
          </a:xfrm>
          <a:prstGeom prst="rect">
            <a:avLst/>
          </a:prstGeom>
          <a:noFill/>
        </p:spPr>
        <p:txBody>
          <a:bodyPr wrap="square" rtlCol="0">
            <a:spAutoFit/>
          </a:bodyPr>
          <a:lstStyle/>
          <a:p>
            <a:r>
              <a:rPr lang="en-GB" sz="1600" dirty="0">
                <a:solidFill>
                  <a:srgbClr val="1F497D"/>
                </a:solidFill>
              </a:rPr>
              <a:t>Cumulative impulse response functions: GDP and employment response to public spending in physical infrastructure and care </a:t>
            </a:r>
          </a:p>
          <a:p>
            <a:r>
              <a:rPr lang="en-US" b="1" dirty="0">
                <a:latin typeface="Times New Roman" panose="02020603050405020304" pitchFamily="18" charset="0"/>
                <a:ea typeface="Calibri" panose="020F0502020204030204" pitchFamily="34" charset="0"/>
                <a:cs typeface="Arial" panose="020B0604020202020204" pitchFamily="34" charset="0"/>
              </a:rPr>
              <a:t>Turkey</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91D6EB3A-36A4-5EBC-79FC-7862D0DAC419}"/>
              </a:ext>
            </a:extLst>
          </p:cNvPr>
          <p:cNvGraphicFramePr>
            <a:graphicFrameLocks noChangeAspect="1"/>
          </p:cNvGraphicFramePr>
          <p:nvPr/>
        </p:nvGraphicFramePr>
        <p:xfrm>
          <a:off x="1911351" y="20853"/>
          <a:ext cx="5738813" cy="6518275"/>
        </p:xfrm>
        <a:graphic>
          <a:graphicData uri="http://schemas.openxmlformats.org/presentationml/2006/ole">
            <mc:AlternateContent xmlns:mc="http://schemas.openxmlformats.org/markup-compatibility/2006">
              <mc:Choice xmlns:v="urn:schemas-microsoft-com:vml" Requires="v">
                <p:oleObj name="Document" r:id="rId4" imgW="5738870" imgH="6517879" progId="Word.Document.12">
                  <p:embed/>
                </p:oleObj>
              </mc:Choice>
              <mc:Fallback>
                <p:oleObj name="Document" r:id="rId4" imgW="5738870" imgH="6517879" progId="Word.Document.12">
                  <p:embed/>
                  <p:pic>
                    <p:nvPicPr>
                      <p:cNvPr id="3" name="Object 2">
                        <a:extLst>
                          <a:ext uri="{FF2B5EF4-FFF2-40B4-BE49-F238E27FC236}">
                            <a16:creationId xmlns:a16="http://schemas.microsoft.com/office/drawing/2014/main" id="{91D6EB3A-36A4-5EBC-79FC-7862D0DAC419}"/>
                          </a:ext>
                        </a:extLst>
                      </p:cNvPr>
                      <p:cNvPicPr/>
                      <p:nvPr/>
                    </p:nvPicPr>
                    <p:blipFill>
                      <a:blip r:embed="rId5"/>
                      <a:stretch>
                        <a:fillRect/>
                      </a:stretch>
                    </p:blipFill>
                    <p:spPr>
                      <a:xfrm>
                        <a:off x="1911351" y="20853"/>
                        <a:ext cx="5738813" cy="6518275"/>
                      </a:xfrm>
                      <a:prstGeom prst="rect">
                        <a:avLst/>
                      </a:prstGeom>
                    </p:spPr>
                  </p:pic>
                </p:oleObj>
              </mc:Fallback>
            </mc:AlternateContent>
          </a:graphicData>
        </a:graphic>
      </p:graphicFrame>
    </p:spTree>
    <p:extLst>
      <p:ext uri="{BB962C8B-B14F-4D97-AF65-F5344CB8AC3E}">
        <p14:creationId xmlns:p14="http://schemas.microsoft.com/office/powerpoint/2010/main" val="3381676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615553"/>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Chile</a:t>
            </a:r>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2">
            <a:extLst>
              <a:ext uri="{FF2B5EF4-FFF2-40B4-BE49-F238E27FC236}">
                <a16:creationId xmlns:a16="http://schemas.microsoft.com/office/drawing/2014/main" id="{DC321050-6971-9676-3351-7716A87ACB2A}"/>
              </a:ext>
            </a:extLst>
          </p:cNvPr>
          <p:cNvGraphicFramePr>
            <a:graphicFrameLocks noChangeAspect="1"/>
          </p:cNvGraphicFramePr>
          <p:nvPr/>
        </p:nvGraphicFramePr>
        <p:xfrm>
          <a:off x="1838666" y="118610"/>
          <a:ext cx="5738813" cy="6245225"/>
        </p:xfrm>
        <a:graphic>
          <a:graphicData uri="http://schemas.openxmlformats.org/presentationml/2006/ole">
            <mc:AlternateContent xmlns:mc="http://schemas.openxmlformats.org/markup-compatibility/2006">
              <mc:Choice xmlns:v="urn:schemas-microsoft-com:vml" Requires="v">
                <p:oleObj name="Document" r:id="rId3" imgW="5738870" imgH="6245237" progId="Word.Document.12">
                  <p:embed/>
                </p:oleObj>
              </mc:Choice>
              <mc:Fallback>
                <p:oleObj name="Document" r:id="rId3" imgW="5738870" imgH="6245237" progId="Word.Document.12">
                  <p:embed/>
                  <p:pic>
                    <p:nvPicPr>
                      <p:cNvPr id="3" name="Object 2">
                        <a:extLst>
                          <a:ext uri="{FF2B5EF4-FFF2-40B4-BE49-F238E27FC236}">
                            <a16:creationId xmlns:a16="http://schemas.microsoft.com/office/drawing/2014/main" id="{DC321050-6971-9676-3351-7716A87ACB2A}"/>
                          </a:ext>
                        </a:extLst>
                      </p:cNvPr>
                      <p:cNvPicPr/>
                      <p:nvPr/>
                    </p:nvPicPr>
                    <p:blipFill>
                      <a:blip r:embed="rId4"/>
                      <a:stretch>
                        <a:fillRect/>
                      </a:stretch>
                    </p:blipFill>
                    <p:spPr>
                      <a:xfrm>
                        <a:off x="1838666" y="118610"/>
                        <a:ext cx="5738813" cy="6245225"/>
                      </a:xfrm>
                      <a:prstGeom prst="rect">
                        <a:avLst/>
                      </a:prstGeom>
                    </p:spPr>
                  </p:pic>
                </p:oleObj>
              </mc:Fallback>
            </mc:AlternateContent>
          </a:graphicData>
        </a:graphic>
      </p:graphicFrame>
    </p:spTree>
    <p:extLst>
      <p:ext uri="{BB962C8B-B14F-4D97-AF65-F5344CB8AC3E}">
        <p14:creationId xmlns:p14="http://schemas.microsoft.com/office/powerpoint/2010/main" val="2195911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892552"/>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Colombia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Object 3">
            <a:extLst>
              <a:ext uri="{FF2B5EF4-FFF2-40B4-BE49-F238E27FC236}">
                <a16:creationId xmlns:a16="http://schemas.microsoft.com/office/drawing/2014/main" id="{FC046C98-C213-A8F2-DCEA-8FD0C0513187}"/>
              </a:ext>
            </a:extLst>
          </p:cNvPr>
          <p:cNvGraphicFramePr>
            <a:graphicFrameLocks noChangeAspect="1"/>
          </p:cNvGraphicFramePr>
          <p:nvPr/>
        </p:nvGraphicFramePr>
        <p:xfrm>
          <a:off x="1813380" y="307975"/>
          <a:ext cx="5738813" cy="6243638"/>
        </p:xfrm>
        <a:graphic>
          <a:graphicData uri="http://schemas.openxmlformats.org/presentationml/2006/ole">
            <mc:AlternateContent xmlns:mc="http://schemas.openxmlformats.org/markup-compatibility/2006">
              <mc:Choice xmlns:v="urn:schemas-microsoft-com:vml" Requires="v">
                <p:oleObj name="Document" r:id="rId3" imgW="5738870" imgH="6243078" progId="Word.Document.12">
                  <p:embed/>
                </p:oleObj>
              </mc:Choice>
              <mc:Fallback>
                <p:oleObj name="Document" r:id="rId3" imgW="5738870" imgH="6243078" progId="Word.Document.12">
                  <p:embed/>
                  <p:pic>
                    <p:nvPicPr>
                      <p:cNvPr id="4" name="Object 3">
                        <a:extLst>
                          <a:ext uri="{FF2B5EF4-FFF2-40B4-BE49-F238E27FC236}">
                            <a16:creationId xmlns:a16="http://schemas.microsoft.com/office/drawing/2014/main" id="{FC046C98-C213-A8F2-DCEA-8FD0C0513187}"/>
                          </a:ext>
                        </a:extLst>
                      </p:cNvPr>
                      <p:cNvPicPr/>
                      <p:nvPr/>
                    </p:nvPicPr>
                    <p:blipFill>
                      <a:blip r:embed="rId4"/>
                      <a:stretch>
                        <a:fillRect/>
                      </a:stretch>
                    </p:blipFill>
                    <p:spPr>
                      <a:xfrm>
                        <a:off x="1813380" y="307975"/>
                        <a:ext cx="5738813" cy="6243638"/>
                      </a:xfrm>
                      <a:prstGeom prst="rect">
                        <a:avLst/>
                      </a:prstGeom>
                    </p:spPr>
                  </p:pic>
                </p:oleObj>
              </mc:Fallback>
            </mc:AlternateContent>
          </a:graphicData>
        </a:graphic>
      </p:graphicFrame>
    </p:spTree>
    <p:extLst>
      <p:ext uri="{BB962C8B-B14F-4D97-AF65-F5344CB8AC3E}">
        <p14:creationId xmlns:p14="http://schemas.microsoft.com/office/powerpoint/2010/main" val="1469172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169551"/>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India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2">
            <a:extLst>
              <a:ext uri="{FF2B5EF4-FFF2-40B4-BE49-F238E27FC236}">
                <a16:creationId xmlns:a16="http://schemas.microsoft.com/office/drawing/2014/main" id="{08C9201F-470B-4D73-0EEA-A9BA73F7E5E5}"/>
              </a:ext>
            </a:extLst>
          </p:cNvPr>
          <p:cNvGraphicFramePr>
            <a:graphicFrameLocks noChangeAspect="1"/>
          </p:cNvGraphicFramePr>
          <p:nvPr/>
        </p:nvGraphicFramePr>
        <p:xfrm>
          <a:off x="1944008" y="169864"/>
          <a:ext cx="5738813" cy="6518275"/>
        </p:xfrm>
        <a:graphic>
          <a:graphicData uri="http://schemas.openxmlformats.org/presentationml/2006/ole">
            <mc:AlternateContent xmlns:mc="http://schemas.openxmlformats.org/markup-compatibility/2006">
              <mc:Choice xmlns:v="urn:schemas-microsoft-com:vml" Requires="v">
                <p:oleObj name="Document" r:id="rId3" imgW="5738870" imgH="6517879" progId="Word.Document.12">
                  <p:embed/>
                </p:oleObj>
              </mc:Choice>
              <mc:Fallback>
                <p:oleObj name="Document" r:id="rId3" imgW="5738870" imgH="6517879" progId="Word.Document.12">
                  <p:embed/>
                  <p:pic>
                    <p:nvPicPr>
                      <p:cNvPr id="3" name="Object 2">
                        <a:extLst>
                          <a:ext uri="{FF2B5EF4-FFF2-40B4-BE49-F238E27FC236}">
                            <a16:creationId xmlns:a16="http://schemas.microsoft.com/office/drawing/2014/main" id="{08C9201F-470B-4D73-0EEA-A9BA73F7E5E5}"/>
                          </a:ext>
                        </a:extLst>
                      </p:cNvPr>
                      <p:cNvPicPr/>
                      <p:nvPr/>
                    </p:nvPicPr>
                    <p:blipFill>
                      <a:blip r:embed="rId4"/>
                      <a:stretch>
                        <a:fillRect/>
                      </a:stretch>
                    </p:blipFill>
                    <p:spPr>
                      <a:xfrm>
                        <a:off x="1944008" y="169864"/>
                        <a:ext cx="5738813" cy="6518275"/>
                      </a:xfrm>
                      <a:prstGeom prst="rect">
                        <a:avLst/>
                      </a:prstGeom>
                    </p:spPr>
                  </p:pic>
                </p:oleObj>
              </mc:Fallback>
            </mc:AlternateContent>
          </a:graphicData>
        </a:graphic>
      </p:graphicFrame>
    </p:spTree>
    <p:extLst>
      <p:ext uri="{BB962C8B-B14F-4D97-AF65-F5344CB8AC3E}">
        <p14:creationId xmlns:p14="http://schemas.microsoft.com/office/powerpoint/2010/main" val="1683126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1446550"/>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Indonesia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ct 3">
            <a:extLst>
              <a:ext uri="{FF2B5EF4-FFF2-40B4-BE49-F238E27FC236}">
                <a16:creationId xmlns:a16="http://schemas.microsoft.com/office/drawing/2014/main" id="{7ED32096-96B4-8A01-1EB9-9E375D246BAF}"/>
              </a:ext>
            </a:extLst>
          </p:cNvPr>
          <p:cNvGraphicFramePr>
            <a:graphicFrameLocks noChangeAspect="1"/>
          </p:cNvGraphicFramePr>
          <p:nvPr/>
        </p:nvGraphicFramePr>
        <p:xfrm>
          <a:off x="1750994" y="160111"/>
          <a:ext cx="5738813" cy="6518275"/>
        </p:xfrm>
        <a:graphic>
          <a:graphicData uri="http://schemas.openxmlformats.org/presentationml/2006/ole">
            <mc:AlternateContent xmlns:mc="http://schemas.openxmlformats.org/markup-compatibility/2006">
              <mc:Choice xmlns:v="urn:schemas-microsoft-com:vml" Requires="v">
                <p:oleObj name="Document" r:id="rId4" imgW="5738870" imgH="6518598" progId="Word.Document.12">
                  <p:embed/>
                </p:oleObj>
              </mc:Choice>
              <mc:Fallback>
                <p:oleObj name="Document" r:id="rId4" imgW="5738870" imgH="6518598" progId="Word.Document.12">
                  <p:embed/>
                  <p:pic>
                    <p:nvPicPr>
                      <p:cNvPr id="4" name="Object 3">
                        <a:extLst>
                          <a:ext uri="{FF2B5EF4-FFF2-40B4-BE49-F238E27FC236}">
                            <a16:creationId xmlns:a16="http://schemas.microsoft.com/office/drawing/2014/main" id="{7ED32096-96B4-8A01-1EB9-9E375D246BAF}"/>
                          </a:ext>
                        </a:extLst>
                      </p:cNvPr>
                      <p:cNvPicPr/>
                      <p:nvPr/>
                    </p:nvPicPr>
                    <p:blipFill>
                      <a:blip r:embed="rId5"/>
                      <a:stretch>
                        <a:fillRect/>
                      </a:stretch>
                    </p:blipFill>
                    <p:spPr>
                      <a:xfrm>
                        <a:off x="1750994" y="160111"/>
                        <a:ext cx="5738813" cy="6518275"/>
                      </a:xfrm>
                      <a:prstGeom prst="rect">
                        <a:avLst/>
                      </a:prstGeom>
                    </p:spPr>
                  </p:pic>
                </p:oleObj>
              </mc:Fallback>
            </mc:AlternateContent>
          </a:graphicData>
        </a:graphic>
      </p:graphicFrame>
    </p:spTree>
    <p:extLst>
      <p:ext uri="{BB962C8B-B14F-4D97-AF65-F5344CB8AC3E}">
        <p14:creationId xmlns:p14="http://schemas.microsoft.com/office/powerpoint/2010/main" val="671394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723549"/>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Philippines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FA1914B9-99E7-20F1-91AF-73D9996B18F5}"/>
              </a:ext>
            </a:extLst>
          </p:cNvPr>
          <p:cNvGraphicFramePr>
            <a:graphicFrameLocks noChangeAspect="1"/>
          </p:cNvGraphicFramePr>
          <p:nvPr/>
        </p:nvGraphicFramePr>
        <p:xfrm>
          <a:off x="1674586" y="124919"/>
          <a:ext cx="5738813" cy="6245225"/>
        </p:xfrm>
        <a:graphic>
          <a:graphicData uri="http://schemas.openxmlformats.org/presentationml/2006/ole">
            <mc:AlternateContent xmlns:mc="http://schemas.openxmlformats.org/markup-compatibility/2006">
              <mc:Choice xmlns:v="urn:schemas-microsoft-com:vml" Requires="v">
                <p:oleObj name="Document" r:id="rId4" imgW="5738870" imgH="6245237" progId="Word.Document.12">
                  <p:embed/>
                </p:oleObj>
              </mc:Choice>
              <mc:Fallback>
                <p:oleObj name="Document" r:id="rId4" imgW="5738870" imgH="6245237" progId="Word.Document.12">
                  <p:embed/>
                  <p:pic>
                    <p:nvPicPr>
                      <p:cNvPr id="3" name="Object 2">
                        <a:extLst>
                          <a:ext uri="{FF2B5EF4-FFF2-40B4-BE49-F238E27FC236}">
                            <a16:creationId xmlns:a16="http://schemas.microsoft.com/office/drawing/2014/main" id="{FA1914B9-99E7-20F1-91AF-73D9996B18F5}"/>
                          </a:ext>
                        </a:extLst>
                      </p:cNvPr>
                      <p:cNvPicPr/>
                      <p:nvPr/>
                    </p:nvPicPr>
                    <p:blipFill>
                      <a:blip r:embed="rId5"/>
                      <a:stretch>
                        <a:fillRect/>
                      </a:stretch>
                    </p:blipFill>
                    <p:spPr>
                      <a:xfrm>
                        <a:off x="1674586" y="124919"/>
                        <a:ext cx="5738813" cy="6245225"/>
                      </a:xfrm>
                      <a:prstGeom prst="rect">
                        <a:avLst/>
                      </a:prstGeom>
                    </p:spPr>
                  </p:pic>
                </p:oleObj>
              </mc:Fallback>
            </mc:AlternateContent>
          </a:graphicData>
        </a:graphic>
      </p:graphicFrame>
    </p:spTree>
    <p:extLst>
      <p:ext uri="{BB962C8B-B14F-4D97-AF65-F5344CB8AC3E}">
        <p14:creationId xmlns:p14="http://schemas.microsoft.com/office/powerpoint/2010/main" val="355425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9362" y="1778622"/>
            <a:ext cx="9430148" cy="4154984"/>
          </a:xfrm>
          <a:prstGeom prst="rect">
            <a:avLst/>
          </a:prstGeom>
        </p:spPr>
        <p:txBody>
          <a:bodyPr wrap="square">
            <a:spAutoFit/>
          </a:bodyPr>
          <a:lstStyle/>
          <a:p>
            <a:pPr marL="285750" indent="-285750" algn="just">
              <a:buFont typeface="Arial" panose="020B0604020202020204" pitchFamily="34" charset="0"/>
              <a:buChar char="•"/>
            </a:pPr>
            <a:r>
              <a:rPr lang="en-GB" sz="2400" dirty="0">
                <a:cs typeface="Arial" pitchFamily="34" charset="0"/>
              </a:rPr>
              <a:t>Public spending  </a:t>
            </a:r>
          </a:p>
          <a:p>
            <a:pPr marL="285750" indent="-285750" algn="just">
              <a:buFont typeface="Arial" panose="020B0604020202020204" pitchFamily="34" charset="0"/>
              <a:buChar char="•"/>
            </a:pPr>
            <a:r>
              <a:rPr lang="en-GB" sz="2400" dirty="0">
                <a:cs typeface="Arial" pitchFamily="34" charset="0"/>
              </a:rPr>
              <a:t>green </a:t>
            </a:r>
          </a:p>
          <a:p>
            <a:pPr marL="685800" lvl="2" indent="-285750" algn="just">
              <a:buFont typeface="Arial" panose="020B0604020202020204" pitchFamily="34" charset="0"/>
              <a:buChar char="•"/>
            </a:pPr>
            <a:r>
              <a:rPr lang="en-GB" sz="2400" dirty="0">
                <a:cs typeface="Arial" pitchFamily="34" charset="0"/>
              </a:rPr>
              <a:t>renewable energy (solar, wind, hydro, geothermal), </a:t>
            </a:r>
          </a:p>
          <a:p>
            <a:pPr marL="685800" lvl="2" indent="-285750" algn="just">
              <a:buFont typeface="Arial" panose="020B0604020202020204" pitchFamily="34" charset="0"/>
              <a:buChar char="•"/>
            </a:pPr>
            <a:r>
              <a:rPr lang="en-GB" sz="2400" dirty="0">
                <a:cs typeface="Arial" pitchFamily="34" charset="0"/>
              </a:rPr>
              <a:t>energy efficiency (insulation, industry, grid), </a:t>
            </a:r>
          </a:p>
          <a:p>
            <a:pPr marL="685800" lvl="2" indent="-285750" algn="just">
              <a:buFont typeface="Arial" panose="020B0604020202020204" pitchFamily="34" charset="0"/>
              <a:buChar char="•"/>
            </a:pPr>
            <a:r>
              <a:rPr lang="en-GB" sz="2400" dirty="0">
                <a:cs typeface="Arial" pitchFamily="34" charset="0"/>
              </a:rPr>
              <a:t>public transport (</a:t>
            </a:r>
            <a:r>
              <a:rPr lang="en-GB" sz="2400" dirty="0">
                <a:ea typeface="Calibri" panose="020F0502020204030204" pitchFamily="34" charset="0"/>
              </a:rPr>
              <a:t>excluding air transport)</a:t>
            </a:r>
            <a:r>
              <a:rPr lang="en-GB" sz="2400" dirty="0">
                <a:cs typeface="Arial" pitchFamily="34" charset="0"/>
              </a:rPr>
              <a:t> </a:t>
            </a:r>
          </a:p>
          <a:p>
            <a:pPr marL="400050" lvl="2" algn="just"/>
            <a:r>
              <a:rPr lang="en-GB" sz="2400" dirty="0">
                <a:cs typeface="Arial" pitchFamily="34" charset="0"/>
              </a:rPr>
              <a:t>=REEEPT</a:t>
            </a:r>
          </a:p>
          <a:p>
            <a:pPr marL="285750" indent="-285750" algn="just">
              <a:buFont typeface="Arial" panose="020B0604020202020204" pitchFamily="34" charset="0"/>
              <a:buChar char="•"/>
            </a:pPr>
            <a:r>
              <a:rPr lang="en-GB" sz="2400" dirty="0">
                <a:ea typeface="Yu Mincho" panose="02020400000000000000" pitchFamily="18" charset="-128"/>
              </a:rPr>
              <a:t>care economy/social infrastructure (Y</a:t>
            </a:r>
            <a:r>
              <a:rPr lang="en-GB" sz="2400" baseline="30000" dirty="0">
                <a:ea typeface="Yu Mincho" panose="02020400000000000000" pitchFamily="18" charset="-128"/>
              </a:rPr>
              <a:t>H</a:t>
            </a:r>
            <a:r>
              <a:rPr lang="en-GB" sz="2400" dirty="0">
                <a:cs typeface="Arial" pitchFamily="34" charset="0"/>
              </a:rPr>
              <a:t>)</a:t>
            </a:r>
            <a:endParaRPr lang="en-GB" sz="2400" dirty="0">
              <a:ea typeface="Yu Mincho" panose="02020400000000000000" pitchFamily="18" charset="-128"/>
            </a:endParaRPr>
          </a:p>
          <a:p>
            <a:pPr marL="742950" lvl="1" indent="-285750" algn="just">
              <a:buFont typeface="Arial" panose="020B0604020202020204" pitchFamily="34" charset="0"/>
              <a:buChar char="•"/>
            </a:pPr>
            <a:r>
              <a:rPr lang="en-GB" sz="2400" dirty="0">
                <a:ea typeface="Yu Mincho" panose="02020400000000000000" pitchFamily="18" charset="-128"/>
              </a:rPr>
              <a:t>education, childcare </a:t>
            </a:r>
          </a:p>
          <a:p>
            <a:pPr marL="742950" lvl="1" indent="-285750" algn="just">
              <a:buFont typeface="Arial" panose="020B0604020202020204" pitchFamily="34" charset="0"/>
              <a:buChar char="•"/>
            </a:pPr>
            <a:r>
              <a:rPr lang="en-GB" sz="2400" dirty="0">
                <a:ea typeface="Yu Mincho" panose="02020400000000000000" pitchFamily="18" charset="-128"/>
              </a:rPr>
              <a:t>health, social care </a:t>
            </a:r>
          </a:p>
          <a:p>
            <a:pPr marL="228600" lvl="1" indent="-285750" algn="just">
              <a:buFont typeface="Arial" panose="020B0604020202020204" pitchFamily="34" charset="0"/>
              <a:buChar char="•"/>
            </a:pPr>
            <a:r>
              <a:rPr lang="en-GB" sz="2400" dirty="0">
                <a:cs typeface="Arial" pitchFamily="34" charset="0"/>
              </a:rPr>
              <a:t>Other infrastructure (GFCFC, I</a:t>
            </a:r>
            <a:r>
              <a:rPr lang="en-GB" sz="2400" baseline="30000" dirty="0">
                <a:cs typeface="Arial" pitchFamily="34" charset="0"/>
              </a:rPr>
              <a:t>G</a:t>
            </a:r>
            <a:r>
              <a:rPr lang="en-GB" sz="2400" dirty="0">
                <a:cs typeface="Arial" pitchFamily="34" charset="0"/>
              </a:rPr>
              <a:t>): </a:t>
            </a:r>
          </a:p>
          <a:p>
            <a:pPr marL="685800" lvl="2" indent="-285750" algn="just">
              <a:buFont typeface="Arial" panose="020B0604020202020204" pitchFamily="34" charset="0"/>
              <a:buChar char="•"/>
            </a:pPr>
            <a:r>
              <a:rPr lang="en-GB" sz="2400" dirty="0">
                <a:cs typeface="Arial" pitchFamily="34" charset="0"/>
              </a:rPr>
              <a:t>e.g. social housing, schools, hospitals</a:t>
            </a:r>
            <a:endParaRPr lang="en-GB" sz="2000" dirty="0">
              <a:latin typeface="Arial" pitchFamily="34" charset="0"/>
              <a:cs typeface="Arial" pitchFamily="34" charset="0"/>
            </a:endParaRPr>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CF9F2BD1-AB75-0C39-B7D8-AC236D018BF9}"/>
              </a:ext>
            </a:extLst>
          </p:cNvPr>
          <p:cNvSpPr txBox="1"/>
          <p:nvPr/>
        </p:nvSpPr>
        <p:spPr>
          <a:xfrm>
            <a:off x="988449" y="713284"/>
            <a:ext cx="10215102" cy="954107"/>
          </a:xfrm>
          <a:prstGeom prst="rect">
            <a:avLst/>
          </a:prstGeom>
          <a:noFill/>
        </p:spPr>
        <p:txBody>
          <a:bodyPr wrap="square" rtlCol="0">
            <a:spAutoFit/>
          </a:bodyPr>
          <a:lstStyle/>
          <a:p>
            <a:pPr marL="0" lvl="1"/>
            <a:r>
              <a:rPr lang="en-US" sz="2800" dirty="0">
                <a:solidFill>
                  <a:schemeClr val="tx2"/>
                </a:solidFill>
              </a:rPr>
              <a:t>A structuralist Post-Keynesian/Kaleckian gendered macro model</a:t>
            </a:r>
            <a:r>
              <a:rPr lang="en-GB" sz="2800" dirty="0">
                <a:solidFill>
                  <a:schemeClr val="tx2"/>
                </a:solidFill>
              </a:rPr>
              <a:t>: </a:t>
            </a:r>
          </a:p>
          <a:p>
            <a:pPr marL="0" lvl="1"/>
            <a:r>
              <a:rPr lang="en-GB" sz="2800" dirty="0">
                <a:solidFill>
                  <a:schemeClr val="tx2"/>
                </a:solidFill>
              </a:rPr>
              <a:t>Demand side </a:t>
            </a:r>
            <a:endParaRPr lang="en-GB" sz="2800" dirty="0">
              <a:solidFill>
                <a:srgbClr val="5B9BD5">
                  <a:lumMod val="50000"/>
                </a:srgbClr>
              </a:solidFill>
              <a:latin typeface="Cambria" panose="02040503050406030204" pitchFamily="18" charset="0"/>
            </a:endParaRPr>
          </a:p>
        </p:txBody>
      </p:sp>
    </p:spTree>
    <p:extLst>
      <p:ext uri="{BB962C8B-B14F-4D97-AF65-F5344CB8AC3E}">
        <p14:creationId xmlns:p14="http://schemas.microsoft.com/office/powerpoint/2010/main" val="3409873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South Africa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ct 3">
            <a:extLst>
              <a:ext uri="{FF2B5EF4-FFF2-40B4-BE49-F238E27FC236}">
                <a16:creationId xmlns:a16="http://schemas.microsoft.com/office/drawing/2014/main" id="{781E3ECE-BEED-245A-1AE1-ECB4F4014EF0}"/>
              </a:ext>
            </a:extLst>
          </p:cNvPr>
          <p:cNvGraphicFramePr>
            <a:graphicFrameLocks noChangeAspect="1"/>
          </p:cNvGraphicFramePr>
          <p:nvPr/>
        </p:nvGraphicFramePr>
        <p:xfrm>
          <a:off x="1731737" y="1"/>
          <a:ext cx="5738813" cy="6518275"/>
        </p:xfrm>
        <a:graphic>
          <a:graphicData uri="http://schemas.openxmlformats.org/presentationml/2006/ole">
            <mc:AlternateContent xmlns:mc="http://schemas.openxmlformats.org/markup-compatibility/2006">
              <mc:Choice xmlns:v="urn:schemas-microsoft-com:vml" Requires="v">
                <p:oleObj name="Document" r:id="rId4" imgW="5738870" imgH="6517879" progId="Word.Document.12">
                  <p:embed/>
                </p:oleObj>
              </mc:Choice>
              <mc:Fallback>
                <p:oleObj name="Document" r:id="rId4" imgW="5738870" imgH="6517879" progId="Word.Document.12">
                  <p:embed/>
                  <p:pic>
                    <p:nvPicPr>
                      <p:cNvPr id="4" name="Object 3">
                        <a:extLst>
                          <a:ext uri="{FF2B5EF4-FFF2-40B4-BE49-F238E27FC236}">
                            <a16:creationId xmlns:a16="http://schemas.microsoft.com/office/drawing/2014/main" id="{781E3ECE-BEED-245A-1AE1-ECB4F4014EF0}"/>
                          </a:ext>
                        </a:extLst>
                      </p:cNvPr>
                      <p:cNvPicPr/>
                      <p:nvPr/>
                    </p:nvPicPr>
                    <p:blipFill>
                      <a:blip r:embed="rId5"/>
                      <a:stretch>
                        <a:fillRect/>
                      </a:stretch>
                    </p:blipFill>
                    <p:spPr>
                      <a:xfrm>
                        <a:off x="1731737" y="1"/>
                        <a:ext cx="5738813" cy="6518275"/>
                      </a:xfrm>
                      <a:prstGeom prst="rect">
                        <a:avLst/>
                      </a:prstGeom>
                    </p:spPr>
                  </p:pic>
                </p:oleObj>
              </mc:Fallback>
            </mc:AlternateContent>
          </a:graphicData>
        </a:graphic>
      </p:graphicFrame>
    </p:spTree>
    <p:extLst>
      <p:ext uri="{BB962C8B-B14F-4D97-AF65-F5344CB8AC3E}">
        <p14:creationId xmlns:p14="http://schemas.microsoft.com/office/powerpoint/2010/main" val="715737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South Korea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19995E9E-73E5-E31E-611B-9FE78298FC9A}"/>
              </a:ext>
            </a:extLst>
          </p:cNvPr>
          <p:cNvGraphicFramePr>
            <a:graphicFrameLocks noChangeAspect="1"/>
          </p:cNvGraphicFramePr>
          <p:nvPr/>
        </p:nvGraphicFramePr>
        <p:xfrm>
          <a:off x="1837872" y="307975"/>
          <a:ext cx="5738813" cy="6243638"/>
        </p:xfrm>
        <a:graphic>
          <a:graphicData uri="http://schemas.openxmlformats.org/presentationml/2006/ole">
            <mc:AlternateContent xmlns:mc="http://schemas.openxmlformats.org/markup-compatibility/2006">
              <mc:Choice xmlns:v="urn:schemas-microsoft-com:vml" Requires="v">
                <p:oleObj name="Document" r:id="rId4" imgW="5738870" imgH="6243078" progId="Word.Document.12">
                  <p:embed/>
                </p:oleObj>
              </mc:Choice>
              <mc:Fallback>
                <p:oleObj name="Document" r:id="rId4" imgW="5738870" imgH="6243078" progId="Word.Document.12">
                  <p:embed/>
                  <p:pic>
                    <p:nvPicPr>
                      <p:cNvPr id="3" name="Object 2">
                        <a:extLst>
                          <a:ext uri="{FF2B5EF4-FFF2-40B4-BE49-F238E27FC236}">
                            <a16:creationId xmlns:a16="http://schemas.microsoft.com/office/drawing/2014/main" id="{19995E9E-73E5-E31E-611B-9FE78298FC9A}"/>
                          </a:ext>
                        </a:extLst>
                      </p:cNvPr>
                      <p:cNvPicPr/>
                      <p:nvPr/>
                    </p:nvPicPr>
                    <p:blipFill>
                      <a:blip r:embed="rId5"/>
                      <a:stretch>
                        <a:fillRect/>
                      </a:stretch>
                    </p:blipFill>
                    <p:spPr>
                      <a:xfrm>
                        <a:off x="1837872" y="307975"/>
                        <a:ext cx="5738813" cy="6243638"/>
                      </a:xfrm>
                      <a:prstGeom prst="rect">
                        <a:avLst/>
                      </a:prstGeom>
                    </p:spPr>
                  </p:pic>
                </p:oleObj>
              </mc:Fallback>
            </mc:AlternateContent>
          </a:graphicData>
        </a:graphic>
      </p:graphicFrame>
    </p:spTree>
    <p:extLst>
      <p:ext uri="{BB962C8B-B14F-4D97-AF65-F5344CB8AC3E}">
        <p14:creationId xmlns:p14="http://schemas.microsoft.com/office/powerpoint/2010/main" val="1901059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US" b="1" dirty="0">
                <a:latin typeface="Times New Roman" panose="02020603050405020304" pitchFamily="18" charset="0"/>
                <a:ea typeface="Calibri" panose="020F0502020204030204" pitchFamily="34" charset="0"/>
                <a:cs typeface="Arial" panose="020B0604020202020204" pitchFamily="34" charset="0"/>
              </a:rPr>
              <a:t>Turkey</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91D6EB3A-36A4-5EBC-79FC-7862D0DAC419}"/>
              </a:ext>
            </a:extLst>
          </p:cNvPr>
          <p:cNvGraphicFramePr>
            <a:graphicFrameLocks noChangeAspect="1"/>
          </p:cNvGraphicFramePr>
          <p:nvPr/>
        </p:nvGraphicFramePr>
        <p:xfrm>
          <a:off x="1911351" y="20853"/>
          <a:ext cx="5738813" cy="6518275"/>
        </p:xfrm>
        <a:graphic>
          <a:graphicData uri="http://schemas.openxmlformats.org/presentationml/2006/ole">
            <mc:AlternateContent xmlns:mc="http://schemas.openxmlformats.org/markup-compatibility/2006">
              <mc:Choice xmlns:v="urn:schemas-microsoft-com:vml" Requires="v">
                <p:oleObj name="Document" r:id="rId4" imgW="5738870" imgH="6517879" progId="Word.Document.12">
                  <p:embed/>
                </p:oleObj>
              </mc:Choice>
              <mc:Fallback>
                <p:oleObj name="Document" r:id="rId4" imgW="5738870" imgH="6517879" progId="Word.Document.12">
                  <p:embed/>
                  <p:pic>
                    <p:nvPicPr>
                      <p:cNvPr id="3" name="Object 2">
                        <a:extLst>
                          <a:ext uri="{FF2B5EF4-FFF2-40B4-BE49-F238E27FC236}">
                            <a16:creationId xmlns:a16="http://schemas.microsoft.com/office/drawing/2014/main" id="{91D6EB3A-36A4-5EBC-79FC-7862D0DAC419}"/>
                          </a:ext>
                        </a:extLst>
                      </p:cNvPr>
                      <p:cNvPicPr/>
                      <p:nvPr/>
                    </p:nvPicPr>
                    <p:blipFill>
                      <a:blip r:embed="rId5"/>
                      <a:stretch>
                        <a:fillRect/>
                      </a:stretch>
                    </p:blipFill>
                    <p:spPr>
                      <a:xfrm>
                        <a:off x="1911351" y="20853"/>
                        <a:ext cx="5738813" cy="6518275"/>
                      </a:xfrm>
                      <a:prstGeom prst="rect">
                        <a:avLst/>
                      </a:prstGeom>
                    </p:spPr>
                  </p:pic>
                </p:oleObj>
              </mc:Fallback>
            </mc:AlternateContent>
          </a:graphicData>
        </a:graphic>
      </p:graphicFrame>
    </p:spTree>
    <p:extLst>
      <p:ext uri="{BB962C8B-B14F-4D97-AF65-F5344CB8AC3E}">
        <p14:creationId xmlns:p14="http://schemas.microsoft.com/office/powerpoint/2010/main" val="4128403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615553"/>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Chile</a:t>
            </a:r>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Object 10">
            <a:extLst>
              <a:ext uri="{FF2B5EF4-FFF2-40B4-BE49-F238E27FC236}">
                <a16:creationId xmlns:a16="http://schemas.microsoft.com/office/drawing/2014/main" id="{D6FDF6B6-AE1F-E47C-B4E4-14CB4C55AAA2}"/>
              </a:ext>
            </a:extLst>
          </p:cNvPr>
          <p:cNvGraphicFramePr>
            <a:graphicFrameLocks noChangeAspect="1"/>
          </p:cNvGraphicFramePr>
          <p:nvPr/>
        </p:nvGraphicFramePr>
        <p:xfrm>
          <a:off x="1886858" y="-85044"/>
          <a:ext cx="5738813" cy="6735762"/>
        </p:xfrm>
        <a:graphic>
          <a:graphicData uri="http://schemas.openxmlformats.org/presentationml/2006/ole">
            <mc:AlternateContent xmlns:mc="http://schemas.openxmlformats.org/markup-compatibility/2006">
              <mc:Choice xmlns:v="urn:schemas-microsoft-com:vml" Requires="v">
                <p:oleObj name="Document" r:id="rId3" imgW="5738870" imgH="6735489" progId="Word.Document.12">
                  <p:embed/>
                </p:oleObj>
              </mc:Choice>
              <mc:Fallback>
                <p:oleObj name="Document" r:id="rId3" imgW="5738870" imgH="6735489" progId="Word.Document.12">
                  <p:embed/>
                  <p:pic>
                    <p:nvPicPr>
                      <p:cNvPr id="11" name="Object 10">
                        <a:extLst>
                          <a:ext uri="{FF2B5EF4-FFF2-40B4-BE49-F238E27FC236}">
                            <a16:creationId xmlns:a16="http://schemas.microsoft.com/office/drawing/2014/main" id="{D6FDF6B6-AE1F-E47C-B4E4-14CB4C55AAA2}"/>
                          </a:ext>
                        </a:extLst>
                      </p:cNvPr>
                      <p:cNvPicPr/>
                      <p:nvPr/>
                    </p:nvPicPr>
                    <p:blipFill>
                      <a:blip r:embed="rId4"/>
                      <a:stretch>
                        <a:fillRect/>
                      </a:stretch>
                    </p:blipFill>
                    <p:spPr>
                      <a:xfrm>
                        <a:off x="1886858" y="-85044"/>
                        <a:ext cx="5738813" cy="6735762"/>
                      </a:xfrm>
                      <a:prstGeom prst="rect">
                        <a:avLst/>
                      </a:prstGeom>
                    </p:spPr>
                  </p:pic>
                </p:oleObj>
              </mc:Fallback>
            </mc:AlternateContent>
          </a:graphicData>
        </a:graphic>
      </p:graphicFrame>
    </p:spTree>
    <p:extLst>
      <p:ext uri="{BB962C8B-B14F-4D97-AF65-F5344CB8AC3E}">
        <p14:creationId xmlns:p14="http://schemas.microsoft.com/office/powerpoint/2010/main" val="2485522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615553"/>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Chile</a:t>
            </a:r>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2">
            <a:extLst>
              <a:ext uri="{FF2B5EF4-FFF2-40B4-BE49-F238E27FC236}">
                <a16:creationId xmlns:a16="http://schemas.microsoft.com/office/drawing/2014/main" id="{07E8428F-31F3-C0B2-83A6-6C518B821D79}"/>
              </a:ext>
            </a:extLst>
          </p:cNvPr>
          <p:cNvGraphicFramePr>
            <a:graphicFrameLocks noChangeAspect="1"/>
          </p:cNvGraphicFramePr>
          <p:nvPr/>
        </p:nvGraphicFramePr>
        <p:xfrm>
          <a:off x="1764393" y="1046688"/>
          <a:ext cx="5738813" cy="4146550"/>
        </p:xfrm>
        <a:graphic>
          <a:graphicData uri="http://schemas.openxmlformats.org/presentationml/2006/ole">
            <mc:AlternateContent xmlns:mc="http://schemas.openxmlformats.org/markup-compatibility/2006">
              <mc:Choice xmlns:v="urn:schemas-microsoft-com:vml" Requires="v">
                <p:oleObj name="Document" r:id="rId3" imgW="5738870" imgH="4146826" progId="Word.Document.12">
                  <p:embed/>
                </p:oleObj>
              </mc:Choice>
              <mc:Fallback>
                <p:oleObj name="Document" r:id="rId3" imgW="5738870" imgH="4146826" progId="Word.Document.12">
                  <p:embed/>
                  <p:pic>
                    <p:nvPicPr>
                      <p:cNvPr id="3" name="Object 2">
                        <a:extLst>
                          <a:ext uri="{FF2B5EF4-FFF2-40B4-BE49-F238E27FC236}">
                            <a16:creationId xmlns:a16="http://schemas.microsoft.com/office/drawing/2014/main" id="{07E8428F-31F3-C0B2-83A6-6C518B821D79}"/>
                          </a:ext>
                        </a:extLst>
                      </p:cNvPr>
                      <p:cNvPicPr/>
                      <p:nvPr/>
                    </p:nvPicPr>
                    <p:blipFill>
                      <a:blip r:embed="rId4"/>
                      <a:stretch>
                        <a:fillRect/>
                      </a:stretch>
                    </p:blipFill>
                    <p:spPr>
                      <a:xfrm>
                        <a:off x="1764393" y="1046688"/>
                        <a:ext cx="5738813" cy="4146550"/>
                      </a:xfrm>
                      <a:prstGeom prst="rect">
                        <a:avLst/>
                      </a:prstGeom>
                    </p:spPr>
                  </p:pic>
                </p:oleObj>
              </mc:Fallback>
            </mc:AlternateContent>
          </a:graphicData>
        </a:graphic>
      </p:graphicFrame>
    </p:spTree>
    <p:extLst>
      <p:ext uri="{BB962C8B-B14F-4D97-AF65-F5344CB8AC3E}">
        <p14:creationId xmlns:p14="http://schemas.microsoft.com/office/powerpoint/2010/main" val="3380148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892552"/>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Colombia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Object 10">
            <a:extLst>
              <a:ext uri="{FF2B5EF4-FFF2-40B4-BE49-F238E27FC236}">
                <a16:creationId xmlns:a16="http://schemas.microsoft.com/office/drawing/2014/main" id="{FAB33358-8FE5-80D3-C750-5E71708D2582}"/>
              </a:ext>
            </a:extLst>
          </p:cNvPr>
          <p:cNvGraphicFramePr>
            <a:graphicFrameLocks noChangeAspect="1"/>
          </p:cNvGraphicFramePr>
          <p:nvPr/>
        </p:nvGraphicFramePr>
        <p:xfrm>
          <a:off x="1813380" y="1127125"/>
          <a:ext cx="5738813" cy="4146550"/>
        </p:xfrm>
        <a:graphic>
          <a:graphicData uri="http://schemas.openxmlformats.org/presentationml/2006/ole">
            <mc:AlternateContent xmlns:mc="http://schemas.openxmlformats.org/markup-compatibility/2006">
              <mc:Choice xmlns:v="urn:schemas-microsoft-com:vml" Requires="v">
                <p:oleObj name="Document" r:id="rId3" imgW="5738870" imgH="4146826" progId="Word.Document.12">
                  <p:embed/>
                </p:oleObj>
              </mc:Choice>
              <mc:Fallback>
                <p:oleObj name="Document" r:id="rId3" imgW="5738870" imgH="4146826" progId="Word.Document.12">
                  <p:embed/>
                  <p:pic>
                    <p:nvPicPr>
                      <p:cNvPr id="11" name="Object 10">
                        <a:extLst>
                          <a:ext uri="{FF2B5EF4-FFF2-40B4-BE49-F238E27FC236}">
                            <a16:creationId xmlns:a16="http://schemas.microsoft.com/office/drawing/2014/main" id="{FAB33358-8FE5-80D3-C750-5E71708D2582}"/>
                          </a:ext>
                        </a:extLst>
                      </p:cNvPr>
                      <p:cNvPicPr/>
                      <p:nvPr/>
                    </p:nvPicPr>
                    <p:blipFill>
                      <a:blip r:embed="rId4"/>
                      <a:stretch>
                        <a:fillRect/>
                      </a:stretch>
                    </p:blipFill>
                    <p:spPr>
                      <a:xfrm>
                        <a:off x="1813380" y="1127125"/>
                        <a:ext cx="5738813" cy="4146550"/>
                      </a:xfrm>
                      <a:prstGeom prst="rect">
                        <a:avLst/>
                      </a:prstGeom>
                    </p:spPr>
                  </p:pic>
                </p:oleObj>
              </mc:Fallback>
            </mc:AlternateContent>
          </a:graphicData>
        </a:graphic>
      </p:graphicFrame>
    </p:spTree>
    <p:extLst>
      <p:ext uri="{BB962C8B-B14F-4D97-AF65-F5344CB8AC3E}">
        <p14:creationId xmlns:p14="http://schemas.microsoft.com/office/powerpoint/2010/main" val="3313738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892552"/>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Colombia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Object 8">
            <a:extLst>
              <a:ext uri="{FF2B5EF4-FFF2-40B4-BE49-F238E27FC236}">
                <a16:creationId xmlns:a16="http://schemas.microsoft.com/office/drawing/2014/main" id="{9871EC62-B932-2CE0-BF9B-0A08AF4373AA}"/>
              </a:ext>
            </a:extLst>
          </p:cNvPr>
          <p:cNvGraphicFramePr>
            <a:graphicFrameLocks noChangeAspect="1"/>
          </p:cNvGraphicFramePr>
          <p:nvPr/>
        </p:nvGraphicFramePr>
        <p:xfrm>
          <a:off x="1707244" y="319089"/>
          <a:ext cx="5738813" cy="6219825"/>
        </p:xfrm>
        <a:graphic>
          <a:graphicData uri="http://schemas.openxmlformats.org/presentationml/2006/ole">
            <mc:AlternateContent xmlns:mc="http://schemas.openxmlformats.org/markup-compatibility/2006">
              <mc:Choice xmlns:v="urn:schemas-microsoft-com:vml" Requires="v">
                <p:oleObj name="Document" r:id="rId3" imgW="5738870" imgH="6220059" progId="Word.Document.12">
                  <p:embed/>
                </p:oleObj>
              </mc:Choice>
              <mc:Fallback>
                <p:oleObj name="Document" r:id="rId3" imgW="5738870" imgH="6220059" progId="Word.Document.12">
                  <p:embed/>
                  <p:pic>
                    <p:nvPicPr>
                      <p:cNvPr id="9" name="Object 8">
                        <a:extLst>
                          <a:ext uri="{FF2B5EF4-FFF2-40B4-BE49-F238E27FC236}">
                            <a16:creationId xmlns:a16="http://schemas.microsoft.com/office/drawing/2014/main" id="{9871EC62-B932-2CE0-BF9B-0A08AF4373AA}"/>
                          </a:ext>
                        </a:extLst>
                      </p:cNvPr>
                      <p:cNvPicPr/>
                      <p:nvPr/>
                    </p:nvPicPr>
                    <p:blipFill>
                      <a:blip r:embed="rId4"/>
                      <a:stretch>
                        <a:fillRect/>
                      </a:stretch>
                    </p:blipFill>
                    <p:spPr>
                      <a:xfrm>
                        <a:off x="1707244" y="319089"/>
                        <a:ext cx="5738813" cy="6219825"/>
                      </a:xfrm>
                      <a:prstGeom prst="rect">
                        <a:avLst/>
                      </a:prstGeom>
                    </p:spPr>
                  </p:pic>
                </p:oleObj>
              </mc:Fallback>
            </mc:AlternateContent>
          </a:graphicData>
        </a:graphic>
      </p:graphicFrame>
    </p:spTree>
    <p:extLst>
      <p:ext uri="{BB962C8B-B14F-4D97-AF65-F5344CB8AC3E}">
        <p14:creationId xmlns:p14="http://schemas.microsoft.com/office/powerpoint/2010/main" val="2118941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169551"/>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India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Object 8">
            <a:extLst>
              <a:ext uri="{FF2B5EF4-FFF2-40B4-BE49-F238E27FC236}">
                <a16:creationId xmlns:a16="http://schemas.microsoft.com/office/drawing/2014/main" id="{6EFAAB7C-ADA1-852F-5AE9-9898A0EAF8AA}"/>
              </a:ext>
            </a:extLst>
          </p:cNvPr>
          <p:cNvGraphicFramePr>
            <a:graphicFrameLocks noChangeAspect="1"/>
          </p:cNvGraphicFramePr>
          <p:nvPr/>
        </p:nvGraphicFramePr>
        <p:xfrm>
          <a:off x="3225801" y="2392364"/>
          <a:ext cx="5738813" cy="2073275"/>
        </p:xfrm>
        <a:graphic>
          <a:graphicData uri="http://schemas.openxmlformats.org/presentationml/2006/ole">
            <mc:AlternateContent xmlns:mc="http://schemas.openxmlformats.org/markup-compatibility/2006">
              <mc:Choice xmlns:v="urn:schemas-microsoft-com:vml" Requires="v">
                <p:oleObj name="Document" r:id="rId3" imgW="5738870" imgH="2073233" progId="Word.Document.12">
                  <p:embed/>
                </p:oleObj>
              </mc:Choice>
              <mc:Fallback>
                <p:oleObj name="Document" r:id="rId3" imgW="5738870" imgH="2073233" progId="Word.Document.12">
                  <p:embed/>
                  <p:pic>
                    <p:nvPicPr>
                      <p:cNvPr id="9" name="Object 8">
                        <a:extLst>
                          <a:ext uri="{FF2B5EF4-FFF2-40B4-BE49-F238E27FC236}">
                            <a16:creationId xmlns:a16="http://schemas.microsoft.com/office/drawing/2014/main" id="{6EFAAB7C-ADA1-852F-5AE9-9898A0EAF8AA}"/>
                          </a:ext>
                        </a:extLst>
                      </p:cNvPr>
                      <p:cNvPicPr/>
                      <p:nvPr/>
                    </p:nvPicPr>
                    <p:blipFill>
                      <a:blip r:embed="rId4"/>
                      <a:stretch>
                        <a:fillRect/>
                      </a:stretch>
                    </p:blipFill>
                    <p:spPr>
                      <a:xfrm>
                        <a:off x="3225801" y="2392364"/>
                        <a:ext cx="5738813" cy="2073275"/>
                      </a:xfrm>
                      <a:prstGeom prst="rect">
                        <a:avLst/>
                      </a:prstGeom>
                    </p:spPr>
                  </p:pic>
                </p:oleObj>
              </mc:Fallback>
            </mc:AlternateContent>
          </a:graphicData>
        </a:graphic>
      </p:graphicFrame>
    </p:spTree>
    <p:extLst>
      <p:ext uri="{BB962C8B-B14F-4D97-AF65-F5344CB8AC3E}">
        <p14:creationId xmlns:p14="http://schemas.microsoft.com/office/powerpoint/2010/main" val="2006620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169551"/>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India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2">
            <a:extLst>
              <a:ext uri="{FF2B5EF4-FFF2-40B4-BE49-F238E27FC236}">
                <a16:creationId xmlns:a16="http://schemas.microsoft.com/office/drawing/2014/main" id="{1743761A-3744-0F8C-F1FF-3366B46A9632}"/>
              </a:ext>
            </a:extLst>
          </p:cNvPr>
          <p:cNvGraphicFramePr>
            <a:graphicFrameLocks noChangeAspect="1"/>
          </p:cNvGraphicFramePr>
          <p:nvPr/>
        </p:nvGraphicFramePr>
        <p:xfrm>
          <a:off x="1954440" y="736600"/>
          <a:ext cx="3986814" cy="5759731"/>
        </p:xfrm>
        <a:graphic>
          <a:graphicData uri="http://schemas.openxmlformats.org/presentationml/2006/ole">
            <mc:AlternateContent xmlns:mc="http://schemas.openxmlformats.org/markup-compatibility/2006">
              <mc:Choice xmlns:v="urn:schemas-microsoft-com:vml" Requires="v">
                <p:oleObj name="Document" r:id="rId3" imgW="5738870" imgH="8293651" progId="Word.Document.12">
                  <p:embed/>
                </p:oleObj>
              </mc:Choice>
              <mc:Fallback>
                <p:oleObj name="Document" r:id="rId3" imgW="5738870" imgH="8293651" progId="Word.Document.12">
                  <p:embed/>
                  <p:pic>
                    <p:nvPicPr>
                      <p:cNvPr id="3" name="Object 2">
                        <a:extLst>
                          <a:ext uri="{FF2B5EF4-FFF2-40B4-BE49-F238E27FC236}">
                            <a16:creationId xmlns:a16="http://schemas.microsoft.com/office/drawing/2014/main" id="{1743761A-3744-0F8C-F1FF-3366B46A9632}"/>
                          </a:ext>
                        </a:extLst>
                      </p:cNvPr>
                      <p:cNvPicPr/>
                      <p:nvPr/>
                    </p:nvPicPr>
                    <p:blipFill>
                      <a:blip r:embed="rId4"/>
                      <a:stretch>
                        <a:fillRect/>
                      </a:stretch>
                    </p:blipFill>
                    <p:spPr>
                      <a:xfrm>
                        <a:off x="1954440" y="736600"/>
                        <a:ext cx="3986814" cy="5759731"/>
                      </a:xfrm>
                      <a:prstGeom prst="rect">
                        <a:avLst/>
                      </a:prstGeom>
                    </p:spPr>
                  </p:pic>
                </p:oleObj>
              </mc:Fallback>
            </mc:AlternateContent>
          </a:graphicData>
        </a:graphic>
      </p:graphicFrame>
    </p:spTree>
    <p:extLst>
      <p:ext uri="{BB962C8B-B14F-4D97-AF65-F5344CB8AC3E}">
        <p14:creationId xmlns:p14="http://schemas.microsoft.com/office/powerpoint/2010/main" val="126022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1446550"/>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Indonesia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64B6D9D0-721B-4BEF-3CC4-99647844BFEF}"/>
              </a:ext>
            </a:extLst>
          </p:cNvPr>
          <p:cNvGraphicFramePr>
            <a:graphicFrameLocks noChangeAspect="1"/>
          </p:cNvGraphicFramePr>
          <p:nvPr/>
        </p:nvGraphicFramePr>
        <p:xfrm>
          <a:off x="1876425" y="736600"/>
          <a:ext cx="3868511" cy="5588820"/>
        </p:xfrm>
        <a:graphic>
          <a:graphicData uri="http://schemas.openxmlformats.org/presentationml/2006/ole">
            <mc:AlternateContent xmlns:mc="http://schemas.openxmlformats.org/markup-compatibility/2006">
              <mc:Choice xmlns:v="urn:schemas-microsoft-com:vml" Requires="v">
                <p:oleObj name="Document" r:id="rId4" imgW="5738870" imgH="8293651" progId="Word.Document.12">
                  <p:embed/>
                </p:oleObj>
              </mc:Choice>
              <mc:Fallback>
                <p:oleObj name="Document" r:id="rId4" imgW="5738870" imgH="8293651" progId="Word.Document.12">
                  <p:embed/>
                  <p:pic>
                    <p:nvPicPr>
                      <p:cNvPr id="3" name="Object 2">
                        <a:extLst>
                          <a:ext uri="{FF2B5EF4-FFF2-40B4-BE49-F238E27FC236}">
                            <a16:creationId xmlns:a16="http://schemas.microsoft.com/office/drawing/2014/main" id="{64B6D9D0-721B-4BEF-3CC4-99647844BFEF}"/>
                          </a:ext>
                        </a:extLst>
                      </p:cNvPr>
                      <p:cNvPicPr/>
                      <p:nvPr/>
                    </p:nvPicPr>
                    <p:blipFill>
                      <a:blip r:embed="rId5"/>
                      <a:stretch>
                        <a:fillRect/>
                      </a:stretch>
                    </p:blipFill>
                    <p:spPr>
                      <a:xfrm>
                        <a:off x="1876425" y="736600"/>
                        <a:ext cx="3868511" cy="5588820"/>
                      </a:xfrm>
                      <a:prstGeom prst="rect">
                        <a:avLst/>
                      </a:prstGeom>
                    </p:spPr>
                  </p:pic>
                </p:oleObj>
              </mc:Fallback>
            </mc:AlternateContent>
          </a:graphicData>
        </a:graphic>
      </p:graphicFrame>
    </p:spTree>
    <p:extLst>
      <p:ext uri="{BB962C8B-B14F-4D97-AF65-F5344CB8AC3E}">
        <p14:creationId xmlns:p14="http://schemas.microsoft.com/office/powerpoint/2010/main" val="191983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8449" y="713284"/>
            <a:ext cx="10215102" cy="1323439"/>
          </a:xfrm>
          <a:prstGeom prst="rect">
            <a:avLst/>
          </a:prstGeom>
          <a:noFill/>
        </p:spPr>
        <p:txBody>
          <a:bodyPr wrap="square" rtlCol="0">
            <a:spAutoFit/>
          </a:bodyPr>
          <a:lstStyle/>
          <a:p>
            <a:pPr marL="0" lvl="1"/>
            <a:r>
              <a:rPr lang="en-US" sz="2800" dirty="0">
                <a:solidFill>
                  <a:schemeClr val="tx2"/>
                </a:solidFill>
              </a:rPr>
              <a:t>A structuralist Post-Keynesian/Kaleckian gendered macro model</a:t>
            </a:r>
            <a:r>
              <a:rPr lang="en-GB" sz="2800" dirty="0">
                <a:solidFill>
                  <a:schemeClr val="tx2"/>
                </a:solidFill>
              </a:rPr>
              <a:t>: </a:t>
            </a:r>
          </a:p>
          <a:p>
            <a:pPr marL="0" lvl="1"/>
            <a:r>
              <a:rPr lang="en-GB" sz="2800" dirty="0">
                <a:solidFill>
                  <a:schemeClr val="tx2"/>
                </a:solidFill>
              </a:rPr>
              <a:t>Demand side </a:t>
            </a:r>
          </a:p>
          <a:p>
            <a:endParaRPr lang="en-GB" sz="2400" b="1" dirty="0">
              <a:solidFill>
                <a:srgbClr val="5B9BD5">
                  <a:lumMod val="50000"/>
                </a:srgbClr>
              </a:solidFill>
              <a:latin typeface="Cambria" panose="02040503050406030204" pitchFamily="18" charset="0"/>
            </a:endParaRPr>
          </a:p>
        </p:txBody>
      </p:sp>
      <p:sp>
        <p:nvSpPr>
          <p:cNvPr id="2" name="Rectangle 1"/>
          <p:cNvSpPr/>
          <p:nvPr/>
        </p:nvSpPr>
        <p:spPr>
          <a:xfrm>
            <a:off x="1219200" y="1712733"/>
            <a:ext cx="10117393" cy="4431983"/>
          </a:xfrm>
          <a:prstGeom prst="rect">
            <a:avLst/>
          </a:prstGeom>
        </p:spPr>
        <p:txBody>
          <a:bodyPr wrap="square">
            <a:spAutoFit/>
          </a:bodyPr>
          <a:lstStyle/>
          <a:p>
            <a:pPr marL="324000" indent="-342900">
              <a:buFont typeface="Wingdings" panose="05000000000000000000" pitchFamily="2" charset="2"/>
              <a:buChar char="§"/>
            </a:pPr>
            <a:r>
              <a:rPr lang="en-GB" sz="2400" dirty="0">
                <a:ea typeface="SimSun" panose="02010600030101010101" pitchFamily="2" charset="-122"/>
                <a:cs typeface="Arial" pitchFamily="34" charset="0"/>
              </a:rPr>
              <a:t>Consumption in care (H) &amp; rest of the economy (N) functions of</a:t>
            </a:r>
          </a:p>
          <a:p>
            <a:pPr marL="781200" lvl="1" indent="-342900">
              <a:buFont typeface="Wingdings" panose="05000000000000000000" pitchFamily="2" charset="2"/>
              <a:buChar char="§"/>
            </a:pPr>
            <a:r>
              <a:rPr lang="en-GB" sz="2000" dirty="0">
                <a:ea typeface="SimSun" panose="02010600030101010101" pitchFamily="2" charset="-122"/>
                <a:cs typeface="Arial" pitchFamily="34" charset="0"/>
              </a:rPr>
              <a:t>after-tax female &amp; male wage &amp; profit income, wealth of 1% &amp; 99%, </a:t>
            </a:r>
            <a:r>
              <a:rPr lang="en-GB" sz="2000" dirty="0">
                <a:cs typeface="Arial" pitchFamily="34" charset="0"/>
              </a:rPr>
              <a:t>gov spending</a:t>
            </a:r>
            <a:r>
              <a:rPr lang="en-GB" sz="2000" dirty="0">
                <a:ea typeface="SimSun" panose="02010600030101010101" pitchFamily="2" charset="-122"/>
                <a:cs typeface="Arial" pitchFamily="34" charset="0"/>
              </a:rPr>
              <a:t> </a:t>
            </a:r>
          </a:p>
          <a:p>
            <a:pPr marL="324000" indent="-342900">
              <a:buFont typeface="Wingdings" panose="05000000000000000000" pitchFamily="2" charset="2"/>
              <a:buChar char="§"/>
            </a:pPr>
            <a:r>
              <a:rPr lang="en-GB" sz="2400" dirty="0">
                <a:cs typeface="Arial" pitchFamily="34" charset="0"/>
              </a:rPr>
              <a:t>Private Investment </a:t>
            </a:r>
            <a:r>
              <a:rPr lang="en-GB" sz="2400" dirty="0">
                <a:ea typeface="SimSun" panose="02010600030101010101" pitchFamily="2" charset="-122"/>
                <a:cs typeface="Arial" pitchFamily="34" charset="0"/>
              </a:rPr>
              <a:t>function of</a:t>
            </a:r>
            <a:endParaRPr lang="en-GB" sz="2400" dirty="0">
              <a:cs typeface="Arial" pitchFamily="34" charset="0"/>
            </a:endParaRPr>
          </a:p>
          <a:p>
            <a:pPr marL="781200" lvl="1" indent="-342900">
              <a:buFont typeface="Wingdings" panose="05000000000000000000" pitchFamily="2" charset="2"/>
              <a:buChar char="§"/>
            </a:pPr>
            <a:r>
              <a:rPr lang="en-GB" sz="2000" dirty="0">
                <a:cs typeface="Arial" pitchFamily="34" charset="0"/>
              </a:rPr>
              <a:t>after-tax profit share, output, </a:t>
            </a:r>
            <a:r>
              <a:rPr lang="en-GB" sz="2000" dirty="0">
                <a:ea typeface="SimSun" panose="02010600030101010101" pitchFamily="2" charset="-122"/>
                <a:cs typeface="Arial" pitchFamily="34" charset="0"/>
              </a:rPr>
              <a:t>wealth of 1% &amp; 99%, </a:t>
            </a:r>
            <a:r>
              <a:rPr lang="en-GB" sz="2000" dirty="0">
                <a:cs typeface="Arial" pitchFamily="34" charset="0"/>
              </a:rPr>
              <a:t>gov spending</a:t>
            </a:r>
            <a:r>
              <a:rPr lang="en-GB" sz="2000" dirty="0">
                <a:ea typeface="SimSun" panose="02010600030101010101" pitchFamily="2" charset="-122"/>
                <a:cs typeface="Arial" pitchFamily="34" charset="0"/>
              </a:rPr>
              <a:t>,</a:t>
            </a:r>
            <a:r>
              <a:rPr lang="en-GB" sz="2000" dirty="0">
                <a:cs typeface="Arial" pitchFamily="34" charset="0"/>
              </a:rPr>
              <a:t> public debt/GDP</a:t>
            </a:r>
          </a:p>
          <a:p>
            <a:pPr marL="324000" indent="-342900">
              <a:buFont typeface="Wingdings" panose="05000000000000000000" pitchFamily="2" charset="2"/>
              <a:buChar char="§"/>
            </a:pPr>
            <a:r>
              <a:rPr lang="en-GB" sz="2400" dirty="0">
                <a:cs typeface="Arial" pitchFamily="34" charset="0"/>
              </a:rPr>
              <a:t>Exports: function of profit share, Yworld, exchange rates</a:t>
            </a:r>
          </a:p>
          <a:p>
            <a:pPr marL="324000" indent="-342900">
              <a:buFont typeface="Wingdings" panose="05000000000000000000" pitchFamily="2" charset="2"/>
              <a:buChar char="§"/>
            </a:pPr>
            <a:r>
              <a:rPr lang="en-GB" sz="2400" dirty="0">
                <a:cs typeface="Arial" pitchFamily="34" charset="0"/>
              </a:rPr>
              <a:t>Imports: function of profit share, Y</a:t>
            </a:r>
            <a:r>
              <a:rPr lang="en-GB" sz="2400" baseline="-25000" dirty="0">
                <a:cs typeface="Arial" pitchFamily="34" charset="0"/>
              </a:rPr>
              <a:t>N</a:t>
            </a:r>
            <a:r>
              <a:rPr lang="en-GB" sz="2400" dirty="0">
                <a:cs typeface="Arial" pitchFamily="34" charset="0"/>
              </a:rPr>
              <a:t>, exchange rates</a:t>
            </a:r>
          </a:p>
          <a:p>
            <a:pPr marL="324000" indent="-342900">
              <a:buFont typeface="Arial" panose="020B0604020202020204" pitchFamily="34" charset="0"/>
              <a:buChar char="•"/>
            </a:pPr>
            <a:endParaRPr lang="en-GB" sz="2400" baseline="30000" dirty="0">
              <a:ea typeface="Yu Mincho" panose="02020400000000000000" pitchFamily="18" charset="-128"/>
              <a:cs typeface="Arial" pitchFamily="34" charset="0"/>
            </a:endParaRPr>
          </a:p>
          <a:p>
            <a:pPr marL="324000" lvl="1" indent="-342900">
              <a:buFont typeface="Wingdings" panose="05000000000000000000" pitchFamily="2" charset="2"/>
              <a:buChar char="§"/>
            </a:pPr>
            <a:r>
              <a:rPr lang="en-GB" sz="2400" dirty="0">
                <a:cs typeface="Arial" pitchFamily="34" charset="0"/>
              </a:rPr>
              <a:t>Taxes are collected on wage and capital income, wealth, &amp; C</a:t>
            </a:r>
          </a:p>
          <a:p>
            <a:pPr marL="324000" lvl="1" indent="-342900">
              <a:buFont typeface="Wingdings" panose="05000000000000000000" pitchFamily="2" charset="2"/>
              <a:buChar char="§"/>
            </a:pPr>
            <a:r>
              <a:rPr lang="en-GB" sz="2400" dirty="0">
                <a:cs typeface="Arial" pitchFamily="34" charset="0"/>
              </a:rPr>
              <a:t>Debt/GDP depends on government spending, taxes and Y</a:t>
            </a:r>
          </a:p>
          <a:p>
            <a:pPr marL="324000" indent="-342900">
              <a:buFont typeface="Wingdings" panose="05000000000000000000" pitchFamily="2" charset="2"/>
              <a:buChar char="§"/>
            </a:pPr>
            <a:r>
              <a:rPr lang="en-GB" sz="2400" dirty="0">
                <a:cs typeface="Arial" pitchFamily="34" charset="0"/>
              </a:rPr>
              <a:t>Unpaid domestic care function of </a:t>
            </a:r>
          </a:p>
          <a:p>
            <a:pPr marL="781200" lvl="1" indent="-342900">
              <a:buFont typeface="Wingdings" panose="05000000000000000000" pitchFamily="2" charset="2"/>
              <a:buChar char="§"/>
            </a:pPr>
            <a:r>
              <a:rPr lang="en-GB" sz="2000" dirty="0">
                <a:cs typeface="Arial" pitchFamily="34" charset="0"/>
              </a:rPr>
              <a:t>public and private household spending in care and demographic structure </a:t>
            </a:r>
          </a:p>
          <a:p>
            <a:pPr marL="324000" indent="-342900">
              <a:buFont typeface="Wingdings" panose="05000000000000000000" pitchFamily="2" charset="2"/>
              <a:buChar char="§"/>
            </a:pPr>
            <a:endParaRPr lang="en-GB" sz="2000" dirty="0">
              <a:latin typeface="Arial" pitchFamily="34" charset="0"/>
              <a:cs typeface="Arial" pitchFamily="34" charset="0"/>
            </a:endParaRPr>
          </a:p>
          <a:p>
            <a:pPr marL="324000" indent="-342900">
              <a:buFont typeface="Wingdings" panose="05000000000000000000" pitchFamily="2" charset="2"/>
              <a:buChar char="§"/>
            </a:pPr>
            <a:endParaRPr lang="en-GB" sz="2000" dirty="0">
              <a:latin typeface="Arial" pitchFamily="34" charset="0"/>
              <a:cs typeface="Arial" pitchFamily="34" charset="0"/>
            </a:endParaRPr>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71496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1446550"/>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Indonesia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B8632A3-BDDE-3010-0D79-C17E18EAD77C}"/>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44033" name="Resim 158">
            <a:extLst>
              <a:ext uri="{FF2B5EF4-FFF2-40B4-BE49-F238E27FC236}">
                <a16:creationId xmlns:a16="http://schemas.microsoft.com/office/drawing/2014/main" id="{23A38FCD-4BFD-A46F-CD59-ABB7C3309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436" y="1897063"/>
            <a:ext cx="2697163" cy="1965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C67493-82FC-309E-43C7-ABCF087BC00E}"/>
              </a:ext>
            </a:extLst>
          </p:cNvPr>
          <p:cNvSpPr>
            <a:spLocks noChangeArrowheads="1"/>
          </p:cNvSpPr>
          <p:nvPr/>
        </p:nvSpPr>
        <p:spPr bwMode="auto">
          <a:xfrm>
            <a:off x="1524001" y="24664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1649305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723549"/>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Philippines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ct 3">
            <a:extLst>
              <a:ext uri="{FF2B5EF4-FFF2-40B4-BE49-F238E27FC236}">
                <a16:creationId xmlns:a16="http://schemas.microsoft.com/office/drawing/2014/main" id="{ADD5C306-232C-9E23-3E69-7FBCE4D3ABF9}"/>
              </a:ext>
            </a:extLst>
          </p:cNvPr>
          <p:cNvGraphicFramePr>
            <a:graphicFrameLocks noChangeAspect="1"/>
          </p:cNvGraphicFramePr>
          <p:nvPr/>
        </p:nvGraphicFramePr>
        <p:xfrm>
          <a:off x="1895022" y="1117600"/>
          <a:ext cx="5738813" cy="4281488"/>
        </p:xfrm>
        <a:graphic>
          <a:graphicData uri="http://schemas.openxmlformats.org/presentationml/2006/ole">
            <mc:AlternateContent xmlns:mc="http://schemas.openxmlformats.org/markup-compatibility/2006">
              <mc:Choice xmlns:v="urn:schemas-microsoft-com:vml" Requires="v">
                <p:oleObj name="Document" r:id="rId4" imgW="5738870" imgH="4281708" progId="Word.Document.12">
                  <p:embed/>
                </p:oleObj>
              </mc:Choice>
              <mc:Fallback>
                <p:oleObj name="Document" r:id="rId4" imgW="5738870" imgH="4281708" progId="Word.Document.12">
                  <p:embed/>
                  <p:pic>
                    <p:nvPicPr>
                      <p:cNvPr id="4" name="Object 3">
                        <a:extLst>
                          <a:ext uri="{FF2B5EF4-FFF2-40B4-BE49-F238E27FC236}">
                            <a16:creationId xmlns:a16="http://schemas.microsoft.com/office/drawing/2014/main" id="{ADD5C306-232C-9E23-3E69-7FBCE4D3ABF9}"/>
                          </a:ext>
                        </a:extLst>
                      </p:cNvPr>
                      <p:cNvPicPr/>
                      <p:nvPr/>
                    </p:nvPicPr>
                    <p:blipFill>
                      <a:blip r:embed="rId5"/>
                      <a:stretch>
                        <a:fillRect/>
                      </a:stretch>
                    </p:blipFill>
                    <p:spPr>
                      <a:xfrm>
                        <a:off x="1895022" y="1117600"/>
                        <a:ext cx="5738813" cy="4281488"/>
                      </a:xfrm>
                      <a:prstGeom prst="rect">
                        <a:avLst/>
                      </a:prstGeom>
                    </p:spPr>
                  </p:pic>
                </p:oleObj>
              </mc:Fallback>
            </mc:AlternateContent>
          </a:graphicData>
        </a:graphic>
      </p:graphicFrame>
    </p:spTree>
    <p:extLst>
      <p:ext uri="{BB962C8B-B14F-4D97-AF65-F5344CB8AC3E}">
        <p14:creationId xmlns:p14="http://schemas.microsoft.com/office/powerpoint/2010/main" val="1629434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723549"/>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Philippines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C80483C7-17F1-4F8D-FE03-E1668463EA0F}"/>
              </a:ext>
            </a:extLst>
          </p:cNvPr>
          <p:cNvGraphicFramePr>
            <a:graphicFrameLocks noChangeAspect="1"/>
          </p:cNvGraphicFramePr>
          <p:nvPr/>
        </p:nvGraphicFramePr>
        <p:xfrm>
          <a:off x="1878693" y="429626"/>
          <a:ext cx="5738813" cy="6423025"/>
        </p:xfrm>
        <a:graphic>
          <a:graphicData uri="http://schemas.openxmlformats.org/presentationml/2006/ole">
            <mc:AlternateContent xmlns:mc="http://schemas.openxmlformats.org/markup-compatibility/2006">
              <mc:Choice xmlns:v="urn:schemas-microsoft-com:vml" Requires="v">
                <p:oleObj name="Document" r:id="rId4" imgW="5738870" imgH="6422922" progId="Word.Document.12">
                  <p:embed/>
                </p:oleObj>
              </mc:Choice>
              <mc:Fallback>
                <p:oleObj name="Document" r:id="rId4" imgW="5738870" imgH="6422922" progId="Word.Document.12">
                  <p:embed/>
                  <p:pic>
                    <p:nvPicPr>
                      <p:cNvPr id="3" name="Object 2">
                        <a:extLst>
                          <a:ext uri="{FF2B5EF4-FFF2-40B4-BE49-F238E27FC236}">
                            <a16:creationId xmlns:a16="http://schemas.microsoft.com/office/drawing/2014/main" id="{C80483C7-17F1-4F8D-FE03-E1668463EA0F}"/>
                          </a:ext>
                        </a:extLst>
                      </p:cNvPr>
                      <p:cNvPicPr/>
                      <p:nvPr/>
                    </p:nvPicPr>
                    <p:blipFill>
                      <a:blip r:embed="rId5"/>
                      <a:stretch>
                        <a:fillRect/>
                      </a:stretch>
                    </p:blipFill>
                    <p:spPr>
                      <a:xfrm>
                        <a:off x="1878693" y="429626"/>
                        <a:ext cx="5738813" cy="6423025"/>
                      </a:xfrm>
                      <a:prstGeom prst="rect">
                        <a:avLst/>
                      </a:prstGeom>
                    </p:spPr>
                  </p:pic>
                </p:oleObj>
              </mc:Fallback>
            </mc:AlternateContent>
          </a:graphicData>
        </a:graphic>
      </p:graphicFrame>
    </p:spTree>
    <p:extLst>
      <p:ext uri="{BB962C8B-B14F-4D97-AF65-F5344CB8AC3E}">
        <p14:creationId xmlns:p14="http://schemas.microsoft.com/office/powerpoint/2010/main" val="1480338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South Africa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718A5F31-B9C9-F920-5DD5-2E50592CE9A2}"/>
              </a:ext>
            </a:extLst>
          </p:cNvPr>
          <p:cNvGraphicFramePr>
            <a:graphicFrameLocks noChangeAspect="1"/>
          </p:cNvGraphicFramePr>
          <p:nvPr/>
        </p:nvGraphicFramePr>
        <p:xfrm>
          <a:off x="2101264" y="523421"/>
          <a:ext cx="4198843" cy="6066049"/>
        </p:xfrm>
        <a:graphic>
          <a:graphicData uri="http://schemas.openxmlformats.org/presentationml/2006/ole">
            <mc:AlternateContent xmlns:mc="http://schemas.openxmlformats.org/markup-compatibility/2006">
              <mc:Choice xmlns:v="urn:schemas-microsoft-com:vml" Requires="v">
                <p:oleObj name="Document" r:id="rId4" imgW="5738870" imgH="8293651" progId="Word.Document.12">
                  <p:embed/>
                </p:oleObj>
              </mc:Choice>
              <mc:Fallback>
                <p:oleObj name="Document" r:id="rId4" imgW="5738870" imgH="8293651" progId="Word.Document.12">
                  <p:embed/>
                  <p:pic>
                    <p:nvPicPr>
                      <p:cNvPr id="3" name="Object 2">
                        <a:extLst>
                          <a:ext uri="{FF2B5EF4-FFF2-40B4-BE49-F238E27FC236}">
                            <a16:creationId xmlns:a16="http://schemas.microsoft.com/office/drawing/2014/main" id="{718A5F31-B9C9-F920-5DD5-2E50592CE9A2}"/>
                          </a:ext>
                        </a:extLst>
                      </p:cNvPr>
                      <p:cNvPicPr/>
                      <p:nvPr/>
                    </p:nvPicPr>
                    <p:blipFill>
                      <a:blip r:embed="rId5"/>
                      <a:stretch>
                        <a:fillRect/>
                      </a:stretch>
                    </p:blipFill>
                    <p:spPr>
                      <a:xfrm>
                        <a:off x="2101264" y="523421"/>
                        <a:ext cx="4198843" cy="6066049"/>
                      </a:xfrm>
                      <a:prstGeom prst="rect">
                        <a:avLst/>
                      </a:prstGeom>
                    </p:spPr>
                  </p:pic>
                </p:oleObj>
              </mc:Fallback>
            </mc:AlternateContent>
          </a:graphicData>
        </a:graphic>
      </p:graphicFrame>
    </p:spTree>
    <p:extLst>
      <p:ext uri="{BB962C8B-B14F-4D97-AF65-F5344CB8AC3E}">
        <p14:creationId xmlns:p14="http://schemas.microsoft.com/office/powerpoint/2010/main" val="3562957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3"/>
            <a:ext cx="3494314" cy="1723549"/>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South Africa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Resim 176">
            <a:extLst>
              <a:ext uri="{FF2B5EF4-FFF2-40B4-BE49-F238E27FC236}">
                <a16:creationId xmlns:a16="http://schemas.microsoft.com/office/drawing/2014/main" id="{4B7E99AD-28DD-B196-6821-98504F6F423E}"/>
              </a:ext>
            </a:extLst>
          </p:cNvPr>
          <p:cNvPicPr>
            <a:picLocks noChangeAspect="1"/>
          </p:cNvPicPr>
          <p:nvPr/>
        </p:nvPicPr>
        <p:blipFill>
          <a:blip r:embed="rId4"/>
          <a:stretch>
            <a:fillRect/>
          </a:stretch>
        </p:blipFill>
        <p:spPr>
          <a:xfrm>
            <a:off x="3049724" y="1917881"/>
            <a:ext cx="2696210" cy="1960880"/>
          </a:xfrm>
          <a:prstGeom prst="rect">
            <a:avLst/>
          </a:prstGeom>
        </p:spPr>
      </p:pic>
    </p:spTree>
    <p:extLst>
      <p:ext uri="{BB962C8B-B14F-4D97-AF65-F5344CB8AC3E}">
        <p14:creationId xmlns:p14="http://schemas.microsoft.com/office/powerpoint/2010/main" val="2433897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South Korea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ct 3">
            <a:extLst>
              <a:ext uri="{FF2B5EF4-FFF2-40B4-BE49-F238E27FC236}">
                <a16:creationId xmlns:a16="http://schemas.microsoft.com/office/drawing/2014/main" id="{1840A874-846C-DCDC-216C-E509CAB6EF2D}"/>
              </a:ext>
            </a:extLst>
          </p:cNvPr>
          <p:cNvGraphicFramePr>
            <a:graphicFrameLocks noChangeAspect="1"/>
          </p:cNvGraphicFramePr>
          <p:nvPr/>
        </p:nvGraphicFramePr>
        <p:xfrm>
          <a:off x="1927680" y="181769"/>
          <a:ext cx="5738813" cy="6494462"/>
        </p:xfrm>
        <a:graphic>
          <a:graphicData uri="http://schemas.openxmlformats.org/presentationml/2006/ole">
            <mc:AlternateContent xmlns:mc="http://schemas.openxmlformats.org/markup-compatibility/2006">
              <mc:Choice xmlns:v="urn:schemas-microsoft-com:vml" Requires="v">
                <p:oleObj name="Document" r:id="rId4" imgW="5738870" imgH="6494859" progId="Word.Document.12">
                  <p:embed/>
                </p:oleObj>
              </mc:Choice>
              <mc:Fallback>
                <p:oleObj name="Document" r:id="rId4" imgW="5738870" imgH="6494859" progId="Word.Document.12">
                  <p:embed/>
                  <p:pic>
                    <p:nvPicPr>
                      <p:cNvPr id="4" name="Object 3">
                        <a:extLst>
                          <a:ext uri="{FF2B5EF4-FFF2-40B4-BE49-F238E27FC236}">
                            <a16:creationId xmlns:a16="http://schemas.microsoft.com/office/drawing/2014/main" id="{1840A874-846C-DCDC-216C-E509CAB6EF2D}"/>
                          </a:ext>
                        </a:extLst>
                      </p:cNvPr>
                      <p:cNvPicPr/>
                      <p:nvPr/>
                    </p:nvPicPr>
                    <p:blipFill>
                      <a:blip r:embed="rId5"/>
                      <a:stretch>
                        <a:fillRect/>
                      </a:stretch>
                    </p:blipFill>
                    <p:spPr>
                      <a:xfrm>
                        <a:off x="1927680" y="181769"/>
                        <a:ext cx="5738813" cy="6494462"/>
                      </a:xfrm>
                      <a:prstGeom prst="rect">
                        <a:avLst/>
                      </a:prstGeom>
                    </p:spPr>
                  </p:pic>
                </p:oleObj>
              </mc:Fallback>
            </mc:AlternateContent>
          </a:graphicData>
        </a:graphic>
      </p:graphicFrame>
    </p:spTree>
    <p:extLst>
      <p:ext uri="{BB962C8B-B14F-4D97-AF65-F5344CB8AC3E}">
        <p14:creationId xmlns:p14="http://schemas.microsoft.com/office/powerpoint/2010/main" val="43926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GB" b="1" dirty="0">
                <a:latin typeface="Times New Roman" panose="02020603050405020304" pitchFamily="18" charset="0"/>
                <a:ea typeface="Calibri" panose="020F0502020204030204" pitchFamily="34" charset="0"/>
                <a:cs typeface="Arial" panose="020B0604020202020204" pitchFamily="34" charset="0"/>
              </a:rPr>
              <a:t>South Korea</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15BB8C04-779C-17C6-21D3-1394F297832C}"/>
              </a:ext>
            </a:extLst>
          </p:cNvPr>
          <p:cNvGraphicFramePr>
            <a:graphicFrameLocks noChangeAspect="1"/>
          </p:cNvGraphicFramePr>
          <p:nvPr/>
        </p:nvGraphicFramePr>
        <p:xfrm>
          <a:off x="1780722" y="923330"/>
          <a:ext cx="5738813" cy="4146550"/>
        </p:xfrm>
        <a:graphic>
          <a:graphicData uri="http://schemas.openxmlformats.org/presentationml/2006/ole">
            <mc:AlternateContent xmlns:mc="http://schemas.openxmlformats.org/markup-compatibility/2006">
              <mc:Choice xmlns:v="urn:schemas-microsoft-com:vml" Requires="v">
                <p:oleObj name="Document" r:id="rId4" imgW="5738870" imgH="4146826" progId="Word.Document.12">
                  <p:embed/>
                </p:oleObj>
              </mc:Choice>
              <mc:Fallback>
                <p:oleObj name="Document" r:id="rId4" imgW="5738870" imgH="4146826" progId="Word.Document.12">
                  <p:embed/>
                  <p:pic>
                    <p:nvPicPr>
                      <p:cNvPr id="3" name="Object 2">
                        <a:extLst>
                          <a:ext uri="{FF2B5EF4-FFF2-40B4-BE49-F238E27FC236}">
                            <a16:creationId xmlns:a16="http://schemas.microsoft.com/office/drawing/2014/main" id="{15BB8C04-779C-17C6-21D3-1394F297832C}"/>
                          </a:ext>
                        </a:extLst>
                      </p:cNvPr>
                      <p:cNvPicPr/>
                      <p:nvPr/>
                    </p:nvPicPr>
                    <p:blipFill>
                      <a:blip r:embed="rId5"/>
                      <a:stretch>
                        <a:fillRect/>
                      </a:stretch>
                    </p:blipFill>
                    <p:spPr>
                      <a:xfrm>
                        <a:off x="1780722" y="923330"/>
                        <a:ext cx="5738813" cy="4146550"/>
                      </a:xfrm>
                      <a:prstGeom prst="rect">
                        <a:avLst/>
                      </a:prstGeom>
                    </p:spPr>
                  </p:pic>
                </p:oleObj>
              </mc:Fallback>
            </mc:AlternateContent>
          </a:graphicData>
        </a:graphic>
      </p:graphicFrame>
    </p:spTree>
    <p:extLst>
      <p:ext uri="{BB962C8B-B14F-4D97-AF65-F5344CB8AC3E}">
        <p14:creationId xmlns:p14="http://schemas.microsoft.com/office/powerpoint/2010/main" val="2313935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US" b="1" dirty="0">
                <a:latin typeface="Times New Roman" panose="02020603050405020304" pitchFamily="18" charset="0"/>
                <a:ea typeface="Calibri" panose="020F0502020204030204" pitchFamily="34" charset="0"/>
                <a:cs typeface="Arial" panose="020B0604020202020204" pitchFamily="34" charset="0"/>
              </a:rPr>
              <a:t>Turkey</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ct 3">
            <a:extLst>
              <a:ext uri="{FF2B5EF4-FFF2-40B4-BE49-F238E27FC236}">
                <a16:creationId xmlns:a16="http://schemas.microsoft.com/office/drawing/2014/main" id="{69EAD9EB-7B5E-A49F-158D-EA057A4CBC8B}"/>
              </a:ext>
            </a:extLst>
          </p:cNvPr>
          <p:cNvGraphicFramePr>
            <a:graphicFrameLocks noChangeAspect="1"/>
          </p:cNvGraphicFramePr>
          <p:nvPr/>
        </p:nvGraphicFramePr>
        <p:xfrm>
          <a:off x="1772558" y="1219200"/>
          <a:ext cx="5738813" cy="4421188"/>
        </p:xfrm>
        <a:graphic>
          <a:graphicData uri="http://schemas.openxmlformats.org/presentationml/2006/ole">
            <mc:AlternateContent xmlns:mc="http://schemas.openxmlformats.org/markup-compatibility/2006">
              <mc:Choice xmlns:v="urn:schemas-microsoft-com:vml" Requires="v">
                <p:oleObj name="Document" r:id="rId4" imgW="5738870" imgH="4421626" progId="Word.Document.12">
                  <p:embed/>
                </p:oleObj>
              </mc:Choice>
              <mc:Fallback>
                <p:oleObj name="Document" r:id="rId4" imgW="5738870" imgH="4421626" progId="Word.Document.12">
                  <p:embed/>
                  <p:pic>
                    <p:nvPicPr>
                      <p:cNvPr id="4" name="Object 3">
                        <a:extLst>
                          <a:ext uri="{FF2B5EF4-FFF2-40B4-BE49-F238E27FC236}">
                            <a16:creationId xmlns:a16="http://schemas.microsoft.com/office/drawing/2014/main" id="{69EAD9EB-7B5E-A49F-158D-EA057A4CBC8B}"/>
                          </a:ext>
                        </a:extLst>
                      </p:cNvPr>
                      <p:cNvPicPr/>
                      <p:nvPr/>
                    </p:nvPicPr>
                    <p:blipFill>
                      <a:blip r:embed="rId5"/>
                      <a:stretch>
                        <a:fillRect/>
                      </a:stretch>
                    </p:blipFill>
                    <p:spPr>
                      <a:xfrm>
                        <a:off x="1772558" y="1219200"/>
                        <a:ext cx="5738813" cy="4421188"/>
                      </a:xfrm>
                      <a:prstGeom prst="rect">
                        <a:avLst/>
                      </a:prstGeom>
                    </p:spPr>
                  </p:pic>
                </p:oleObj>
              </mc:Fallback>
            </mc:AlternateContent>
          </a:graphicData>
        </a:graphic>
      </p:graphicFrame>
    </p:spTree>
    <p:extLst>
      <p:ext uri="{BB962C8B-B14F-4D97-AF65-F5344CB8AC3E}">
        <p14:creationId xmlns:p14="http://schemas.microsoft.com/office/powerpoint/2010/main" val="2272492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EAD7C-4494-D45C-0812-148CD69CD7D9}"/>
              </a:ext>
            </a:extLst>
          </p:cNvPr>
          <p:cNvSpPr txBox="1"/>
          <p:nvPr/>
        </p:nvSpPr>
        <p:spPr>
          <a:xfrm>
            <a:off x="7198179" y="1279442"/>
            <a:ext cx="3494314" cy="2000548"/>
          </a:xfrm>
          <a:prstGeom prst="rect">
            <a:avLst/>
          </a:prstGeom>
          <a:noFill/>
        </p:spPr>
        <p:txBody>
          <a:bodyPr wrap="square" rtlCol="0">
            <a:spAutoFit/>
          </a:bodyPr>
          <a:lstStyle/>
          <a:p>
            <a:r>
              <a:rPr lang="en-GB" sz="1600" dirty="0">
                <a:solidFill>
                  <a:srgbClr val="1F497D"/>
                </a:solidFill>
              </a:rPr>
              <a:t>Cumulative impulse response functions </a:t>
            </a:r>
            <a:r>
              <a:rPr lang="en-US" b="1" dirty="0">
                <a:latin typeface="Times New Roman" panose="02020603050405020304" pitchFamily="18" charset="0"/>
                <a:ea typeface="Calibri" panose="020F0502020204030204" pitchFamily="34" charset="0"/>
                <a:cs typeface="Arial" panose="020B0604020202020204" pitchFamily="34" charset="0"/>
              </a:rPr>
              <a:t>Turkey</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a:p>
            <a:r>
              <a:rPr lang="en-GB" b="1" dirty="0">
                <a:latin typeface="Times New Roman" panose="02020603050405020304" pitchFamily="18" charset="0"/>
                <a:ea typeface="Calibri" panose="020F0502020204030204" pitchFamily="34" charset="0"/>
                <a:cs typeface="Arial" panose="020B0604020202020204" pitchFamily="34" charset="0"/>
              </a:rPr>
              <a:t>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88F13453-30B9-FD9B-8EE3-ED0564001BC6}"/>
              </a:ext>
            </a:extLst>
          </p:cNvPr>
          <p:cNvSpPr>
            <a:spLocks noChangeArrowheads="1"/>
          </p:cNvSpPr>
          <p:nvPr/>
        </p:nvSpPr>
        <p:spPr bwMode="auto">
          <a:xfrm>
            <a:off x="5929087" y="5401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Chart 7">
            <a:extLst>
              <a:ext uri="{FF2B5EF4-FFF2-40B4-BE49-F238E27FC236}">
                <a16:creationId xmlns:a16="http://schemas.microsoft.com/office/drawing/2014/main" id="{FAB5B800-04B4-4FB3-AE20-7C724F22CB0A}"/>
              </a:ext>
            </a:extLst>
          </p:cNvPr>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2">
            <a:extLst>
              <a:ext uri="{FF2B5EF4-FFF2-40B4-BE49-F238E27FC236}">
                <a16:creationId xmlns:a16="http://schemas.microsoft.com/office/drawing/2014/main" id="{BB597941-8D3C-A799-BFF5-C0285132CEFD}"/>
              </a:ext>
            </a:extLst>
          </p:cNvPr>
          <p:cNvGraphicFramePr>
            <a:graphicFrameLocks noChangeAspect="1"/>
          </p:cNvGraphicFramePr>
          <p:nvPr/>
        </p:nvGraphicFramePr>
        <p:xfrm>
          <a:off x="1739901" y="182563"/>
          <a:ext cx="5738813" cy="6494462"/>
        </p:xfrm>
        <a:graphic>
          <a:graphicData uri="http://schemas.openxmlformats.org/presentationml/2006/ole">
            <mc:AlternateContent xmlns:mc="http://schemas.openxmlformats.org/markup-compatibility/2006">
              <mc:Choice xmlns:v="urn:schemas-microsoft-com:vml" Requires="v">
                <p:oleObj name="Document" r:id="rId4" imgW="5738870" imgH="6494859" progId="Word.Document.12">
                  <p:embed/>
                </p:oleObj>
              </mc:Choice>
              <mc:Fallback>
                <p:oleObj name="Document" r:id="rId4" imgW="5738870" imgH="6494859" progId="Word.Document.12">
                  <p:embed/>
                  <p:pic>
                    <p:nvPicPr>
                      <p:cNvPr id="3" name="Object 2">
                        <a:extLst>
                          <a:ext uri="{FF2B5EF4-FFF2-40B4-BE49-F238E27FC236}">
                            <a16:creationId xmlns:a16="http://schemas.microsoft.com/office/drawing/2014/main" id="{BB597941-8D3C-A799-BFF5-C0285132CEFD}"/>
                          </a:ext>
                        </a:extLst>
                      </p:cNvPr>
                      <p:cNvPicPr/>
                      <p:nvPr/>
                    </p:nvPicPr>
                    <p:blipFill>
                      <a:blip r:embed="rId5"/>
                      <a:stretch>
                        <a:fillRect/>
                      </a:stretch>
                    </p:blipFill>
                    <p:spPr>
                      <a:xfrm>
                        <a:off x="1739901" y="182563"/>
                        <a:ext cx="5738813" cy="6494462"/>
                      </a:xfrm>
                      <a:prstGeom prst="rect">
                        <a:avLst/>
                      </a:prstGeom>
                    </p:spPr>
                  </p:pic>
                </p:oleObj>
              </mc:Fallback>
            </mc:AlternateContent>
          </a:graphicData>
        </a:graphic>
      </p:graphicFrame>
    </p:spTree>
    <p:extLst>
      <p:ext uri="{BB962C8B-B14F-4D97-AF65-F5344CB8AC3E}">
        <p14:creationId xmlns:p14="http://schemas.microsoft.com/office/powerpoint/2010/main" val="1264172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02" y="639017"/>
            <a:ext cx="11762191" cy="529568"/>
          </a:xfrm>
        </p:spPr>
        <p:txBody>
          <a:bodyPr>
            <a:noAutofit/>
          </a:bodyPr>
          <a:lstStyle/>
          <a:p>
            <a:r>
              <a:rPr lang="en-GB" sz="2800" dirty="0">
                <a:latin typeface="Arial" panose="020B0604020202020204" pitchFamily="34" charset="0"/>
                <a:cs typeface="Arial" panose="020B0604020202020204" pitchFamily="34" charset="0"/>
              </a:rPr>
              <a:t>…Policy implications: </a:t>
            </a:r>
            <a:r>
              <a:rPr lang="en-GB" sz="2800" dirty="0">
                <a:solidFill>
                  <a:schemeClr val="tx2"/>
                </a:solidFill>
                <a:latin typeface="Arial" panose="020B0604020202020204" pitchFamily="34" charset="0"/>
                <a:cs typeface="Arial" panose="020B0604020202020204" pitchFamily="34" charset="0"/>
              </a:rPr>
              <a:t>L</a:t>
            </a:r>
            <a:r>
              <a:rPr lang="tr-TR" sz="2800" dirty="0">
                <a:solidFill>
                  <a:schemeClr val="tx2"/>
                </a:solidFill>
                <a:latin typeface="Arial" panose="020B0604020202020204" pitchFamily="34" charset="0"/>
                <a:cs typeface="Arial" panose="020B0604020202020204" pitchFamily="34" charset="0"/>
              </a:rPr>
              <a:t>abo</a:t>
            </a:r>
            <a:r>
              <a:rPr lang="en-GB" sz="2800" dirty="0">
                <a:solidFill>
                  <a:schemeClr val="tx2"/>
                </a:solidFill>
                <a:latin typeface="Arial" panose="020B0604020202020204" pitchFamily="34" charset="0"/>
                <a:cs typeface="Arial" panose="020B0604020202020204" pitchFamily="34" charset="0"/>
              </a:rPr>
              <a:t>u</a:t>
            </a:r>
            <a:r>
              <a:rPr lang="tr-TR" sz="2800" dirty="0">
                <a:solidFill>
                  <a:schemeClr val="tx2"/>
                </a:solidFill>
                <a:latin typeface="Arial" panose="020B0604020202020204" pitchFamily="34" charset="0"/>
                <a:cs typeface="Arial" panose="020B0604020202020204" pitchFamily="34" charset="0"/>
              </a:rPr>
              <a:t>r market</a:t>
            </a:r>
            <a:r>
              <a:rPr lang="en-GB" sz="2800" dirty="0">
                <a:solidFill>
                  <a:schemeClr val="tx2"/>
                </a:solidFill>
                <a:latin typeface="Arial" panose="020B0604020202020204" pitchFamily="34" charset="0"/>
                <a:cs typeface="Arial" panose="020B0604020202020204" pitchFamily="34" charset="0"/>
              </a:rPr>
              <a:t> </a:t>
            </a:r>
            <a:r>
              <a:rPr lang="en-GB" sz="2800" dirty="0" err="1">
                <a:solidFill>
                  <a:schemeClr val="tx2"/>
                </a:solidFill>
                <a:latin typeface="Arial" panose="020B0604020202020204" pitchFamily="34" charset="0"/>
                <a:cs typeface="Arial" panose="020B0604020202020204" pitchFamily="34" charset="0"/>
              </a:rPr>
              <a:t>pol</a:t>
            </a:r>
            <a:r>
              <a:rPr lang="tr-TR" sz="2800" dirty="0">
                <a:solidFill>
                  <a:schemeClr val="tx2"/>
                </a:solidFill>
                <a:latin typeface="Arial" panose="020B0604020202020204" pitchFamily="34" charset="0"/>
                <a:cs typeface="Arial" panose="020B0604020202020204" pitchFamily="34" charset="0"/>
              </a:rPr>
              <a:t>ic</a:t>
            </a:r>
            <a:r>
              <a:rPr lang="en-GB" sz="2800" dirty="0">
                <a:solidFill>
                  <a:schemeClr val="tx2"/>
                </a:solidFill>
                <a:latin typeface="Arial" panose="020B0604020202020204" pitchFamily="34" charset="0"/>
                <a:cs typeface="Arial" panose="020B0604020202020204" pitchFamily="34" charset="0"/>
              </a:rPr>
              <a:t>i</a:t>
            </a:r>
            <a:r>
              <a:rPr lang="tr-TR" sz="2800" dirty="0">
                <a:solidFill>
                  <a:schemeClr val="tx2"/>
                </a:solidFill>
                <a:latin typeface="Arial" panose="020B0604020202020204" pitchFamily="34" charset="0"/>
                <a:cs typeface="Arial" panose="020B0604020202020204" pitchFamily="34" charset="0"/>
              </a:rPr>
              <a:t>es</a:t>
            </a:r>
            <a:endParaRPr lang="en-US" sz="2800" dirty="0">
              <a:solidFill>
                <a:schemeClr val="tx2"/>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116585" y="1265936"/>
            <a:ext cx="8589123" cy="4688263"/>
          </a:xfrm>
        </p:spPr>
        <p:txBody>
          <a:bodyPr>
            <a:noAutofit/>
          </a:bodyPr>
          <a:lstStyle/>
          <a:p>
            <a:pPr marL="257175" lvl="1" indent="-257175">
              <a:buFont typeface="Arial" charset="0"/>
              <a:buChar char="•"/>
            </a:pPr>
            <a:r>
              <a:rPr lang="en-GB" sz="2000" dirty="0">
                <a:cs typeface="Arial" pitchFamily="34" charset="0"/>
              </a:rPr>
              <a:t>Representation and collective voice for both women and men </a:t>
            </a:r>
          </a:p>
          <a:p>
            <a:pPr lvl="1"/>
            <a:r>
              <a:rPr lang="en-GB" sz="1800" dirty="0">
                <a:cs typeface="Arial" pitchFamily="34" charset="0"/>
              </a:rPr>
              <a:t>Collective bargaining coverage</a:t>
            </a:r>
          </a:p>
          <a:p>
            <a:pPr lvl="1"/>
            <a:r>
              <a:rPr lang="en-GB" sz="1800" dirty="0">
                <a:cs typeface="Arial" pitchFamily="34" charset="0"/>
              </a:rPr>
              <a:t>inclusive trade unions</a:t>
            </a:r>
          </a:p>
          <a:p>
            <a:pPr lvl="1"/>
            <a:r>
              <a:rPr lang="en-GB" sz="1800" dirty="0">
                <a:cs typeface="Arial" pitchFamily="34" charset="0"/>
              </a:rPr>
              <a:t>Labour market regulation, </a:t>
            </a:r>
            <a:r>
              <a:rPr lang="en-GB" sz="1800" dirty="0" err="1">
                <a:cs typeface="Arial" pitchFamily="34" charset="0"/>
              </a:rPr>
              <a:t>eg</a:t>
            </a:r>
            <a:r>
              <a:rPr lang="en-GB" sz="1800" dirty="0">
                <a:cs typeface="Arial" pitchFamily="34" charset="0"/>
              </a:rPr>
              <a:t> ban zero hours </a:t>
            </a:r>
            <a:r>
              <a:rPr lang="en-GB" sz="1800" dirty="0"/>
              <a:t>and false self-employment practices</a:t>
            </a:r>
            <a:endParaRPr lang="en-GB" sz="1800" dirty="0">
              <a:cs typeface="Arial" pitchFamily="34" charset="0"/>
            </a:endParaRPr>
          </a:p>
          <a:p>
            <a:r>
              <a:rPr lang="en-GB" sz="2000" dirty="0">
                <a:cs typeface="Arial" pitchFamily="34" charset="0"/>
              </a:rPr>
              <a:t>establishing sufficiently high minimum wages at living wage rate</a:t>
            </a:r>
          </a:p>
          <a:p>
            <a:pPr marL="257175" lvl="1" indent="-257175">
              <a:buFont typeface="Arial" charset="0"/>
              <a:buChar char="•"/>
            </a:pPr>
            <a:r>
              <a:rPr lang="en-GB" sz="2000" dirty="0">
                <a:cs typeface="Arial" pitchFamily="34" charset="0"/>
              </a:rPr>
              <a:t>Gender wage equality –enforce equal pay legislation</a:t>
            </a:r>
          </a:p>
          <a:p>
            <a:pPr marL="557213" lvl="2" indent="-257175"/>
            <a:r>
              <a:rPr lang="en-GB" sz="1800" dirty="0">
                <a:cs typeface="Arial" pitchFamily="34" charset="0"/>
              </a:rPr>
              <a:t>Higher rates of pay rise at the bottom end of the scale</a:t>
            </a:r>
          </a:p>
          <a:p>
            <a:r>
              <a:rPr lang="en-GB" sz="2000" dirty="0"/>
              <a:t>Recognize, reduce, redistribute unpaid care (Elson)</a:t>
            </a:r>
            <a:endParaRPr lang="tr-TR" sz="2000" dirty="0"/>
          </a:p>
          <a:p>
            <a:pPr lvl="1">
              <a:defRPr/>
            </a:pPr>
            <a:r>
              <a:rPr lang="en-GB" sz="1800" dirty="0"/>
              <a:t>Universal free child care and social care</a:t>
            </a:r>
          </a:p>
          <a:p>
            <a:pPr lvl="1">
              <a:defRPr/>
            </a:pPr>
            <a:r>
              <a:rPr lang="tr-TR" sz="1800" dirty="0"/>
              <a:t>Equal incentives for both men and women</a:t>
            </a:r>
            <a:r>
              <a:rPr lang="en-GB" sz="1800" dirty="0"/>
              <a:t> regarding parental leave </a:t>
            </a:r>
          </a:p>
          <a:p>
            <a:pPr lvl="1">
              <a:defRPr/>
            </a:pPr>
            <a:r>
              <a:rPr lang="tr-TR" sz="1800" dirty="0"/>
              <a:t>work-life balance as an essential component of decent jobs</a:t>
            </a:r>
            <a:endParaRPr lang="en-GB" sz="1800" dirty="0"/>
          </a:p>
          <a:p>
            <a:pPr lvl="1">
              <a:defRPr/>
            </a:pPr>
            <a:r>
              <a:rPr lang="en-GB" sz="1800" dirty="0">
                <a:cs typeface="Arial" pitchFamily="34" charset="0"/>
              </a:rPr>
              <a:t>shorter working hours: d</a:t>
            </a:r>
            <a:r>
              <a:rPr lang="en-GB" sz="1800" dirty="0"/>
              <a:t>ownward convergence in hours</a:t>
            </a:r>
            <a:endParaRPr lang="en-US" sz="1800" dirty="0"/>
          </a:p>
          <a:p>
            <a:pPr lvl="1"/>
            <a:r>
              <a:rPr lang="en-US" sz="1800" dirty="0"/>
              <a:t>Permanent shorter hours with wage compensation for the lower wage earners </a:t>
            </a:r>
            <a:r>
              <a:rPr lang="en-GB" sz="1800" dirty="0">
                <a:cs typeface="Arial" pitchFamily="34" charset="0"/>
              </a:rPr>
              <a:t>→ </a:t>
            </a:r>
            <a:r>
              <a:rPr lang="en-US" sz="1800" dirty="0"/>
              <a:t>a narrowing of gender gaps</a:t>
            </a:r>
            <a:endParaRPr lang="en-GB" sz="1800" dirty="0">
              <a:cs typeface="Arial" pitchFamily="34" charset="0"/>
            </a:endParaRPr>
          </a:p>
          <a:p>
            <a:pPr lvl="2">
              <a:defRPr/>
            </a:pPr>
            <a:endParaRPr lang="tr-TR" sz="1800" dirty="0"/>
          </a:p>
          <a:p>
            <a:pPr marL="257175" lvl="1" indent="-257175">
              <a:buFont typeface="Arial" charset="0"/>
              <a:buChar char="•"/>
            </a:pPr>
            <a:endParaRPr lang="en-GB" sz="1500" dirty="0">
              <a:cs typeface="Arial" pitchFamily="34" charset="0"/>
            </a:endParaRPr>
          </a:p>
          <a:p>
            <a:endParaRPr lang="en-GB" sz="1500" dirty="0">
              <a:cs typeface="Arial" pitchFamily="34" charset="0"/>
            </a:endParaRPr>
          </a:p>
        </p:txBody>
      </p:sp>
    </p:spTree>
    <p:extLst>
      <p:ext uri="{BB962C8B-B14F-4D97-AF65-F5344CB8AC3E}">
        <p14:creationId xmlns:p14="http://schemas.microsoft.com/office/powerpoint/2010/main" val="3740109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8530" y="897101"/>
            <a:ext cx="6291638" cy="461665"/>
          </a:xfrm>
          <a:prstGeom prst="rect">
            <a:avLst/>
          </a:prstGeom>
          <a:noFill/>
        </p:spPr>
        <p:txBody>
          <a:bodyPr wrap="square" rtlCol="0">
            <a:spAutoFit/>
          </a:bodyPr>
          <a:lstStyle/>
          <a:p>
            <a:r>
              <a:rPr lang="en-GB" sz="2400" b="1" dirty="0">
                <a:solidFill>
                  <a:srgbClr val="5B9BD5">
                    <a:lumMod val="50000"/>
                  </a:srgbClr>
                </a:solidFill>
                <a:latin typeface="Cambria" panose="02040503050406030204" pitchFamily="18" charset="0"/>
              </a:rPr>
              <a:t>...Model: </a:t>
            </a:r>
            <a:r>
              <a:rPr lang="en-GB" sz="2400" b="1" dirty="0">
                <a:solidFill>
                  <a:schemeClr val="tx2"/>
                </a:solidFill>
                <a:latin typeface="Arial" pitchFamily="34" charset="0"/>
                <a:cs typeface="Arial" pitchFamily="34" charset="0"/>
              </a:rPr>
              <a:t>Supply side</a:t>
            </a:r>
            <a:endParaRPr lang="en-GB" sz="2400" b="1" dirty="0">
              <a:solidFill>
                <a:schemeClr val="tx2"/>
              </a:solidFill>
              <a:latin typeface="Cambria" panose="02040503050406030204" pitchFamily="18" charset="0"/>
            </a:endParaRPr>
          </a:p>
        </p:txBody>
      </p:sp>
      <p:sp>
        <p:nvSpPr>
          <p:cNvPr id="2" name="Rectangle 1"/>
          <p:cNvSpPr/>
          <p:nvPr/>
        </p:nvSpPr>
        <p:spPr>
          <a:xfrm>
            <a:off x="1258531" y="1358765"/>
            <a:ext cx="9409470" cy="2677656"/>
          </a:xfrm>
          <a:prstGeom prst="rect">
            <a:avLst/>
          </a:prstGeom>
        </p:spPr>
        <p:txBody>
          <a:bodyPr wrap="square">
            <a:spAutoFit/>
          </a:bodyPr>
          <a:lstStyle/>
          <a:p>
            <a:pPr marL="342900" indent="-342900">
              <a:buFont typeface="Arial" pitchFamily="34" charset="0"/>
              <a:buChar char="•"/>
            </a:pPr>
            <a:r>
              <a:rPr lang="en-GB" sz="2400" dirty="0">
                <a:latin typeface="Arial" pitchFamily="34" charset="0"/>
                <a:cs typeface="Arial" pitchFamily="34" charset="0"/>
              </a:rPr>
              <a:t>Productivity  (output/hour) </a:t>
            </a:r>
          </a:p>
          <a:p>
            <a:pPr marL="800100" lvl="1" indent="-342900">
              <a:buFont typeface="Arial" pitchFamily="34" charset="0"/>
              <a:buChar char="•"/>
            </a:pPr>
            <a:r>
              <a:rPr lang="en-GB" sz="2000" dirty="0">
                <a:latin typeface="Arial" pitchFamily="34" charset="0"/>
                <a:cs typeface="Arial" pitchFamily="34" charset="0"/>
              </a:rPr>
              <a:t>endogenous in the medium run in the rest of the economy </a:t>
            </a:r>
          </a:p>
          <a:p>
            <a:pPr marL="800100" lvl="1" indent="-342900">
              <a:buFont typeface="Arial" pitchFamily="34" charset="0"/>
              <a:buChar char="•"/>
            </a:pPr>
            <a:r>
              <a:rPr lang="en-GB" sz="2000" dirty="0">
                <a:latin typeface="Arial" pitchFamily="34" charset="0"/>
                <a:cs typeface="Arial" pitchFamily="34" charset="0"/>
              </a:rPr>
              <a:t>function of</a:t>
            </a:r>
          </a:p>
          <a:p>
            <a:pPr marL="1257300" lvl="2" indent="-342900">
              <a:buFont typeface="Arial" pitchFamily="34" charset="0"/>
              <a:buChar char="•"/>
            </a:pPr>
            <a:r>
              <a:rPr lang="en-GB" sz="2000" dirty="0">
                <a:latin typeface="Arial" pitchFamily="34" charset="0"/>
                <a:cs typeface="Arial" pitchFamily="34" charset="0"/>
              </a:rPr>
              <a:t>wages, output, public spending, private investment, C</a:t>
            </a:r>
            <a:r>
              <a:rPr lang="en-GB" sz="2000" baseline="-25000" dirty="0">
                <a:latin typeface="Arial" panose="020B0604020202020204" pitchFamily="34" charset="0"/>
                <a:cs typeface="Arial" pitchFamily="34" charset="0"/>
              </a:rPr>
              <a:t>H</a:t>
            </a:r>
            <a:r>
              <a:rPr lang="en-GB" sz="2000" dirty="0">
                <a:latin typeface="Arial" panose="020B0604020202020204" pitchFamily="34" charset="0"/>
                <a:cs typeface="Arial" pitchFamily="34" charset="0"/>
              </a:rPr>
              <a:t>, unpaid care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itchFamily="34" charset="0"/>
              </a:rPr>
              <a:t>labour force participation of women &amp; men depend on</a:t>
            </a:r>
          </a:p>
          <a:p>
            <a:pPr marL="800100" lvl="1" indent="-342900">
              <a:lnSpc>
                <a:spcPct val="150000"/>
              </a:lnSpc>
              <a:buFont typeface="Arial" panose="020B0604020202020204" pitchFamily="34" charset="0"/>
              <a:buChar char="•"/>
            </a:pPr>
            <a:r>
              <a:rPr lang="en-GB" sz="2000" dirty="0">
                <a:latin typeface="Arial" panose="020B0604020202020204" pitchFamily="34" charset="0"/>
                <a:cs typeface="Arial" pitchFamily="34" charset="0"/>
              </a:rPr>
              <a:t>wages, social infrastructure, unpaid care</a:t>
            </a:r>
          </a:p>
          <a:p>
            <a:endParaRPr lang="en-US" dirty="0"/>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608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1" y="0"/>
            <a:ext cx="180975" cy="266700"/>
          </a:xfrm>
          <a:prstGeom prst="rect">
            <a:avLst/>
          </a:prstGeom>
          <a:noFill/>
        </p:spPr>
      </p:pic>
    </p:spTree>
    <p:extLst>
      <p:ext uri="{BB962C8B-B14F-4D97-AF65-F5344CB8AC3E}">
        <p14:creationId xmlns:p14="http://schemas.microsoft.com/office/powerpoint/2010/main" val="362316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48698" y="897101"/>
            <a:ext cx="6301470" cy="461665"/>
          </a:xfrm>
          <a:prstGeom prst="rect">
            <a:avLst/>
          </a:prstGeom>
          <a:noFill/>
        </p:spPr>
        <p:txBody>
          <a:bodyPr wrap="square" rtlCol="0">
            <a:spAutoFit/>
          </a:bodyPr>
          <a:lstStyle/>
          <a:p>
            <a:r>
              <a:rPr lang="en-GB" sz="2400" b="1" dirty="0">
                <a:solidFill>
                  <a:srgbClr val="5B9BD5">
                    <a:lumMod val="50000"/>
                  </a:srgbClr>
                </a:solidFill>
                <a:latin typeface="Cambria" panose="02040503050406030204" pitchFamily="18" charset="0"/>
              </a:rPr>
              <a:t>...Model: </a:t>
            </a:r>
            <a:r>
              <a:rPr lang="en-GB" sz="2400" b="1" dirty="0">
                <a:solidFill>
                  <a:schemeClr val="tx2"/>
                </a:solidFill>
                <a:latin typeface="Arial" panose="020B0604020202020204" pitchFamily="34" charset="0"/>
                <a:cs typeface="Arial" panose="020B0604020202020204" pitchFamily="34" charset="0"/>
              </a:rPr>
              <a:t>Employment</a:t>
            </a:r>
            <a:endParaRPr lang="en-GB" sz="2400" b="1" dirty="0">
              <a:solidFill>
                <a:schemeClr val="tx2"/>
              </a:solidFill>
              <a:latin typeface="Cambria" panose="02040503050406030204" pitchFamily="18" charset="0"/>
            </a:endParaRPr>
          </a:p>
        </p:txBody>
      </p:sp>
      <p:sp>
        <p:nvSpPr>
          <p:cNvPr id="2" name="Rectangle 1"/>
          <p:cNvSpPr/>
          <p:nvPr/>
        </p:nvSpPr>
        <p:spPr>
          <a:xfrm>
            <a:off x="1337187" y="1616313"/>
            <a:ext cx="9330813" cy="1508105"/>
          </a:xfrm>
          <a:prstGeom prst="rect">
            <a:avLst/>
          </a:prstGeom>
        </p:spPr>
        <p:txBody>
          <a:bodyPr wrap="square">
            <a:spAutoFit/>
          </a:bodyPr>
          <a:lstStyle/>
          <a:p>
            <a:pPr marL="342900" lvl="2" indent="-342900">
              <a:buFont typeface="Arial" pitchFamily="34" charset="0"/>
              <a:buChar char="•"/>
            </a:pPr>
            <a:r>
              <a:rPr lang="en-GB" sz="2400" dirty="0">
                <a:latin typeface="Arial" panose="020B0604020202020204" pitchFamily="34" charset="0"/>
                <a:cs typeface="Arial" panose="020B0604020202020204" pitchFamily="34" charset="0"/>
              </a:rPr>
              <a:t>Employment of men &amp; women in hours </a:t>
            </a:r>
          </a:p>
          <a:p>
            <a:pPr marL="800100" lvl="3" indent="-342900">
              <a:buFont typeface="Arial" pitchFamily="34" charset="0"/>
              <a:buChar char="•"/>
            </a:pPr>
            <a:r>
              <a:rPr lang="en-GB" sz="2400" dirty="0">
                <a:latin typeface="Arial" panose="020B0604020202020204" pitchFamily="34" charset="0"/>
                <a:cs typeface="Arial" panose="020B0604020202020204" pitchFamily="34" charset="0"/>
              </a:rPr>
              <a:t>Determined by output and productivity  </a:t>
            </a:r>
          </a:p>
          <a:p>
            <a:pPr marL="800100" lvl="1" indent="-342900">
              <a:buFont typeface="Arial" pitchFamily="34" charset="0"/>
              <a:buChar char="•"/>
            </a:pPr>
            <a:r>
              <a:rPr lang="en-GB" sz="2400" dirty="0">
                <a:latin typeface="Arial" panose="020B0604020202020204" pitchFamily="34" charset="0"/>
                <a:cs typeface="Arial" panose="020B0604020202020204" pitchFamily="34" charset="0"/>
              </a:rPr>
              <a:t>Subject to occupational segregation in N and H</a:t>
            </a:r>
          </a:p>
          <a:p>
            <a:pPr marL="1257300" lvl="2" indent="-342900">
              <a:buFont typeface="Arial" pitchFamily="34" charset="0"/>
              <a:buChar char="•"/>
            </a:pPr>
            <a:r>
              <a:rPr lang="en-GB" sz="2000" dirty="0">
                <a:latin typeface="Arial" panose="020B0604020202020204" pitchFamily="34" charset="0"/>
                <a:cs typeface="Arial" panose="020B0604020202020204" pitchFamily="34" charset="0"/>
              </a:rPr>
              <a:t>Endogenous</a:t>
            </a:r>
            <a:endParaRPr lang="en-US" dirty="0"/>
          </a:p>
        </p:txBody>
      </p:sp>
      <p:sp>
        <p:nvSpPr>
          <p:cNvPr id="46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608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1" y="0"/>
            <a:ext cx="180975" cy="266700"/>
          </a:xfrm>
          <a:prstGeom prst="rect">
            <a:avLst/>
          </a:prstGeom>
          <a:noFill/>
        </p:spPr>
      </p:pic>
    </p:spTree>
    <p:extLst>
      <p:ext uri="{BB962C8B-B14F-4D97-AF65-F5344CB8AC3E}">
        <p14:creationId xmlns:p14="http://schemas.microsoft.com/office/powerpoint/2010/main" val="179308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4282</Words>
  <Application>Microsoft Office PowerPoint</Application>
  <PresentationFormat>Widescreen</PresentationFormat>
  <Paragraphs>567</Paragraphs>
  <Slides>79</Slides>
  <Notes>30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79</vt:i4>
      </vt:variant>
    </vt:vector>
  </HeadingPairs>
  <TitlesOfParts>
    <vt:vector size="94" baseType="lpstr">
      <vt:lpstr>Arial</vt:lpstr>
      <vt:lpstr>Calibri</vt:lpstr>
      <vt:lpstr>Cambria</vt:lpstr>
      <vt:lpstr>Cambria Math</vt:lpstr>
      <vt:lpstr>Candara</vt:lpstr>
      <vt:lpstr>Cooper Hewitt</vt:lpstr>
      <vt:lpstr>COOPERHEWITT-MEDIUM</vt:lpstr>
      <vt:lpstr>COOPERHEWITT-SEMIBOLD</vt:lpstr>
      <vt:lpstr>Public Sans</vt:lpstr>
      <vt:lpstr>Symbol</vt:lpstr>
      <vt:lpstr>Times New Roman</vt:lpstr>
      <vt:lpstr>Wingdings</vt:lpstr>
      <vt:lpstr>Office Theme</vt:lpstr>
      <vt:lpstr>Document</vt:lpstr>
      <vt:lpstr>Worksheet</vt:lpstr>
      <vt:lpstr>Needs-based  economic policy for a  green caring just transition    </vt:lpstr>
      <vt:lpstr>PowerPoint Presentation</vt:lpstr>
      <vt:lpstr>Outline</vt:lpstr>
      <vt:lpstr>A structuralist Post-Keynesian/Kaleckian gendered model</vt:lpstr>
      <vt:lpstr>A structuralist Post-Keynesian/Kaleckian gendered model </vt:lpstr>
      <vt:lpstr>PowerPoint Presentation</vt:lpstr>
      <vt:lpstr>PowerPoint Presentation</vt:lpstr>
      <vt:lpstr>PowerPoint Presentation</vt:lpstr>
      <vt:lpstr>PowerPoint Presentation</vt:lpstr>
      <vt:lpstr>…Model: Distribution and price setting     </vt:lpstr>
      <vt:lpstr>PowerPoint Presentation</vt:lpstr>
      <vt:lpstr>PowerPoint Presentation</vt:lpstr>
      <vt:lpstr>Estimation Methodology</vt:lpstr>
      <vt:lpstr>Green caring just transition with full employment with decent jobs    </vt:lpstr>
      <vt:lpstr>Policy simulation, UK </vt:lpstr>
      <vt:lpstr>Policy simulation, UK    </vt:lpstr>
      <vt:lpstr>PowerPoint Presentation</vt:lpstr>
      <vt:lpstr>Green caring just transition: Policy mix    </vt:lpstr>
      <vt:lpstr>What are the effects of taxation, UK?</vt:lpstr>
      <vt:lpstr>PowerPoint Presentation</vt:lpstr>
      <vt:lpstr>     </vt:lpstr>
      <vt:lpstr>Selected References  Onaran, O., Oyvat, C., Fotopoulou, E.  2023 Can wealth taxation fund public investment in a caring and sustainable economy? the case of the UK, Cambridge Journal of Economics  Onaran, Ö., Oyvat, C., Fotopoulou, E.  A macroeconomic analysis of the effects of gender inequality, wages, and public social infrastructure: the case of the UK, Feminist Economics, 28(2):152-188, 2022    Onaran and Oyvat, 2022 “The effects of public investment in the green and care economy on employment in emerging economies”, funded by the International Trade Union Confederation (ITUC),,  Onaran, Ö. and Calvert Jump, R. 2022, A shorter working week as part of a green, caring economy”, Women’s Budget Group Feminist Green New Deal Policy Paper, Shorter-Working-Week-Report.pdf (wbg.org.uk).      </vt:lpstr>
      <vt:lpstr>PowerPoint Presentation</vt:lpstr>
      <vt:lpstr>A structuralist Post-Keynesian/Kaleckian gendered macro model</vt:lpstr>
      <vt:lpstr>A Post-Keynesian/Kaleckian gendered macro model </vt:lpstr>
      <vt:lpstr>PowerPoint Presentation</vt:lpstr>
      <vt:lpstr>PowerPoint Presentation</vt:lpstr>
      <vt:lpstr>PowerPoint Presentation</vt:lpstr>
      <vt:lpstr>…Model: Distribution and price setting     </vt:lpstr>
      <vt:lpstr>PowerPoint Presentation</vt:lpstr>
      <vt:lpstr>PowerPoint Presentation</vt:lpstr>
      <vt:lpstr>The magnitude of the multiplier effects</vt:lpstr>
      <vt:lpstr>Data and empirical methodology</vt:lpstr>
      <vt:lpstr>PowerPoint Presentation</vt:lpstr>
      <vt:lpstr>PowerPoint Presentation</vt:lpstr>
      <vt:lpstr>PowerPoint Presentation</vt:lpstr>
      <vt:lpstr>PowerPoint Presentation</vt:lpstr>
      <vt:lpstr>Cumulative Impulse Response Functions: GDP to REEEPT</vt:lpstr>
      <vt:lpstr>Cumulative Impulse Response Functions: employment to REEEPT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Cumulative Impulse Response Functions: GDP to REEEPT</vt:lpstr>
      <vt:lpstr>Cumulative Impulse Response Functions: employment to REEEPT</vt:lpstr>
      <vt:lpstr>PowerPoint Presentation</vt:lpstr>
      <vt:lpstr>Cumulative Impulse Response Functions: employment to REEEPT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implications: Labour market policies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identity guidelines</dc:title>
  <dc:creator>Andrew Shreeve</dc:creator>
  <cp:lastModifiedBy>Ozlem Onaran</cp:lastModifiedBy>
  <cp:revision>68</cp:revision>
  <dcterms:created xsi:type="dcterms:W3CDTF">2022-03-14T13:44:34Z</dcterms:created>
  <dcterms:modified xsi:type="dcterms:W3CDTF">2023-12-04T17:42:54Z</dcterms:modified>
</cp:coreProperties>
</file>