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7" r:id="rId4"/>
    <p:sldId id="266" r:id="rId5"/>
    <p:sldId id="268" r:id="rId6"/>
    <p:sldId id="269" r:id="rId7"/>
    <p:sldId id="257" r:id="rId8"/>
    <p:sldId id="368" r:id="rId9"/>
    <p:sldId id="277" r:id="rId10"/>
    <p:sldId id="387" r:id="rId11"/>
    <p:sldId id="389" r:id="rId12"/>
    <p:sldId id="259" r:id="rId13"/>
    <p:sldId id="384" r:id="rId14"/>
    <p:sldId id="371" r:id="rId15"/>
    <p:sldId id="369" r:id="rId16"/>
    <p:sldId id="263" r:id="rId17"/>
    <p:sldId id="262" r:id="rId18"/>
    <p:sldId id="358" r:id="rId19"/>
    <p:sldId id="360" r:id="rId20"/>
    <p:sldId id="372" r:id="rId21"/>
    <p:sldId id="370" r:id="rId22"/>
    <p:sldId id="377" r:id="rId23"/>
    <p:sldId id="378" r:id="rId24"/>
    <p:sldId id="375" r:id="rId25"/>
    <p:sldId id="374" r:id="rId26"/>
    <p:sldId id="373" r:id="rId27"/>
    <p:sldId id="376" r:id="rId28"/>
    <p:sldId id="271" r:id="rId29"/>
    <p:sldId id="279" r:id="rId30"/>
    <p:sldId id="273" r:id="rId31"/>
    <p:sldId id="280" r:id="rId32"/>
    <p:sldId id="274" r:id="rId33"/>
    <p:sldId id="275" r:id="rId34"/>
    <p:sldId id="3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5BADA-6DBD-4E5E-9526-668D7A96FE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B75A90-7B70-4DA2-9263-8C4DC1F7B5A6}">
      <dgm:prSet/>
      <dgm:spPr/>
      <dgm:t>
        <a:bodyPr/>
        <a:lstStyle/>
        <a:p>
          <a:r>
            <a:rPr lang="en-US" dirty="0"/>
            <a:t> Liquidity preference, Financial Structure and Sustainable Development Finance</a:t>
          </a:r>
        </a:p>
      </dgm:t>
    </dgm:pt>
    <dgm:pt modelId="{6A11F52F-B8DC-4CD7-8842-8F5DBAB79B1B}" type="parTrans" cxnId="{6954ED84-E30B-4E9F-B175-69413C55A011}">
      <dgm:prSet/>
      <dgm:spPr/>
      <dgm:t>
        <a:bodyPr/>
        <a:lstStyle/>
        <a:p>
          <a:endParaRPr lang="en-US"/>
        </a:p>
      </dgm:t>
    </dgm:pt>
    <dgm:pt modelId="{6D1170AC-7217-4669-AF3B-7DCAD989F70E}" type="sibTrans" cxnId="{6954ED84-E30B-4E9F-B175-69413C55A011}">
      <dgm:prSet/>
      <dgm:spPr/>
      <dgm:t>
        <a:bodyPr/>
        <a:lstStyle/>
        <a:p>
          <a:endParaRPr lang="en-US"/>
        </a:p>
      </dgm:t>
    </dgm:pt>
    <dgm:pt modelId="{6A74A6DA-13AF-4FD6-8EED-04750ECB8452}" type="pres">
      <dgm:prSet presAssocID="{1B35BADA-6DBD-4E5E-9526-668D7A96FE68}" presName="linear" presStyleCnt="0">
        <dgm:presLayoutVars>
          <dgm:animLvl val="lvl"/>
          <dgm:resizeHandles val="exact"/>
        </dgm:presLayoutVars>
      </dgm:prSet>
      <dgm:spPr/>
    </dgm:pt>
    <dgm:pt modelId="{15A20820-5B1C-4EEB-98CB-2028FB144F5A}" type="pres">
      <dgm:prSet presAssocID="{0AB75A90-7B70-4DA2-9263-8C4DC1F7B5A6}" presName="parentText" presStyleLbl="node1" presStyleIdx="0" presStyleCnt="1">
        <dgm:presLayoutVars>
          <dgm:chMax val="0"/>
          <dgm:bulletEnabled val="1"/>
        </dgm:presLayoutVars>
      </dgm:prSet>
      <dgm:spPr/>
    </dgm:pt>
  </dgm:ptLst>
  <dgm:cxnLst>
    <dgm:cxn modelId="{0C302911-AC35-4AA2-8FBE-55DBEF6C16C8}" type="presOf" srcId="{1B35BADA-6DBD-4E5E-9526-668D7A96FE68}" destId="{6A74A6DA-13AF-4FD6-8EED-04750ECB8452}" srcOrd="0" destOrd="0" presId="urn:microsoft.com/office/officeart/2005/8/layout/vList2"/>
    <dgm:cxn modelId="{6954ED84-E30B-4E9F-B175-69413C55A011}" srcId="{1B35BADA-6DBD-4E5E-9526-668D7A96FE68}" destId="{0AB75A90-7B70-4DA2-9263-8C4DC1F7B5A6}" srcOrd="0" destOrd="0" parTransId="{6A11F52F-B8DC-4CD7-8842-8F5DBAB79B1B}" sibTransId="{6D1170AC-7217-4669-AF3B-7DCAD989F70E}"/>
    <dgm:cxn modelId="{16E01297-6808-477B-B114-8C6953528F90}" type="presOf" srcId="{0AB75A90-7B70-4DA2-9263-8C4DC1F7B5A6}" destId="{15A20820-5B1C-4EEB-98CB-2028FB144F5A}" srcOrd="0" destOrd="0" presId="urn:microsoft.com/office/officeart/2005/8/layout/vList2"/>
    <dgm:cxn modelId="{7876493F-F9C6-476E-8A87-FC10331C4C0E}" type="presParOf" srcId="{6A74A6DA-13AF-4FD6-8EED-04750ECB8452}" destId="{15A20820-5B1C-4EEB-98CB-2028FB144F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6DA8F0-A4CE-4C20-A190-C6E4CED442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182E8FE-4F15-4AF2-AA58-EF0AD376632E}">
      <dgm:prSet custT="1"/>
      <dgm:spPr/>
      <dgm:t>
        <a:bodyPr/>
        <a:lstStyle/>
        <a:p>
          <a:r>
            <a:rPr lang="en-US" sz="1500" kern="1200" dirty="0"/>
            <a:t>Keynes: “Now for most important social and economic purposes what matters is the money-of-account; for it is the money of account which is the subject of contract and of customary obligation.” (1920-6)</a:t>
          </a:r>
          <a:r>
            <a:rPr lang="en-US" sz="1500" kern="1200" dirty="0">
              <a:solidFill>
                <a:prstClr val="black">
                  <a:hueOff val="0"/>
                  <a:satOff val="0"/>
                  <a:lumOff val="0"/>
                  <a:alphaOff val="0"/>
                </a:prstClr>
              </a:solidFill>
              <a:latin typeface="Calibri" panose="020F0502020204030204"/>
              <a:ea typeface="+mn-ea"/>
              <a:cs typeface="+mn-cs"/>
            </a:rPr>
            <a:t> </a:t>
          </a:r>
        </a:p>
        <a:p>
          <a:r>
            <a:rPr lang="en-US" sz="1500" kern="1200" dirty="0">
              <a:solidFill>
                <a:prstClr val="black">
                  <a:hueOff val="0"/>
                  <a:satOff val="0"/>
                  <a:lumOff val="0"/>
                  <a:alphaOff val="0"/>
                </a:prstClr>
              </a:solidFill>
              <a:latin typeface="Calibri" panose="020F0502020204030204"/>
              <a:ea typeface="+mn-ea"/>
              <a:cs typeface="+mn-cs"/>
            </a:rPr>
            <a:t>”Money-of-Account</a:t>
          </a:r>
          <a:r>
            <a:rPr lang="en-US" sz="1500" kern="1200" dirty="0"/>
            <a:t>, namely that in which Debts and Prices and General Purchasing Power are expressed, is the primary concept of a Theory of Money.” (1930)</a:t>
          </a:r>
        </a:p>
      </dgm:t>
    </dgm:pt>
    <dgm:pt modelId="{75930FB6-EF76-4D24-98D4-6715E72169EF}" type="parTrans" cxnId="{5B4BC9B8-450B-4E32-BB0F-7C13A801CA26}">
      <dgm:prSet/>
      <dgm:spPr/>
      <dgm:t>
        <a:bodyPr/>
        <a:lstStyle/>
        <a:p>
          <a:endParaRPr lang="en-US"/>
        </a:p>
      </dgm:t>
    </dgm:pt>
    <dgm:pt modelId="{06732904-B3E9-40D1-A45D-F18353A2205F}" type="sibTrans" cxnId="{5B4BC9B8-450B-4E32-BB0F-7C13A801CA26}">
      <dgm:prSet/>
      <dgm:spPr/>
      <dgm:t>
        <a:bodyPr/>
        <a:lstStyle/>
        <a:p>
          <a:endParaRPr lang="en-US"/>
        </a:p>
      </dgm:t>
    </dgm:pt>
    <dgm:pt modelId="{CC208D42-AA24-4A6E-8861-5AA78D6FC31B}">
      <dgm:prSet custT="1"/>
      <dgm:spPr/>
      <dgm:t>
        <a:bodyPr/>
        <a:lstStyle/>
        <a:p>
          <a:r>
            <a:rPr lang="en-US" sz="1500" kern="1200" dirty="0"/>
            <a:t>In GT money is not exogenous, but it is undefined – Liquidity Preference is exogenous based on expectations of long interest rates</a:t>
          </a:r>
        </a:p>
        <a:p>
          <a:r>
            <a:rPr lang="en-US" sz="1500" kern="1200" dirty="0"/>
            <a:t>Liquidity preference is a theory of asset prices</a:t>
          </a:r>
        </a:p>
      </dgm:t>
    </dgm:pt>
    <dgm:pt modelId="{59946AF1-644A-447F-88D5-F74203CE9B99}" type="parTrans" cxnId="{BD6311CA-D12D-4664-83B1-1CC40D0B1B02}">
      <dgm:prSet/>
      <dgm:spPr/>
      <dgm:t>
        <a:bodyPr/>
        <a:lstStyle/>
        <a:p>
          <a:endParaRPr lang="en-US"/>
        </a:p>
      </dgm:t>
    </dgm:pt>
    <dgm:pt modelId="{A43C5F60-689C-463D-9CC8-4D8F5C55ABCB}" type="sibTrans" cxnId="{BD6311CA-D12D-4664-83B1-1CC40D0B1B02}">
      <dgm:prSet/>
      <dgm:spPr/>
      <dgm:t>
        <a:bodyPr/>
        <a:lstStyle/>
        <a:p>
          <a:endParaRPr lang="en-US"/>
        </a:p>
      </dgm:t>
    </dgm:pt>
    <dgm:pt modelId="{9D2203D0-8C0D-4B6D-8FE3-0DA4BBC8F8AC}">
      <dgm:prSet/>
      <dgm:spPr/>
      <dgm:t>
        <a:bodyPr/>
        <a:lstStyle/>
        <a:p>
          <a:r>
            <a:rPr lang="en-US" dirty="0"/>
            <a:t>Defines a “monetary economy” as possessing an asset whose rate of return declines more slowly than other assets in expansion, leading to equilibrium at less than full employment</a:t>
          </a:r>
        </a:p>
      </dgm:t>
    </dgm:pt>
    <dgm:pt modelId="{6F12D344-7B0D-4373-8939-644AD05122CB}" type="parTrans" cxnId="{2A968E2F-CA16-45F3-9EBC-B348BB1E6262}">
      <dgm:prSet/>
      <dgm:spPr/>
      <dgm:t>
        <a:bodyPr/>
        <a:lstStyle/>
        <a:p>
          <a:endParaRPr lang="en-US"/>
        </a:p>
      </dgm:t>
    </dgm:pt>
    <dgm:pt modelId="{9E66D009-2F62-48A1-B080-279D96EEDEA4}" type="sibTrans" cxnId="{2A968E2F-CA16-45F3-9EBC-B348BB1E6262}">
      <dgm:prSet/>
      <dgm:spPr/>
      <dgm:t>
        <a:bodyPr/>
        <a:lstStyle/>
        <a:p>
          <a:endParaRPr lang="en-US"/>
        </a:p>
      </dgm:t>
    </dgm:pt>
    <dgm:pt modelId="{02B0C620-FB87-4823-B377-56C1BEA1AB1C}">
      <dgm:prSet/>
      <dgm:spPr/>
      <dgm:t>
        <a:bodyPr/>
        <a:lstStyle/>
        <a:p>
          <a:r>
            <a:rPr lang="en-US" dirty="0"/>
            <a:t>It is liquidity preference -not “money” -- that causes “scarcity in the midst of Schumpeter: It may be more useful to … look upon capitalist finance as a clearing system that cancels claims and debt and carries forward the differences—so that “money” payments come in only as a special case without any particularly fundamental importance. </a:t>
          </a:r>
        </a:p>
      </dgm:t>
    </dgm:pt>
    <dgm:pt modelId="{4E4E39AA-3D25-4C88-B343-4E0F50058665}" type="parTrans" cxnId="{F5966D79-26CD-4BD8-BB4C-4B115BDCB83E}">
      <dgm:prSet/>
      <dgm:spPr/>
      <dgm:t>
        <a:bodyPr/>
        <a:lstStyle/>
        <a:p>
          <a:endParaRPr lang="en-US"/>
        </a:p>
      </dgm:t>
    </dgm:pt>
    <dgm:pt modelId="{096A9C24-22D9-43F8-8695-7E768F501701}" type="sibTrans" cxnId="{F5966D79-26CD-4BD8-BB4C-4B115BDCB83E}">
      <dgm:prSet/>
      <dgm:spPr/>
      <dgm:t>
        <a:bodyPr/>
        <a:lstStyle/>
        <a:p>
          <a:endParaRPr lang="en-US"/>
        </a:p>
      </dgm:t>
    </dgm:pt>
    <dgm:pt modelId="{025D7224-55A1-40C1-A1F1-6A494485C273}" type="pres">
      <dgm:prSet presAssocID="{A06DA8F0-A4CE-4C20-A190-C6E4CED44262}" presName="linear" presStyleCnt="0">
        <dgm:presLayoutVars>
          <dgm:animLvl val="lvl"/>
          <dgm:resizeHandles val="exact"/>
        </dgm:presLayoutVars>
      </dgm:prSet>
      <dgm:spPr/>
    </dgm:pt>
    <dgm:pt modelId="{042EE0A4-86F6-42AC-AC9B-5CB6695BEAEF}" type="pres">
      <dgm:prSet presAssocID="{F182E8FE-4F15-4AF2-AA58-EF0AD376632E}" presName="parentText" presStyleLbl="node1" presStyleIdx="0" presStyleCnt="4" custLinFactNeighborY="-57137">
        <dgm:presLayoutVars>
          <dgm:chMax val="0"/>
          <dgm:bulletEnabled val="1"/>
        </dgm:presLayoutVars>
      </dgm:prSet>
      <dgm:spPr/>
    </dgm:pt>
    <dgm:pt modelId="{A1FA28CA-AFF6-4CC5-919D-19E81BDB2366}" type="pres">
      <dgm:prSet presAssocID="{06732904-B3E9-40D1-A45D-F18353A2205F}" presName="spacer" presStyleCnt="0"/>
      <dgm:spPr/>
    </dgm:pt>
    <dgm:pt modelId="{A0698D93-A091-42C9-B380-93331DD5E6BB}" type="pres">
      <dgm:prSet presAssocID="{CC208D42-AA24-4A6E-8861-5AA78D6FC31B}" presName="parentText" presStyleLbl="node1" presStyleIdx="1" presStyleCnt="4">
        <dgm:presLayoutVars>
          <dgm:chMax val="0"/>
          <dgm:bulletEnabled val="1"/>
        </dgm:presLayoutVars>
      </dgm:prSet>
      <dgm:spPr/>
    </dgm:pt>
    <dgm:pt modelId="{74714C7E-5048-41CE-A31C-87D70A94FBCF}" type="pres">
      <dgm:prSet presAssocID="{A43C5F60-689C-463D-9CC8-4D8F5C55ABCB}" presName="spacer" presStyleCnt="0"/>
      <dgm:spPr/>
    </dgm:pt>
    <dgm:pt modelId="{FA4B8244-50D0-4164-8E5C-38634629A01D}" type="pres">
      <dgm:prSet presAssocID="{9D2203D0-8C0D-4B6D-8FE3-0DA4BBC8F8AC}" presName="parentText" presStyleLbl="node1" presStyleIdx="2" presStyleCnt="4">
        <dgm:presLayoutVars>
          <dgm:chMax val="0"/>
          <dgm:bulletEnabled val="1"/>
        </dgm:presLayoutVars>
      </dgm:prSet>
      <dgm:spPr/>
    </dgm:pt>
    <dgm:pt modelId="{7DF1F0E0-EB90-4E54-8B32-08C027AD97B1}" type="pres">
      <dgm:prSet presAssocID="{9E66D009-2F62-48A1-B080-279D96EEDEA4}" presName="spacer" presStyleCnt="0"/>
      <dgm:spPr/>
    </dgm:pt>
    <dgm:pt modelId="{3B210145-71DF-4CF0-9E68-C215388EF8E6}" type="pres">
      <dgm:prSet presAssocID="{02B0C620-FB87-4823-B377-56C1BEA1AB1C}" presName="parentText" presStyleLbl="node1" presStyleIdx="3" presStyleCnt="4">
        <dgm:presLayoutVars>
          <dgm:chMax val="0"/>
          <dgm:bulletEnabled val="1"/>
        </dgm:presLayoutVars>
      </dgm:prSet>
      <dgm:spPr/>
    </dgm:pt>
  </dgm:ptLst>
  <dgm:cxnLst>
    <dgm:cxn modelId="{2A968E2F-CA16-45F3-9EBC-B348BB1E6262}" srcId="{A06DA8F0-A4CE-4C20-A190-C6E4CED44262}" destId="{9D2203D0-8C0D-4B6D-8FE3-0DA4BBC8F8AC}" srcOrd="2" destOrd="0" parTransId="{6F12D344-7B0D-4373-8939-644AD05122CB}" sibTransId="{9E66D009-2F62-48A1-B080-279D96EEDEA4}"/>
    <dgm:cxn modelId="{8A92166D-3CE9-48EA-AC92-2DD4BAA8645F}" type="presOf" srcId="{9D2203D0-8C0D-4B6D-8FE3-0DA4BBC8F8AC}" destId="{FA4B8244-50D0-4164-8E5C-38634629A01D}" srcOrd="0" destOrd="0" presId="urn:microsoft.com/office/officeart/2005/8/layout/vList2"/>
    <dgm:cxn modelId="{876BF56F-DB3D-4012-85EF-C62181D829A5}" type="presOf" srcId="{02B0C620-FB87-4823-B377-56C1BEA1AB1C}" destId="{3B210145-71DF-4CF0-9E68-C215388EF8E6}" srcOrd="0" destOrd="0" presId="urn:microsoft.com/office/officeart/2005/8/layout/vList2"/>
    <dgm:cxn modelId="{F5966D79-26CD-4BD8-BB4C-4B115BDCB83E}" srcId="{A06DA8F0-A4CE-4C20-A190-C6E4CED44262}" destId="{02B0C620-FB87-4823-B377-56C1BEA1AB1C}" srcOrd="3" destOrd="0" parTransId="{4E4E39AA-3D25-4C88-B343-4E0F50058665}" sibTransId="{096A9C24-22D9-43F8-8695-7E768F501701}"/>
    <dgm:cxn modelId="{5A4020A4-F98B-4AE2-BB13-3FC74A7C20B6}" type="presOf" srcId="{A06DA8F0-A4CE-4C20-A190-C6E4CED44262}" destId="{025D7224-55A1-40C1-A1F1-6A494485C273}" srcOrd="0" destOrd="0" presId="urn:microsoft.com/office/officeart/2005/8/layout/vList2"/>
    <dgm:cxn modelId="{8D6756AA-C7BF-4904-BA05-1C0613551D6F}" type="presOf" srcId="{CC208D42-AA24-4A6E-8861-5AA78D6FC31B}" destId="{A0698D93-A091-42C9-B380-93331DD5E6BB}" srcOrd="0" destOrd="0" presId="urn:microsoft.com/office/officeart/2005/8/layout/vList2"/>
    <dgm:cxn modelId="{5B4BC9B8-450B-4E32-BB0F-7C13A801CA26}" srcId="{A06DA8F0-A4CE-4C20-A190-C6E4CED44262}" destId="{F182E8FE-4F15-4AF2-AA58-EF0AD376632E}" srcOrd="0" destOrd="0" parTransId="{75930FB6-EF76-4D24-98D4-6715E72169EF}" sibTransId="{06732904-B3E9-40D1-A45D-F18353A2205F}"/>
    <dgm:cxn modelId="{BD6311CA-D12D-4664-83B1-1CC40D0B1B02}" srcId="{A06DA8F0-A4CE-4C20-A190-C6E4CED44262}" destId="{CC208D42-AA24-4A6E-8861-5AA78D6FC31B}" srcOrd="1" destOrd="0" parTransId="{59946AF1-644A-447F-88D5-F74203CE9B99}" sibTransId="{A43C5F60-689C-463D-9CC8-4D8F5C55ABCB}"/>
    <dgm:cxn modelId="{1B409DE2-8E9A-4B82-A05B-59721C28BA3F}" type="presOf" srcId="{F182E8FE-4F15-4AF2-AA58-EF0AD376632E}" destId="{042EE0A4-86F6-42AC-AC9B-5CB6695BEAEF}" srcOrd="0" destOrd="0" presId="urn:microsoft.com/office/officeart/2005/8/layout/vList2"/>
    <dgm:cxn modelId="{25B6402D-CED4-4F78-8C26-FD420F96008E}" type="presParOf" srcId="{025D7224-55A1-40C1-A1F1-6A494485C273}" destId="{042EE0A4-86F6-42AC-AC9B-5CB6695BEAEF}" srcOrd="0" destOrd="0" presId="urn:microsoft.com/office/officeart/2005/8/layout/vList2"/>
    <dgm:cxn modelId="{120F6483-ED84-4FE6-9F44-636DC8ADA9D2}" type="presParOf" srcId="{025D7224-55A1-40C1-A1F1-6A494485C273}" destId="{A1FA28CA-AFF6-4CC5-919D-19E81BDB2366}" srcOrd="1" destOrd="0" presId="urn:microsoft.com/office/officeart/2005/8/layout/vList2"/>
    <dgm:cxn modelId="{C9C619BC-4ECD-434A-8CC6-C11713FB50EA}" type="presParOf" srcId="{025D7224-55A1-40C1-A1F1-6A494485C273}" destId="{A0698D93-A091-42C9-B380-93331DD5E6BB}" srcOrd="2" destOrd="0" presId="urn:microsoft.com/office/officeart/2005/8/layout/vList2"/>
    <dgm:cxn modelId="{E3C5A788-763E-4452-A3B8-2DC26E3476A8}" type="presParOf" srcId="{025D7224-55A1-40C1-A1F1-6A494485C273}" destId="{74714C7E-5048-41CE-A31C-87D70A94FBCF}" srcOrd="3" destOrd="0" presId="urn:microsoft.com/office/officeart/2005/8/layout/vList2"/>
    <dgm:cxn modelId="{A2693375-A6B9-4DCA-B241-49A50E26B80B}" type="presParOf" srcId="{025D7224-55A1-40C1-A1F1-6A494485C273}" destId="{FA4B8244-50D0-4164-8E5C-38634629A01D}" srcOrd="4" destOrd="0" presId="urn:microsoft.com/office/officeart/2005/8/layout/vList2"/>
    <dgm:cxn modelId="{A9CA1D6B-F41D-47BA-93BE-2DAB722049DB}" type="presParOf" srcId="{025D7224-55A1-40C1-A1F1-6A494485C273}" destId="{7DF1F0E0-EB90-4E54-8B32-08C027AD97B1}" srcOrd="5" destOrd="0" presId="urn:microsoft.com/office/officeart/2005/8/layout/vList2"/>
    <dgm:cxn modelId="{233FC9F3-4298-4A49-B11A-A5551E28CEBD}" type="presParOf" srcId="{025D7224-55A1-40C1-A1F1-6A494485C273}" destId="{3B210145-71DF-4CF0-9E68-C215388EF8E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6DA8F0-A4CE-4C20-A190-C6E4CED442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7F42E6C-B033-482A-9EBD-D8D547342B11}">
      <dgm:prSet custT="1"/>
      <dgm:spPr/>
      <dgm:t>
        <a:bodyPr/>
        <a:lstStyle/>
        <a:p>
          <a:r>
            <a:rPr lang="en-US" sz="1600" b="1" dirty="0">
              <a:solidFill>
                <a:schemeClr val="tx1"/>
              </a:solidFill>
            </a:rPr>
            <a:t>This is a tradition that goes back to Petty</a:t>
          </a:r>
          <a:r>
            <a:rPr lang="en-US" sz="1600" dirty="0"/>
            <a:t>:</a:t>
          </a:r>
          <a:r>
            <a:rPr lang="it-IT" sz="1600" dirty="0"/>
            <a:t> «Mony is an artificial Thing or rather No Thing … but Is rather ye Sign of a Thing. For If men were excellently Versed in accompts Mony were not necessary at all and many places as Barbados &amp;c have made shift without it &amp; and so they do in Banks.” </a:t>
          </a:r>
          <a:r>
            <a:rPr lang="en-US" sz="1600" dirty="0"/>
            <a:t> </a:t>
          </a:r>
        </a:p>
      </dgm:t>
    </dgm:pt>
    <dgm:pt modelId="{E63D7C69-ABD8-4710-B570-932729F4F378}" type="parTrans" cxnId="{643C52B7-28C4-41CB-9518-DF96D75EAB30}">
      <dgm:prSet/>
      <dgm:spPr/>
      <dgm:t>
        <a:bodyPr/>
        <a:lstStyle/>
        <a:p>
          <a:endParaRPr lang="en-US"/>
        </a:p>
      </dgm:t>
    </dgm:pt>
    <dgm:pt modelId="{950C1F3E-E874-46D0-AF17-75D4CB99F928}" type="sibTrans" cxnId="{643C52B7-28C4-41CB-9518-DF96D75EAB30}">
      <dgm:prSet/>
      <dgm:spPr/>
      <dgm:t>
        <a:bodyPr/>
        <a:lstStyle/>
        <a:p>
          <a:endParaRPr lang="en-US"/>
        </a:p>
      </dgm:t>
    </dgm:pt>
    <dgm:pt modelId="{8174E0F2-2A26-4936-BA10-B1B966FAB3DF}">
      <dgm:prSet custT="1"/>
      <dgm:spPr/>
      <dgm:t>
        <a:bodyPr/>
        <a:lstStyle/>
        <a:p>
          <a:r>
            <a:rPr lang="en-US" sz="1600" dirty="0"/>
            <a:t>John Law (1716), Sir James </a:t>
          </a:r>
          <a:r>
            <a:rPr lang="en-US" sz="1600" dirty="0" err="1"/>
            <a:t>Steuart</a:t>
          </a:r>
          <a:r>
            <a:rPr lang="en-US" sz="1600" dirty="0"/>
            <a:t> (1767) and </a:t>
          </a:r>
        </a:p>
        <a:p>
          <a:r>
            <a:rPr lang="en-US" sz="1600" dirty="0">
              <a:solidFill>
                <a:schemeClr val="tx1"/>
              </a:solidFill>
            </a:rPr>
            <a:t>Adam Smith </a:t>
          </a:r>
          <a:r>
            <a:rPr lang="en-US" sz="1600" dirty="0"/>
            <a:t>(1776): “Buying and selling upon credit, and the different dealers compensating their credits with one another, … will supply {physical money} with less inconveniency” than barter. </a:t>
          </a:r>
        </a:p>
        <a:p>
          <a:r>
            <a:rPr lang="en-US" sz="1600" b="1" dirty="0">
              <a:solidFill>
                <a:schemeClr val="tx1"/>
              </a:solidFill>
            </a:rPr>
            <a:t>Ricardo</a:t>
          </a:r>
          <a:r>
            <a:rPr lang="en-US" sz="1600" b="0" dirty="0"/>
            <a:t> </a:t>
          </a:r>
          <a:r>
            <a:rPr lang="en-US" sz="1600" dirty="0"/>
            <a:t> (1816):  instead of gold being used in exchange “money is merely written off one account and added to another”; payments “effected without the intervention of either bank notes or money.”</a:t>
          </a:r>
        </a:p>
      </dgm:t>
    </dgm:pt>
    <dgm:pt modelId="{582C4ACA-0B48-4070-A388-DB064C50B422}" type="parTrans" cxnId="{A408FC9E-F3E5-4244-AAAE-32BC06531973}">
      <dgm:prSet/>
      <dgm:spPr/>
      <dgm:t>
        <a:bodyPr/>
        <a:lstStyle/>
        <a:p>
          <a:endParaRPr lang="en-US"/>
        </a:p>
      </dgm:t>
    </dgm:pt>
    <dgm:pt modelId="{74B7D25E-65F9-4055-BB8F-8A6F21F5EF62}" type="sibTrans" cxnId="{A408FC9E-F3E5-4244-AAAE-32BC06531973}">
      <dgm:prSet/>
      <dgm:spPr/>
      <dgm:t>
        <a:bodyPr/>
        <a:lstStyle/>
        <a:p>
          <a:endParaRPr lang="en-US"/>
        </a:p>
      </dgm:t>
    </dgm:pt>
    <dgm:pt modelId="{681E03CC-17EA-4A9B-AC30-8C81D4C3675F}">
      <dgm:prSet custT="1"/>
      <dgm:spPr/>
      <dgm:t>
        <a:bodyPr/>
        <a:lstStyle/>
        <a:p>
          <a:r>
            <a:rPr lang="en-US" sz="1800" b="1" dirty="0">
              <a:solidFill>
                <a:schemeClr val="tx1"/>
              </a:solidFill>
            </a:rPr>
            <a:t>Schumpeter</a:t>
          </a:r>
          <a:r>
            <a:rPr lang="en-US" sz="1800" dirty="0"/>
            <a:t>: It may be more useful to … look upon capitalist finance as a clearing system that cancels claims and debt and carries forward the differences—so that “money” payments come in only as a special case without any particularly fundamental importance. … a credit theory of money is possibly preferable to a monetary theory of credit.”</a:t>
          </a:r>
        </a:p>
      </dgm:t>
    </dgm:pt>
    <dgm:pt modelId="{F5D7166C-AC5E-4614-83A8-A79C363B0B81}" type="parTrans" cxnId="{CE2E7354-9045-40F7-8EB1-E03AC4CA72F5}">
      <dgm:prSet/>
      <dgm:spPr/>
      <dgm:t>
        <a:bodyPr/>
        <a:lstStyle/>
        <a:p>
          <a:endParaRPr lang="en-US"/>
        </a:p>
      </dgm:t>
    </dgm:pt>
    <dgm:pt modelId="{A12E2416-3E4E-42E9-A389-544A6875724D}" type="sibTrans" cxnId="{CE2E7354-9045-40F7-8EB1-E03AC4CA72F5}">
      <dgm:prSet/>
      <dgm:spPr/>
      <dgm:t>
        <a:bodyPr/>
        <a:lstStyle/>
        <a:p>
          <a:endParaRPr lang="en-US"/>
        </a:p>
      </dgm:t>
    </dgm:pt>
    <dgm:pt modelId="{92FF2CCD-AD1C-41DC-B68A-FAD5C87DBCF7}">
      <dgm:prSet custT="1"/>
      <dgm:spPr/>
      <dgm:t>
        <a:bodyPr/>
        <a:lstStyle/>
        <a:p>
          <a:r>
            <a:rPr lang="en-US" sz="500" dirty="0"/>
            <a:t> </a:t>
          </a:r>
          <a:r>
            <a:rPr lang="en-US" sz="1600" dirty="0"/>
            <a:t>Resurrected by Colwell (1859), Withers (1906), Bendixen (1908), Schumpeter, Innes  (1913), Mises, Knapp, and Luigi Einaudi’s “Imaginary money” (1936), </a:t>
          </a:r>
        </a:p>
      </dgm:t>
    </dgm:pt>
    <dgm:pt modelId="{68F54571-6967-4B7F-A277-1336DA716347}" type="parTrans" cxnId="{137663CA-14C7-4208-82D2-43BABD7972D5}">
      <dgm:prSet/>
      <dgm:spPr/>
      <dgm:t>
        <a:bodyPr/>
        <a:lstStyle/>
        <a:p>
          <a:endParaRPr lang="en-US"/>
        </a:p>
      </dgm:t>
    </dgm:pt>
    <dgm:pt modelId="{7B1E39F5-EDDD-4EF8-ACD6-A9C7277C9550}" type="sibTrans" cxnId="{137663CA-14C7-4208-82D2-43BABD7972D5}">
      <dgm:prSet/>
      <dgm:spPr/>
      <dgm:t>
        <a:bodyPr/>
        <a:lstStyle/>
        <a:p>
          <a:endParaRPr lang="en-US"/>
        </a:p>
      </dgm:t>
    </dgm:pt>
    <dgm:pt modelId="{025D7224-55A1-40C1-A1F1-6A494485C273}" type="pres">
      <dgm:prSet presAssocID="{A06DA8F0-A4CE-4C20-A190-C6E4CED44262}" presName="linear" presStyleCnt="0">
        <dgm:presLayoutVars>
          <dgm:animLvl val="lvl"/>
          <dgm:resizeHandles val="exact"/>
        </dgm:presLayoutVars>
      </dgm:prSet>
      <dgm:spPr/>
    </dgm:pt>
    <dgm:pt modelId="{83232F80-E7E6-427D-A59E-97AC077505DA}" type="pres">
      <dgm:prSet presAssocID="{37F42E6C-B033-482A-9EBD-D8D547342B11}" presName="parentText" presStyleLbl="node1" presStyleIdx="0" presStyleCnt="4" custScaleY="65609" custLinFactY="-11968" custLinFactNeighborX="-669" custLinFactNeighborY="-100000">
        <dgm:presLayoutVars>
          <dgm:chMax val="0"/>
          <dgm:bulletEnabled val="1"/>
        </dgm:presLayoutVars>
      </dgm:prSet>
      <dgm:spPr/>
    </dgm:pt>
    <dgm:pt modelId="{29F15C90-0056-4736-9E7D-DAD0408D7BA8}" type="pres">
      <dgm:prSet presAssocID="{950C1F3E-E874-46D0-AF17-75D4CB99F928}" presName="spacer" presStyleCnt="0"/>
      <dgm:spPr/>
    </dgm:pt>
    <dgm:pt modelId="{0D2FEBEE-65C9-4FD8-A751-59A6D73308A8}" type="pres">
      <dgm:prSet presAssocID="{8174E0F2-2A26-4936-BA10-B1B966FAB3DF}" presName="parentText" presStyleLbl="node1" presStyleIdx="1" presStyleCnt="4" custScaleY="101261" custLinFactY="-1533" custLinFactNeighborX="-669" custLinFactNeighborY="-100000">
        <dgm:presLayoutVars>
          <dgm:chMax val="0"/>
          <dgm:bulletEnabled val="1"/>
        </dgm:presLayoutVars>
      </dgm:prSet>
      <dgm:spPr/>
    </dgm:pt>
    <dgm:pt modelId="{B0CFE0FD-44E3-43F0-9CA7-7F05D6B72B03}" type="pres">
      <dgm:prSet presAssocID="{74B7D25E-65F9-4055-BB8F-8A6F21F5EF62}" presName="spacer" presStyleCnt="0"/>
      <dgm:spPr/>
    </dgm:pt>
    <dgm:pt modelId="{D44E1746-071D-4BC5-AA71-F89615069A3C}" type="pres">
      <dgm:prSet presAssocID="{92FF2CCD-AD1C-41DC-B68A-FAD5C87DBCF7}" presName="parentText" presStyleLbl="node1" presStyleIdx="2" presStyleCnt="4" custScaleY="51961" custLinFactY="-7660" custLinFactNeighborX="898" custLinFactNeighborY="-100000">
        <dgm:presLayoutVars>
          <dgm:chMax val="0"/>
          <dgm:bulletEnabled val="1"/>
        </dgm:presLayoutVars>
      </dgm:prSet>
      <dgm:spPr/>
    </dgm:pt>
    <dgm:pt modelId="{425E4AF9-C1EA-4684-801B-9CFEF73AFBD1}" type="pres">
      <dgm:prSet presAssocID="{7B1E39F5-EDDD-4EF8-ACD6-A9C7277C9550}" presName="spacer" presStyleCnt="0"/>
      <dgm:spPr/>
    </dgm:pt>
    <dgm:pt modelId="{3541F1DC-5859-4B64-8E9A-1403FF814CA7}" type="pres">
      <dgm:prSet presAssocID="{681E03CC-17EA-4A9B-AC30-8C81D4C3675F}" presName="parentText" presStyleLbl="node1" presStyleIdx="3" presStyleCnt="4" custScaleY="119179" custLinFactY="319044" custLinFactNeighborY="400000">
        <dgm:presLayoutVars>
          <dgm:chMax val="0"/>
          <dgm:bulletEnabled val="1"/>
        </dgm:presLayoutVars>
      </dgm:prSet>
      <dgm:spPr/>
    </dgm:pt>
  </dgm:ptLst>
  <dgm:cxnLst>
    <dgm:cxn modelId="{F81C7963-46B4-4304-B98E-CE31D75646C3}" type="presOf" srcId="{92FF2CCD-AD1C-41DC-B68A-FAD5C87DBCF7}" destId="{D44E1746-071D-4BC5-AA71-F89615069A3C}" srcOrd="0" destOrd="0" presId="urn:microsoft.com/office/officeart/2005/8/layout/vList2"/>
    <dgm:cxn modelId="{CE2E7354-9045-40F7-8EB1-E03AC4CA72F5}" srcId="{A06DA8F0-A4CE-4C20-A190-C6E4CED44262}" destId="{681E03CC-17EA-4A9B-AC30-8C81D4C3675F}" srcOrd="3" destOrd="0" parTransId="{F5D7166C-AC5E-4614-83A8-A79C363B0B81}" sibTransId="{A12E2416-3E4E-42E9-A389-544A6875724D}"/>
    <dgm:cxn modelId="{BB9ADB88-8D3E-4D95-B129-40EFDDF6D759}" type="presOf" srcId="{37F42E6C-B033-482A-9EBD-D8D547342B11}" destId="{83232F80-E7E6-427D-A59E-97AC077505DA}" srcOrd="0" destOrd="0" presId="urn:microsoft.com/office/officeart/2005/8/layout/vList2"/>
    <dgm:cxn modelId="{A408FC9E-F3E5-4244-AAAE-32BC06531973}" srcId="{A06DA8F0-A4CE-4C20-A190-C6E4CED44262}" destId="{8174E0F2-2A26-4936-BA10-B1B966FAB3DF}" srcOrd="1" destOrd="0" parTransId="{582C4ACA-0B48-4070-A388-DB064C50B422}" sibTransId="{74B7D25E-65F9-4055-BB8F-8A6F21F5EF62}"/>
    <dgm:cxn modelId="{F40D0FA2-EA84-4007-931F-0C63DF7CF315}" type="presOf" srcId="{8174E0F2-2A26-4936-BA10-B1B966FAB3DF}" destId="{0D2FEBEE-65C9-4FD8-A751-59A6D73308A8}" srcOrd="0" destOrd="0" presId="urn:microsoft.com/office/officeart/2005/8/layout/vList2"/>
    <dgm:cxn modelId="{5A4020A4-F98B-4AE2-BB13-3FC74A7C20B6}" type="presOf" srcId="{A06DA8F0-A4CE-4C20-A190-C6E4CED44262}" destId="{025D7224-55A1-40C1-A1F1-6A494485C273}" srcOrd="0" destOrd="0" presId="urn:microsoft.com/office/officeart/2005/8/layout/vList2"/>
    <dgm:cxn modelId="{643C52B7-28C4-41CB-9518-DF96D75EAB30}" srcId="{A06DA8F0-A4CE-4C20-A190-C6E4CED44262}" destId="{37F42E6C-B033-482A-9EBD-D8D547342B11}" srcOrd="0" destOrd="0" parTransId="{E63D7C69-ABD8-4710-B570-932729F4F378}" sibTransId="{950C1F3E-E874-46D0-AF17-75D4CB99F928}"/>
    <dgm:cxn modelId="{4EC1EEBC-5A3A-4EA9-BFF5-FE8B855BBDEA}" type="presOf" srcId="{681E03CC-17EA-4A9B-AC30-8C81D4C3675F}" destId="{3541F1DC-5859-4B64-8E9A-1403FF814CA7}" srcOrd="0" destOrd="0" presId="urn:microsoft.com/office/officeart/2005/8/layout/vList2"/>
    <dgm:cxn modelId="{137663CA-14C7-4208-82D2-43BABD7972D5}" srcId="{A06DA8F0-A4CE-4C20-A190-C6E4CED44262}" destId="{92FF2CCD-AD1C-41DC-B68A-FAD5C87DBCF7}" srcOrd="2" destOrd="0" parTransId="{68F54571-6967-4B7F-A277-1336DA716347}" sibTransId="{7B1E39F5-EDDD-4EF8-ACD6-A9C7277C9550}"/>
    <dgm:cxn modelId="{D61FE72C-2962-43EE-9901-A4D0738EE2AC}" type="presParOf" srcId="{025D7224-55A1-40C1-A1F1-6A494485C273}" destId="{83232F80-E7E6-427D-A59E-97AC077505DA}" srcOrd="0" destOrd="0" presId="urn:microsoft.com/office/officeart/2005/8/layout/vList2"/>
    <dgm:cxn modelId="{6C399C3C-EE26-4547-B126-BFE7C6A56B11}" type="presParOf" srcId="{025D7224-55A1-40C1-A1F1-6A494485C273}" destId="{29F15C90-0056-4736-9E7D-DAD0408D7BA8}" srcOrd="1" destOrd="0" presId="urn:microsoft.com/office/officeart/2005/8/layout/vList2"/>
    <dgm:cxn modelId="{4C30B8A5-9C47-4E6D-9367-478B053B6D16}" type="presParOf" srcId="{025D7224-55A1-40C1-A1F1-6A494485C273}" destId="{0D2FEBEE-65C9-4FD8-A751-59A6D73308A8}" srcOrd="2" destOrd="0" presId="urn:microsoft.com/office/officeart/2005/8/layout/vList2"/>
    <dgm:cxn modelId="{85EC688A-C7D2-4279-9516-40C18AC7A728}" type="presParOf" srcId="{025D7224-55A1-40C1-A1F1-6A494485C273}" destId="{B0CFE0FD-44E3-43F0-9CA7-7F05D6B72B03}" srcOrd="3" destOrd="0" presId="urn:microsoft.com/office/officeart/2005/8/layout/vList2"/>
    <dgm:cxn modelId="{12BBCFB3-CB06-4E68-B8BF-C38B6FE7190F}" type="presParOf" srcId="{025D7224-55A1-40C1-A1F1-6A494485C273}" destId="{D44E1746-071D-4BC5-AA71-F89615069A3C}" srcOrd="4" destOrd="0" presId="urn:microsoft.com/office/officeart/2005/8/layout/vList2"/>
    <dgm:cxn modelId="{79718961-4FB6-4EB9-B83F-E7D6A80FC37F}" type="presParOf" srcId="{025D7224-55A1-40C1-A1F1-6A494485C273}" destId="{425E4AF9-C1EA-4684-801B-9CFEF73AFBD1}" srcOrd="5" destOrd="0" presId="urn:microsoft.com/office/officeart/2005/8/layout/vList2"/>
    <dgm:cxn modelId="{C32EF5DD-14F2-4ABA-8219-CFC19387FCD9}" type="presParOf" srcId="{025D7224-55A1-40C1-A1F1-6A494485C273}" destId="{3541F1DC-5859-4B64-8E9A-1403FF814CA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DC5060-5F09-4861-BC2A-90C3B98E3CD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A8DD173D-3B77-40BD-B45B-C10ED6B04804}">
      <dgm:prSet/>
      <dgm:spPr/>
      <dgm:t>
        <a:bodyPr/>
        <a:lstStyle/>
        <a:p>
          <a:pPr algn="l"/>
          <a:r>
            <a:rPr lang="en-US" b="0" i="0" u="none" strike="noStrike" baseline="0" dirty="0">
              <a:solidFill>
                <a:srgbClr val="000000"/>
              </a:solidFill>
              <a:latin typeface="Arial" panose="020B0604020202020204" pitchFamily="34" charset="0"/>
            </a:rPr>
            <a:t>Keynes in a 1942 BBC radio broadcast. Critics of ambitious plans for the post-war reconstruction of London had challenged “how is it to be paid for?… Where’s the money to come from?” </a:t>
          </a:r>
        </a:p>
        <a:p>
          <a:pPr algn="l"/>
          <a:r>
            <a:rPr lang="en-US" b="0" i="0" u="none" strike="noStrike" baseline="0" dirty="0">
              <a:solidFill>
                <a:srgbClr val="000000"/>
              </a:solidFill>
              <a:latin typeface="Arial" panose="020B0604020202020204" pitchFamily="34" charset="0"/>
            </a:rPr>
            <a:t>To which Keynes replied “we build houses with bricks and mortar, not with money. … As a technician in these matters I can only affirm that the technical problem of where the money for reconstruction is to come from can be solved” (Keynes, CW, XXV</a:t>
          </a:r>
          <a:endParaRPr lang="en-US" dirty="0"/>
        </a:p>
      </dgm:t>
    </dgm:pt>
    <dgm:pt modelId="{68E6D8C4-DCEF-48CF-894F-0003999B015A}" type="parTrans" cxnId="{62927368-8C97-48B3-ACD8-9E5E598CBEE9}">
      <dgm:prSet/>
      <dgm:spPr/>
      <dgm:t>
        <a:bodyPr/>
        <a:lstStyle/>
        <a:p>
          <a:endParaRPr lang="en-US"/>
        </a:p>
      </dgm:t>
    </dgm:pt>
    <dgm:pt modelId="{B9848A9B-B87B-46BE-9401-9E424A522B1C}" type="sibTrans" cxnId="{62927368-8C97-48B3-ACD8-9E5E598CBEE9}">
      <dgm:prSet/>
      <dgm:spPr/>
      <dgm:t>
        <a:bodyPr/>
        <a:lstStyle/>
        <a:p>
          <a:endParaRPr lang="en-US"/>
        </a:p>
      </dgm:t>
    </dgm:pt>
    <dgm:pt modelId="{80811F67-B933-48B3-8380-3869667761C9}">
      <dgm:prSet custT="1"/>
      <dgm:spPr/>
      <dgm:t>
        <a:bodyPr/>
        <a:lstStyle/>
        <a:p>
          <a:r>
            <a:rPr lang="en-US" sz="1600" b="1" i="0" u="none" strike="noStrike" baseline="0" dirty="0">
              <a:latin typeface="Arial" panose="020B0604020202020204" pitchFamily="34" charset="0"/>
            </a:rPr>
            <a:t>Keynes in the Treatise: </a:t>
          </a:r>
        </a:p>
        <a:p>
          <a:r>
            <a:rPr lang="en-US" sz="1600" b="1" i="0" u="none" strike="noStrike" baseline="0" dirty="0">
              <a:latin typeface="Arial" panose="020B0604020202020204" pitchFamily="34" charset="0"/>
            </a:rPr>
            <a:t>Banks produce it! </a:t>
          </a:r>
          <a:r>
            <a:rPr lang="en-US" sz="1600" b="0" i="0" u="none" strike="noStrike" baseline="0" dirty="0">
              <a:latin typeface="Arial" panose="020B0604020202020204" pitchFamily="34" charset="0"/>
            </a:rPr>
            <a:t>“all deposits are ‘created’ by the bank holding them. It is certainly not the case that the banks are” (Keynes, CW: V, 23, 26) </a:t>
          </a:r>
        </a:p>
        <a:p>
          <a:r>
            <a:rPr lang="en-US" sz="1600" b="1" i="0" u="none" strike="noStrike" baseline="0" dirty="0">
              <a:latin typeface="Arial" panose="020B0604020202020204" pitchFamily="34" charset="0"/>
            </a:rPr>
            <a:t>Schumpeter</a:t>
          </a:r>
          <a:r>
            <a:rPr lang="en-US" sz="1600" b="0" i="0" u="none" strike="noStrike" baseline="0" dirty="0">
              <a:latin typeface="Arial" panose="020B0604020202020204" pitchFamily="34" charset="0"/>
            </a:rPr>
            <a:t>: Banks create money out of nothing</a:t>
          </a:r>
        </a:p>
        <a:p>
          <a:endParaRPr lang="en-US" sz="1200" b="0" i="0" u="none" strike="noStrike" baseline="0" dirty="0">
            <a:latin typeface="Arial" panose="020B0604020202020204" pitchFamily="34" charset="0"/>
          </a:endParaRPr>
        </a:p>
      </dgm:t>
    </dgm:pt>
    <dgm:pt modelId="{2F168BE1-8588-4DA0-A83B-23EF464D8E76}" type="parTrans" cxnId="{871184AB-58FF-46AF-B41B-858068AE5CBF}">
      <dgm:prSet/>
      <dgm:spPr/>
      <dgm:t>
        <a:bodyPr/>
        <a:lstStyle/>
        <a:p>
          <a:endParaRPr lang="en-US"/>
        </a:p>
      </dgm:t>
    </dgm:pt>
    <dgm:pt modelId="{81363731-3739-4B8B-AF6A-CE93CF348EAF}" type="sibTrans" cxnId="{871184AB-58FF-46AF-B41B-858068AE5CBF}">
      <dgm:prSet/>
      <dgm:spPr/>
      <dgm:t>
        <a:bodyPr/>
        <a:lstStyle/>
        <a:p>
          <a:endParaRPr lang="en-US"/>
        </a:p>
      </dgm:t>
    </dgm:pt>
    <dgm:pt modelId="{E4287228-7C31-47E8-A729-BDEBA8BFE7B3}">
      <dgm:prSet/>
      <dgm:spPr/>
      <dgm:t>
        <a:bodyPr/>
        <a:lstStyle/>
        <a:p>
          <a:r>
            <a:rPr lang="en-US" b="0" i="0" u="none" strike="noStrike" baseline="0" dirty="0">
              <a:latin typeface="Arial" panose="020B0604020202020204" pitchFamily="34" charset="0"/>
            </a:rPr>
            <a:t>Keynes could make these statements confident in the belief that his analysis in the </a:t>
          </a:r>
          <a:r>
            <a:rPr lang="en-US" b="0" i="1" u="none" strike="noStrike" baseline="0" dirty="0">
              <a:latin typeface="Arial" panose="020B0604020202020204" pitchFamily="34" charset="0"/>
            </a:rPr>
            <a:t>General Theory </a:t>
          </a:r>
          <a:r>
            <a:rPr lang="en-US" b="0" i="0" u="none" strike="noStrike" baseline="0" dirty="0">
              <a:latin typeface="Arial" panose="020B0604020202020204" pitchFamily="34" charset="0"/>
            </a:rPr>
            <a:t>had provided the answer to the “technical” problem of financing the required expenditure.. As many have noted, in times of war the “technical” problem of finance is easily solved, the real difficulties are in the mobilization and shifting of resources.</a:t>
          </a:r>
          <a:endParaRPr lang="en-US" dirty="0"/>
        </a:p>
      </dgm:t>
    </dgm:pt>
    <dgm:pt modelId="{2E63DE6D-6679-4363-B534-5B16A339B2B4}" type="parTrans" cxnId="{0985C322-DC8A-48DD-A01B-583AD014430A}">
      <dgm:prSet/>
      <dgm:spPr/>
      <dgm:t>
        <a:bodyPr/>
        <a:lstStyle/>
        <a:p>
          <a:endParaRPr lang="en-US"/>
        </a:p>
      </dgm:t>
    </dgm:pt>
    <dgm:pt modelId="{EC37AD68-4A88-40EA-A14E-85D661ED0A5D}" type="sibTrans" cxnId="{0985C322-DC8A-48DD-A01B-583AD014430A}">
      <dgm:prSet/>
      <dgm:spPr/>
      <dgm:t>
        <a:bodyPr/>
        <a:lstStyle/>
        <a:p>
          <a:endParaRPr lang="en-US"/>
        </a:p>
      </dgm:t>
    </dgm:pt>
    <dgm:pt modelId="{7F5BA083-5B21-4571-99CB-FB5184BBCB82}">
      <dgm:prSet custT="1"/>
      <dgm:spPr/>
      <dgm:t>
        <a:bodyPr/>
        <a:lstStyle/>
        <a:p>
          <a:r>
            <a:rPr lang="en-US" sz="3200" dirty="0"/>
            <a:t>Savings don’t limit investment, </a:t>
          </a:r>
        </a:p>
        <a:p>
          <a:r>
            <a:rPr lang="en-US" sz="3200" dirty="0"/>
            <a:t>Finance can’t limit Investment </a:t>
          </a:r>
        </a:p>
      </dgm:t>
    </dgm:pt>
    <dgm:pt modelId="{C4D28A7B-5476-40B4-A263-DBF9D8D1D8A1}" type="parTrans" cxnId="{7D6623E0-4D06-4037-B56C-0263293D15B2}">
      <dgm:prSet/>
      <dgm:spPr/>
      <dgm:t>
        <a:bodyPr/>
        <a:lstStyle/>
        <a:p>
          <a:endParaRPr lang="en-US"/>
        </a:p>
      </dgm:t>
    </dgm:pt>
    <dgm:pt modelId="{E822CE36-BE4D-465E-BB15-A540FBEAFE34}" type="sibTrans" cxnId="{7D6623E0-4D06-4037-B56C-0263293D15B2}">
      <dgm:prSet/>
      <dgm:spPr/>
      <dgm:t>
        <a:bodyPr/>
        <a:lstStyle/>
        <a:p>
          <a:endParaRPr lang="en-US"/>
        </a:p>
      </dgm:t>
    </dgm:pt>
    <dgm:pt modelId="{A88EB0C4-E63A-4E45-B7C4-F1810F95E2E9}" type="pres">
      <dgm:prSet presAssocID="{77DC5060-5F09-4861-BC2A-90C3B98E3CDD}" presName="Name0" presStyleCnt="0">
        <dgm:presLayoutVars>
          <dgm:dir/>
          <dgm:animLvl val="lvl"/>
          <dgm:resizeHandles val="exact"/>
        </dgm:presLayoutVars>
      </dgm:prSet>
      <dgm:spPr/>
    </dgm:pt>
    <dgm:pt modelId="{C533B72D-DFBA-437F-B7F4-4339ADD80DAD}" type="pres">
      <dgm:prSet presAssocID="{A8DD173D-3B77-40BD-B45B-C10ED6B04804}" presName="linNode" presStyleCnt="0"/>
      <dgm:spPr/>
    </dgm:pt>
    <dgm:pt modelId="{FD54E7B4-3D5B-418A-980B-32A2849A86B3}" type="pres">
      <dgm:prSet presAssocID="{A8DD173D-3B77-40BD-B45B-C10ED6B04804}" presName="parentText" presStyleLbl="node1" presStyleIdx="0" presStyleCnt="4" custScaleX="277778" custScaleY="115940" custLinFactNeighborX="237" custLinFactNeighborY="-14243">
        <dgm:presLayoutVars>
          <dgm:chMax val="1"/>
          <dgm:bulletEnabled val="1"/>
        </dgm:presLayoutVars>
      </dgm:prSet>
      <dgm:spPr/>
    </dgm:pt>
    <dgm:pt modelId="{B452A449-9995-4DB2-8E3B-A81CA4389F29}" type="pres">
      <dgm:prSet presAssocID="{B9848A9B-B87B-46BE-9401-9E424A522B1C}" presName="sp" presStyleCnt="0"/>
      <dgm:spPr/>
    </dgm:pt>
    <dgm:pt modelId="{E64660D2-9C1E-46F1-945C-78DAD574614E}" type="pres">
      <dgm:prSet presAssocID="{80811F67-B933-48B3-8380-3869667761C9}" presName="linNode" presStyleCnt="0"/>
      <dgm:spPr/>
    </dgm:pt>
    <dgm:pt modelId="{DA90956B-5AF3-409E-90FF-9FE82FF48629}" type="pres">
      <dgm:prSet presAssocID="{80811F67-B933-48B3-8380-3869667761C9}" presName="parentText" presStyleLbl="node1" presStyleIdx="1" presStyleCnt="4" custScaleX="277778" custScaleY="85623" custLinFactNeighborX="136" custLinFactNeighborY="88215">
        <dgm:presLayoutVars>
          <dgm:chMax val="1"/>
          <dgm:bulletEnabled val="1"/>
        </dgm:presLayoutVars>
      </dgm:prSet>
      <dgm:spPr/>
    </dgm:pt>
    <dgm:pt modelId="{F6441147-5AF8-4B22-9996-9BD2197E1D5F}" type="pres">
      <dgm:prSet presAssocID="{81363731-3739-4B8B-AF6A-CE93CF348EAF}" presName="sp" presStyleCnt="0"/>
      <dgm:spPr/>
    </dgm:pt>
    <dgm:pt modelId="{5BC83B31-BAE1-4BF3-AFCB-85EB31A8E99D}" type="pres">
      <dgm:prSet presAssocID="{E4287228-7C31-47E8-A729-BDEBA8BFE7B3}" presName="linNode" presStyleCnt="0"/>
      <dgm:spPr/>
    </dgm:pt>
    <dgm:pt modelId="{BB05E204-98F5-4EAE-9801-6FD3EFC301CE}" type="pres">
      <dgm:prSet presAssocID="{E4287228-7C31-47E8-A729-BDEBA8BFE7B3}" presName="parentText" presStyleLbl="node1" presStyleIdx="2" presStyleCnt="4" custScaleX="277778" custLinFactY="-2408" custLinFactNeighborX="2945" custLinFactNeighborY="-100000">
        <dgm:presLayoutVars>
          <dgm:chMax val="1"/>
          <dgm:bulletEnabled val="1"/>
        </dgm:presLayoutVars>
      </dgm:prSet>
      <dgm:spPr/>
    </dgm:pt>
    <dgm:pt modelId="{C7EB29B0-C6FC-447B-8B2B-C460CE64D216}" type="pres">
      <dgm:prSet presAssocID="{EC37AD68-4A88-40EA-A14E-85D661ED0A5D}" presName="sp" presStyleCnt="0"/>
      <dgm:spPr/>
    </dgm:pt>
    <dgm:pt modelId="{E7513791-FC3A-41B9-86BB-3535948F2890}" type="pres">
      <dgm:prSet presAssocID="{7F5BA083-5B21-4571-99CB-FB5184BBCB82}" presName="linNode" presStyleCnt="0"/>
      <dgm:spPr/>
    </dgm:pt>
    <dgm:pt modelId="{136C344B-EDD7-4C5D-9E59-A6C947CC3BF2}" type="pres">
      <dgm:prSet presAssocID="{7F5BA083-5B21-4571-99CB-FB5184BBCB82}" presName="parentText" presStyleLbl="node1" presStyleIdx="3" presStyleCnt="4" custScaleX="277778">
        <dgm:presLayoutVars>
          <dgm:chMax val="1"/>
          <dgm:bulletEnabled val="1"/>
        </dgm:presLayoutVars>
      </dgm:prSet>
      <dgm:spPr/>
    </dgm:pt>
  </dgm:ptLst>
  <dgm:cxnLst>
    <dgm:cxn modelId="{0985C322-DC8A-48DD-A01B-583AD014430A}" srcId="{77DC5060-5F09-4861-BC2A-90C3B98E3CDD}" destId="{E4287228-7C31-47E8-A729-BDEBA8BFE7B3}" srcOrd="2" destOrd="0" parTransId="{2E63DE6D-6679-4363-B534-5B16A339B2B4}" sibTransId="{EC37AD68-4A88-40EA-A14E-85D661ED0A5D}"/>
    <dgm:cxn modelId="{D54BFC30-7BE3-418F-8580-28FA9CA5E82D}" type="presOf" srcId="{E4287228-7C31-47E8-A729-BDEBA8BFE7B3}" destId="{BB05E204-98F5-4EAE-9801-6FD3EFC301CE}" srcOrd="0" destOrd="0" presId="urn:microsoft.com/office/officeart/2005/8/layout/vList5"/>
    <dgm:cxn modelId="{62927368-8C97-48B3-ACD8-9E5E598CBEE9}" srcId="{77DC5060-5F09-4861-BC2A-90C3B98E3CDD}" destId="{A8DD173D-3B77-40BD-B45B-C10ED6B04804}" srcOrd="0" destOrd="0" parTransId="{68E6D8C4-DCEF-48CF-894F-0003999B015A}" sibTransId="{B9848A9B-B87B-46BE-9401-9E424A522B1C}"/>
    <dgm:cxn modelId="{EB99808A-CB9C-4143-95CF-9429DA117B9A}" type="presOf" srcId="{77DC5060-5F09-4861-BC2A-90C3B98E3CDD}" destId="{A88EB0C4-E63A-4E45-B7C4-F1810F95E2E9}" srcOrd="0" destOrd="0" presId="urn:microsoft.com/office/officeart/2005/8/layout/vList5"/>
    <dgm:cxn modelId="{C9BE52A1-388B-477D-AC5F-8FD4979EAA65}" type="presOf" srcId="{80811F67-B933-48B3-8380-3869667761C9}" destId="{DA90956B-5AF3-409E-90FF-9FE82FF48629}" srcOrd="0" destOrd="0" presId="urn:microsoft.com/office/officeart/2005/8/layout/vList5"/>
    <dgm:cxn modelId="{290BC1A1-F8B4-4F67-ABA9-1B01A4A6443C}" type="presOf" srcId="{7F5BA083-5B21-4571-99CB-FB5184BBCB82}" destId="{136C344B-EDD7-4C5D-9E59-A6C947CC3BF2}" srcOrd="0" destOrd="0" presId="urn:microsoft.com/office/officeart/2005/8/layout/vList5"/>
    <dgm:cxn modelId="{871184AB-58FF-46AF-B41B-858068AE5CBF}" srcId="{77DC5060-5F09-4861-BC2A-90C3B98E3CDD}" destId="{80811F67-B933-48B3-8380-3869667761C9}" srcOrd="1" destOrd="0" parTransId="{2F168BE1-8588-4DA0-A83B-23EF464D8E76}" sibTransId="{81363731-3739-4B8B-AF6A-CE93CF348EAF}"/>
    <dgm:cxn modelId="{7D6623E0-4D06-4037-B56C-0263293D15B2}" srcId="{77DC5060-5F09-4861-BC2A-90C3B98E3CDD}" destId="{7F5BA083-5B21-4571-99CB-FB5184BBCB82}" srcOrd="3" destOrd="0" parTransId="{C4D28A7B-5476-40B4-A263-DBF9D8D1D8A1}" sibTransId="{E822CE36-BE4D-465E-BB15-A540FBEAFE34}"/>
    <dgm:cxn modelId="{A44638E6-B4B0-4F7A-BC74-5E0EE3905FB5}" type="presOf" srcId="{A8DD173D-3B77-40BD-B45B-C10ED6B04804}" destId="{FD54E7B4-3D5B-418A-980B-32A2849A86B3}" srcOrd="0" destOrd="0" presId="urn:microsoft.com/office/officeart/2005/8/layout/vList5"/>
    <dgm:cxn modelId="{E981FD80-84FC-4455-831F-1387A404E6A2}" type="presParOf" srcId="{A88EB0C4-E63A-4E45-B7C4-F1810F95E2E9}" destId="{C533B72D-DFBA-437F-B7F4-4339ADD80DAD}" srcOrd="0" destOrd="0" presId="urn:microsoft.com/office/officeart/2005/8/layout/vList5"/>
    <dgm:cxn modelId="{1DEFFD80-6A9C-42E8-B8C2-C40FF638848B}" type="presParOf" srcId="{C533B72D-DFBA-437F-B7F4-4339ADD80DAD}" destId="{FD54E7B4-3D5B-418A-980B-32A2849A86B3}" srcOrd="0" destOrd="0" presId="urn:microsoft.com/office/officeart/2005/8/layout/vList5"/>
    <dgm:cxn modelId="{83D4D9DF-B048-4AB5-B60E-E72C785BF0A2}" type="presParOf" srcId="{A88EB0C4-E63A-4E45-B7C4-F1810F95E2E9}" destId="{B452A449-9995-4DB2-8E3B-A81CA4389F29}" srcOrd="1" destOrd="0" presId="urn:microsoft.com/office/officeart/2005/8/layout/vList5"/>
    <dgm:cxn modelId="{E0D94198-9BBA-4A3B-B14A-FAFEC529FBD7}" type="presParOf" srcId="{A88EB0C4-E63A-4E45-B7C4-F1810F95E2E9}" destId="{E64660D2-9C1E-46F1-945C-78DAD574614E}" srcOrd="2" destOrd="0" presId="urn:microsoft.com/office/officeart/2005/8/layout/vList5"/>
    <dgm:cxn modelId="{2DC8743C-C163-4E1F-AB8A-482347479E3F}" type="presParOf" srcId="{E64660D2-9C1E-46F1-945C-78DAD574614E}" destId="{DA90956B-5AF3-409E-90FF-9FE82FF48629}" srcOrd="0" destOrd="0" presId="urn:microsoft.com/office/officeart/2005/8/layout/vList5"/>
    <dgm:cxn modelId="{83B616B6-C4B5-475F-BC75-25C32762ED03}" type="presParOf" srcId="{A88EB0C4-E63A-4E45-B7C4-F1810F95E2E9}" destId="{F6441147-5AF8-4B22-9996-9BD2197E1D5F}" srcOrd="3" destOrd="0" presId="urn:microsoft.com/office/officeart/2005/8/layout/vList5"/>
    <dgm:cxn modelId="{3C005B95-4CA3-43A4-BD04-C9280C9572A6}" type="presParOf" srcId="{A88EB0C4-E63A-4E45-B7C4-F1810F95E2E9}" destId="{5BC83B31-BAE1-4BF3-AFCB-85EB31A8E99D}" srcOrd="4" destOrd="0" presId="urn:microsoft.com/office/officeart/2005/8/layout/vList5"/>
    <dgm:cxn modelId="{083EB6D6-AEDA-4DB5-8C1E-B4EB000170F9}" type="presParOf" srcId="{5BC83B31-BAE1-4BF3-AFCB-85EB31A8E99D}" destId="{BB05E204-98F5-4EAE-9801-6FD3EFC301CE}" srcOrd="0" destOrd="0" presId="urn:microsoft.com/office/officeart/2005/8/layout/vList5"/>
    <dgm:cxn modelId="{70AD3FC9-6CA4-4112-8DB1-363D3BB8D294}" type="presParOf" srcId="{A88EB0C4-E63A-4E45-B7C4-F1810F95E2E9}" destId="{C7EB29B0-C6FC-447B-8B2B-C460CE64D216}" srcOrd="5" destOrd="0" presId="urn:microsoft.com/office/officeart/2005/8/layout/vList5"/>
    <dgm:cxn modelId="{92DBB95E-3495-4951-93A7-7113C1643D82}" type="presParOf" srcId="{A88EB0C4-E63A-4E45-B7C4-F1810F95E2E9}" destId="{E7513791-FC3A-41B9-86BB-3535948F2890}" srcOrd="6" destOrd="0" presId="urn:microsoft.com/office/officeart/2005/8/layout/vList5"/>
    <dgm:cxn modelId="{3969B394-BF39-46E3-A082-5AC5804DB6E4}" type="presParOf" srcId="{E7513791-FC3A-41B9-86BB-3535948F2890}" destId="{136C344B-EDD7-4C5D-9E59-A6C947CC3BF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DC5060-5F09-4861-BC2A-90C3B98E3CD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F75466D6-1B59-4B98-A021-71384FDD6263}">
      <dgm:prSet/>
      <dgm:spPr/>
      <dgm:t>
        <a:bodyPr/>
        <a:lstStyle/>
        <a:p>
          <a:r>
            <a:rPr lang="en-US" dirty="0"/>
            <a:t>The Clearing Union was not   to Pool Gold Reserves</a:t>
          </a:r>
        </a:p>
      </dgm:t>
    </dgm:pt>
    <dgm:pt modelId="{ABE1267D-23E6-40FD-9D54-32D4F49777D1}" type="parTrans" cxnId="{B1B9F7D4-E52C-4CF5-9D1A-5C88F5CCE1A5}">
      <dgm:prSet/>
      <dgm:spPr/>
      <dgm:t>
        <a:bodyPr/>
        <a:lstStyle/>
        <a:p>
          <a:endParaRPr lang="en-US"/>
        </a:p>
      </dgm:t>
    </dgm:pt>
    <dgm:pt modelId="{11622BA3-2C1A-4667-B3E1-16EBD5131673}" type="sibTrans" cxnId="{B1B9F7D4-E52C-4CF5-9D1A-5C88F5CCE1A5}">
      <dgm:prSet/>
      <dgm:spPr/>
      <dgm:t>
        <a:bodyPr/>
        <a:lstStyle/>
        <a:p>
          <a:endParaRPr lang="en-US"/>
        </a:p>
      </dgm:t>
    </dgm:pt>
    <dgm:pt modelId="{A8DD173D-3B77-40BD-B45B-C10ED6B04804}">
      <dgm:prSet/>
      <dgm:spPr/>
      <dgm:t>
        <a:bodyPr/>
        <a:lstStyle/>
        <a:p>
          <a:r>
            <a:rPr lang="en-US" dirty="0" err="1"/>
            <a:t>Bancor</a:t>
          </a:r>
          <a:r>
            <a:rPr lang="en-US" dirty="0"/>
            <a:t> not a substitute for Gold or $, </a:t>
          </a:r>
        </a:p>
      </dgm:t>
    </dgm:pt>
    <dgm:pt modelId="{68E6D8C4-DCEF-48CF-894F-0003999B015A}" type="parTrans" cxnId="{62927368-8C97-48B3-ACD8-9E5E598CBEE9}">
      <dgm:prSet/>
      <dgm:spPr/>
      <dgm:t>
        <a:bodyPr/>
        <a:lstStyle/>
        <a:p>
          <a:endParaRPr lang="en-US"/>
        </a:p>
      </dgm:t>
    </dgm:pt>
    <dgm:pt modelId="{B9848A9B-B87B-46BE-9401-9E424A522B1C}" type="sibTrans" cxnId="{62927368-8C97-48B3-ACD8-9E5E598CBEE9}">
      <dgm:prSet/>
      <dgm:spPr/>
      <dgm:t>
        <a:bodyPr/>
        <a:lstStyle/>
        <a:p>
          <a:endParaRPr lang="en-US"/>
        </a:p>
      </dgm:t>
    </dgm:pt>
    <dgm:pt modelId="{F917671C-6C9C-4FE4-9993-CC592F0AFDC9}">
      <dgm:prSet/>
      <dgm:spPr/>
      <dgm:t>
        <a:bodyPr/>
        <a:lstStyle/>
        <a:p>
          <a:r>
            <a:rPr lang="en-US"/>
            <a:t>The usually unremarked characteristic of the Clearing Union proposal</a:t>
          </a:r>
        </a:p>
      </dgm:t>
    </dgm:pt>
    <dgm:pt modelId="{E68AC83F-FEA1-4EBC-AB99-1AB46D9E8F20}" type="parTrans" cxnId="{15BC0DF3-3F93-4519-8CA3-2A7A5D9F8139}">
      <dgm:prSet/>
      <dgm:spPr/>
      <dgm:t>
        <a:bodyPr/>
        <a:lstStyle/>
        <a:p>
          <a:endParaRPr lang="en-US"/>
        </a:p>
      </dgm:t>
    </dgm:pt>
    <dgm:pt modelId="{D9E156A4-562D-446B-9C68-B8BBAEC3AF82}" type="sibTrans" cxnId="{15BC0DF3-3F93-4519-8CA3-2A7A5D9F8139}">
      <dgm:prSet/>
      <dgm:spPr/>
      <dgm:t>
        <a:bodyPr/>
        <a:lstStyle/>
        <a:p>
          <a:endParaRPr lang="en-US"/>
        </a:p>
      </dgm:t>
    </dgm:pt>
    <dgm:pt modelId="{66BB7929-609C-4016-8FBA-32B67477720B}">
      <dgm:prSet/>
      <dgm:spPr/>
      <dgm:t>
        <a:bodyPr/>
        <a:lstStyle/>
        <a:p>
          <a:r>
            <a:rPr lang="en-US" dirty="0"/>
            <a:t>Based on the banking principle noted by</a:t>
          </a:r>
        </a:p>
      </dgm:t>
    </dgm:pt>
    <dgm:pt modelId="{FA913C1E-26FF-4F1A-87D6-6AA0F9662DCD}" type="parTrans" cxnId="{CFA17DBF-D6A6-403A-847C-888EB05417C1}">
      <dgm:prSet/>
      <dgm:spPr/>
      <dgm:t>
        <a:bodyPr/>
        <a:lstStyle/>
        <a:p>
          <a:endParaRPr lang="en-US"/>
        </a:p>
      </dgm:t>
    </dgm:pt>
    <dgm:pt modelId="{F8A8A995-C926-4B86-A525-1F13FEC9E25F}" type="sibTrans" cxnId="{CFA17DBF-D6A6-403A-847C-888EB05417C1}">
      <dgm:prSet/>
      <dgm:spPr/>
      <dgm:t>
        <a:bodyPr/>
        <a:lstStyle/>
        <a:p>
          <a:endParaRPr lang="en-US"/>
        </a:p>
      </dgm:t>
    </dgm:pt>
    <dgm:pt modelId="{9339726F-04A1-46A2-B229-C2923C523F9C}">
      <dgm:prSet/>
      <dgm:spPr/>
      <dgm:t>
        <a:bodyPr/>
        <a:lstStyle/>
        <a:p>
          <a:r>
            <a:rPr lang="en-US" dirty="0"/>
            <a:t>Schumacher’s multilateral clearing proposal:</a:t>
          </a:r>
        </a:p>
      </dgm:t>
    </dgm:pt>
    <dgm:pt modelId="{385172D5-9909-4D28-B6C9-E8FCE7CA13CD}" type="parTrans" cxnId="{7D9E789E-0E1E-43E2-B99D-B023DA802DE7}">
      <dgm:prSet/>
      <dgm:spPr/>
      <dgm:t>
        <a:bodyPr/>
        <a:lstStyle/>
        <a:p>
          <a:endParaRPr lang="en-US"/>
        </a:p>
      </dgm:t>
    </dgm:pt>
    <dgm:pt modelId="{A8230C94-89B9-4724-AEFC-62A61C22268B}" type="sibTrans" cxnId="{7D9E789E-0E1E-43E2-B99D-B023DA802DE7}">
      <dgm:prSet/>
      <dgm:spPr/>
      <dgm:t>
        <a:bodyPr/>
        <a:lstStyle/>
        <a:p>
          <a:endParaRPr lang="en-US"/>
        </a:p>
      </dgm:t>
    </dgm:pt>
    <dgm:pt modelId="{06E95225-D00E-4569-A823-5E5332CC5F44}">
      <dgm:prSet/>
      <dgm:spPr/>
      <dgm:t>
        <a:bodyPr/>
        <a:lstStyle/>
        <a:p>
          <a:r>
            <a:rPr lang="en-US" b="1" dirty="0">
              <a:solidFill>
                <a:schemeClr val="tx1"/>
              </a:solidFill>
            </a:rPr>
            <a:t>You don’t need money – just a common, notional, unit of account and a bookkeeper keeping a balance sheet or clearing house</a:t>
          </a:r>
        </a:p>
      </dgm:t>
    </dgm:pt>
    <dgm:pt modelId="{3DC470C6-D824-421D-9B25-1D795D630A67}" type="parTrans" cxnId="{298F7AD2-0884-49D2-8E04-CC5F63EF3B0C}">
      <dgm:prSet/>
      <dgm:spPr/>
      <dgm:t>
        <a:bodyPr/>
        <a:lstStyle/>
        <a:p>
          <a:endParaRPr lang="en-US"/>
        </a:p>
      </dgm:t>
    </dgm:pt>
    <dgm:pt modelId="{B9715F36-2B8A-4395-A0BF-4905C8C4DA05}" type="sibTrans" cxnId="{298F7AD2-0884-49D2-8E04-CC5F63EF3B0C}">
      <dgm:prSet/>
      <dgm:spPr/>
      <dgm:t>
        <a:bodyPr/>
        <a:lstStyle/>
        <a:p>
          <a:endParaRPr lang="en-US"/>
        </a:p>
      </dgm:t>
    </dgm:pt>
    <dgm:pt modelId="{D8D09134-C95F-49B0-9368-D9EC0BE710D0}">
      <dgm:prSet/>
      <dgm:spPr/>
      <dgm:t>
        <a:bodyPr/>
        <a:lstStyle/>
        <a:p>
          <a:r>
            <a:rPr lang="en-US" dirty="0"/>
            <a:t>Keynes: Banking Principle: the accounting of Bank Money</a:t>
          </a:r>
        </a:p>
      </dgm:t>
    </dgm:pt>
    <dgm:pt modelId="{6E01F12E-842F-41B4-836B-550B32EC81AF}" type="parTrans" cxnId="{15CC9633-3E17-47D3-A2D7-297DCCC59CE4}">
      <dgm:prSet/>
      <dgm:spPr/>
      <dgm:t>
        <a:bodyPr/>
        <a:lstStyle/>
        <a:p>
          <a:endParaRPr lang="en-US"/>
        </a:p>
      </dgm:t>
    </dgm:pt>
    <dgm:pt modelId="{D8480F53-D0DE-4FA5-9D99-E2EB5880D56D}" type="sibTrans" cxnId="{15CC9633-3E17-47D3-A2D7-297DCCC59CE4}">
      <dgm:prSet/>
      <dgm:spPr/>
      <dgm:t>
        <a:bodyPr/>
        <a:lstStyle/>
        <a:p>
          <a:endParaRPr lang="en-US"/>
        </a:p>
      </dgm:t>
    </dgm:pt>
    <dgm:pt modelId="{54337192-C56A-4B2C-89CE-3BDC33672778}">
      <dgm:prSet/>
      <dgm:spPr/>
      <dgm:t>
        <a:bodyPr/>
        <a:lstStyle/>
        <a:p>
          <a:r>
            <a:rPr lang="en-US" dirty="0"/>
            <a:t>It did not share reserves</a:t>
          </a:r>
        </a:p>
      </dgm:t>
    </dgm:pt>
    <dgm:pt modelId="{EDF79127-9B1E-430B-BAB3-C16E314BD34C}" type="parTrans" cxnId="{5C1A23BC-B86A-4AC0-A573-CBB27C866F38}">
      <dgm:prSet/>
      <dgm:spPr/>
      <dgm:t>
        <a:bodyPr/>
        <a:lstStyle/>
        <a:p>
          <a:endParaRPr lang="en-US"/>
        </a:p>
      </dgm:t>
    </dgm:pt>
    <dgm:pt modelId="{2E5D33E8-400E-449E-AC74-7A7574A68B69}" type="sibTrans" cxnId="{5C1A23BC-B86A-4AC0-A573-CBB27C866F38}">
      <dgm:prSet/>
      <dgm:spPr/>
      <dgm:t>
        <a:bodyPr/>
        <a:lstStyle/>
        <a:p>
          <a:endParaRPr lang="en-US"/>
        </a:p>
      </dgm:t>
    </dgm:pt>
    <dgm:pt modelId="{1394B96D-464A-4505-93A7-5CA1C62BEE4A}">
      <dgm:prSet/>
      <dgm:spPr/>
      <dgm:t>
        <a:bodyPr/>
        <a:lstStyle/>
        <a:p>
          <a:r>
            <a:rPr lang="en-US" dirty="0"/>
            <a:t>It created a global clearing house of national debits and credits</a:t>
          </a:r>
        </a:p>
      </dgm:t>
    </dgm:pt>
    <dgm:pt modelId="{45647E25-401D-4FBD-BB95-2EA4C8FAC09E}" type="parTrans" cxnId="{8BDA0F4B-EEA2-4B1D-BA84-2225C58ED6F1}">
      <dgm:prSet/>
      <dgm:spPr/>
      <dgm:t>
        <a:bodyPr/>
        <a:lstStyle/>
        <a:p>
          <a:endParaRPr lang="en-US"/>
        </a:p>
      </dgm:t>
    </dgm:pt>
    <dgm:pt modelId="{23214812-8585-4189-9859-98A1D44151E2}" type="sibTrans" cxnId="{8BDA0F4B-EEA2-4B1D-BA84-2225C58ED6F1}">
      <dgm:prSet/>
      <dgm:spPr/>
      <dgm:t>
        <a:bodyPr/>
        <a:lstStyle/>
        <a:p>
          <a:endParaRPr lang="en-US"/>
        </a:p>
      </dgm:t>
    </dgm:pt>
    <dgm:pt modelId="{1B282B9A-A1C8-4DAA-9912-628BC480E01E}">
      <dgm:prSet/>
      <dgm:spPr/>
      <dgm:t>
        <a:bodyPr/>
        <a:lstStyle/>
        <a:p>
          <a:r>
            <a:rPr lang="en-US" dirty="0"/>
            <a:t>It made “money” imaginary</a:t>
          </a:r>
        </a:p>
      </dgm:t>
    </dgm:pt>
    <dgm:pt modelId="{A3977AC2-4699-41BE-A818-B80F982BEC7F}" type="parTrans" cxnId="{4BD8FAC6-EE79-4DC1-95BB-BCE813273E52}">
      <dgm:prSet/>
      <dgm:spPr/>
    </dgm:pt>
    <dgm:pt modelId="{02909F55-1775-4FAA-92D8-16C7684C165B}" type="sibTrans" cxnId="{4BD8FAC6-EE79-4DC1-95BB-BCE813273E52}">
      <dgm:prSet/>
      <dgm:spPr/>
    </dgm:pt>
    <dgm:pt modelId="{0BA11A9B-878E-4CF2-926B-E53DBD90BD42}">
      <dgm:prSet/>
      <dgm:spPr/>
      <dgm:t>
        <a:bodyPr/>
        <a:lstStyle/>
        <a:p>
          <a:r>
            <a:rPr lang="en-US" dirty="0"/>
            <a:t>DID NOT REQUIRE an INTERNATIONAL MONEY</a:t>
          </a:r>
        </a:p>
      </dgm:t>
    </dgm:pt>
    <dgm:pt modelId="{BF8C0769-20E2-4D5B-AF51-E16E174D36A3}" type="parTrans" cxnId="{3985762F-BAC4-446A-82FD-61627080AA5F}">
      <dgm:prSet/>
      <dgm:spPr/>
    </dgm:pt>
    <dgm:pt modelId="{DE588B52-B015-4179-B73A-6F7153CCDB71}" type="sibTrans" cxnId="{3985762F-BAC4-446A-82FD-61627080AA5F}">
      <dgm:prSet/>
      <dgm:spPr/>
    </dgm:pt>
    <dgm:pt modelId="{A88EB0C4-E63A-4E45-B7C4-F1810F95E2E9}" type="pres">
      <dgm:prSet presAssocID="{77DC5060-5F09-4861-BC2A-90C3B98E3CDD}" presName="Name0" presStyleCnt="0">
        <dgm:presLayoutVars>
          <dgm:dir/>
          <dgm:animLvl val="lvl"/>
          <dgm:resizeHandles val="exact"/>
        </dgm:presLayoutVars>
      </dgm:prSet>
      <dgm:spPr/>
    </dgm:pt>
    <dgm:pt modelId="{3D4A3D9F-BFEC-4CB8-9F10-45E21040B7CA}" type="pres">
      <dgm:prSet presAssocID="{F75466D6-1B59-4B98-A021-71384FDD6263}" presName="linNode" presStyleCnt="0"/>
      <dgm:spPr/>
    </dgm:pt>
    <dgm:pt modelId="{6FBA4B87-90A1-4AA4-AE45-2A2822D32B81}" type="pres">
      <dgm:prSet presAssocID="{F75466D6-1B59-4B98-A021-71384FDD6263}" presName="parentText" presStyleLbl="node1" presStyleIdx="0" presStyleCnt="3">
        <dgm:presLayoutVars>
          <dgm:chMax val="1"/>
          <dgm:bulletEnabled val="1"/>
        </dgm:presLayoutVars>
      </dgm:prSet>
      <dgm:spPr/>
    </dgm:pt>
    <dgm:pt modelId="{AB87675B-C3C2-41FA-94D5-CB7E2E17E8C8}" type="pres">
      <dgm:prSet presAssocID="{F75466D6-1B59-4B98-A021-71384FDD6263}" presName="descendantText" presStyleLbl="alignAccFollowNode1" presStyleIdx="0" presStyleCnt="2" custScaleY="129327">
        <dgm:presLayoutVars>
          <dgm:bulletEnabled val="1"/>
        </dgm:presLayoutVars>
      </dgm:prSet>
      <dgm:spPr/>
    </dgm:pt>
    <dgm:pt modelId="{DDAE458B-4E2A-47F6-9BFC-E63C3E11637E}" type="pres">
      <dgm:prSet presAssocID="{11622BA3-2C1A-4667-B3E1-16EBD5131673}" presName="sp" presStyleCnt="0"/>
      <dgm:spPr/>
    </dgm:pt>
    <dgm:pt modelId="{99F73A30-8026-4299-A8ED-F74D9972341A}" type="pres">
      <dgm:prSet presAssocID="{F917671C-6C9C-4FE4-9993-CC592F0AFDC9}" presName="linNode" presStyleCnt="0"/>
      <dgm:spPr/>
    </dgm:pt>
    <dgm:pt modelId="{9B83E710-C5F1-4A15-BBEA-C9E8227A8AFD}" type="pres">
      <dgm:prSet presAssocID="{F917671C-6C9C-4FE4-9993-CC592F0AFDC9}" presName="parentText" presStyleLbl="node1" presStyleIdx="1" presStyleCnt="3">
        <dgm:presLayoutVars>
          <dgm:chMax val="1"/>
          <dgm:bulletEnabled val="1"/>
        </dgm:presLayoutVars>
      </dgm:prSet>
      <dgm:spPr/>
    </dgm:pt>
    <dgm:pt modelId="{BBC2BCF5-C635-43BA-B71D-2C2444EE37D8}" type="pres">
      <dgm:prSet presAssocID="{F917671C-6C9C-4FE4-9993-CC592F0AFDC9}" presName="descendantText" presStyleLbl="alignAccFollowNode1" presStyleIdx="1" presStyleCnt="2" custScaleY="131558">
        <dgm:presLayoutVars>
          <dgm:bulletEnabled val="1"/>
        </dgm:presLayoutVars>
      </dgm:prSet>
      <dgm:spPr/>
    </dgm:pt>
    <dgm:pt modelId="{0F72F40E-727A-484A-908B-B4AF7AED8995}" type="pres">
      <dgm:prSet presAssocID="{D9E156A4-562D-446B-9C68-B8BBAEC3AF82}" presName="sp" presStyleCnt="0"/>
      <dgm:spPr/>
    </dgm:pt>
    <dgm:pt modelId="{9A35C856-1409-4F3D-887A-FFD6E835182B}" type="pres">
      <dgm:prSet presAssocID="{06E95225-D00E-4569-A823-5E5332CC5F44}" presName="linNode" presStyleCnt="0"/>
      <dgm:spPr/>
    </dgm:pt>
    <dgm:pt modelId="{5FBD9A4C-353F-467C-9C5F-1EC0D64E92D6}" type="pres">
      <dgm:prSet presAssocID="{06E95225-D00E-4569-A823-5E5332CC5F44}" presName="parentText" presStyleLbl="node1" presStyleIdx="2" presStyleCnt="3" custScaleX="242176" custScaleY="50666" custLinFactX="13667" custLinFactNeighborX="100000" custLinFactNeighborY="152">
        <dgm:presLayoutVars>
          <dgm:chMax val="1"/>
          <dgm:bulletEnabled val="1"/>
        </dgm:presLayoutVars>
      </dgm:prSet>
      <dgm:spPr/>
    </dgm:pt>
  </dgm:ptLst>
  <dgm:cxnLst>
    <dgm:cxn modelId="{39B7A70E-6D86-4CD4-B1BD-D16F837562AF}" type="presOf" srcId="{0BA11A9B-878E-4CF2-926B-E53DBD90BD42}" destId="{BBC2BCF5-C635-43BA-B71D-2C2444EE37D8}" srcOrd="0" destOrd="3" presId="urn:microsoft.com/office/officeart/2005/8/layout/vList5"/>
    <dgm:cxn modelId="{CC6EAE0F-3A8A-4A4A-BB24-69749AB981BE}" type="presOf" srcId="{66BB7929-609C-4016-8FBA-32B67477720B}" destId="{BBC2BCF5-C635-43BA-B71D-2C2444EE37D8}" srcOrd="0" destOrd="0" presId="urn:microsoft.com/office/officeart/2005/8/layout/vList5"/>
    <dgm:cxn modelId="{A84B2313-1F5F-4601-8E9D-DEB9D4DB81E5}" type="presOf" srcId="{06E95225-D00E-4569-A823-5E5332CC5F44}" destId="{5FBD9A4C-353F-467C-9C5F-1EC0D64E92D6}" srcOrd="0" destOrd="0" presId="urn:microsoft.com/office/officeart/2005/8/layout/vList5"/>
    <dgm:cxn modelId="{3985762F-BAC4-446A-82FD-61627080AA5F}" srcId="{F917671C-6C9C-4FE4-9993-CC592F0AFDC9}" destId="{0BA11A9B-878E-4CF2-926B-E53DBD90BD42}" srcOrd="2" destOrd="0" parTransId="{BF8C0769-20E2-4D5B-AF51-E16E174D36A3}" sibTransId="{DE588B52-B015-4179-B73A-6F7153CCDB71}"/>
    <dgm:cxn modelId="{15CC9633-3E17-47D3-A2D7-297DCCC59CE4}" srcId="{66BB7929-609C-4016-8FBA-32B67477720B}" destId="{D8D09134-C95F-49B0-9368-D9EC0BE710D0}" srcOrd="0" destOrd="0" parTransId="{6E01F12E-842F-41B4-836B-550B32EC81AF}" sibTransId="{D8480F53-D0DE-4FA5-9D99-E2EB5880D56D}"/>
    <dgm:cxn modelId="{FBACD05D-B178-4519-BE92-5D1B2238B161}" type="presOf" srcId="{54337192-C56A-4B2C-89CE-3BDC33672778}" destId="{AB87675B-C3C2-41FA-94D5-CB7E2E17E8C8}" srcOrd="0" destOrd="1" presId="urn:microsoft.com/office/officeart/2005/8/layout/vList5"/>
    <dgm:cxn modelId="{883CA361-9C71-46D9-92B4-2A3A2B6565A1}" type="presOf" srcId="{1B282B9A-A1C8-4DAA-9912-628BC480E01E}" destId="{AB87675B-C3C2-41FA-94D5-CB7E2E17E8C8}" srcOrd="0" destOrd="3" presId="urn:microsoft.com/office/officeart/2005/8/layout/vList5"/>
    <dgm:cxn modelId="{DD77A663-F247-4E1B-A109-0DAB6C709070}" type="presOf" srcId="{1394B96D-464A-4505-93A7-5CA1C62BEE4A}" destId="{AB87675B-C3C2-41FA-94D5-CB7E2E17E8C8}" srcOrd="0" destOrd="2" presId="urn:microsoft.com/office/officeart/2005/8/layout/vList5"/>
    <dgm:cxn modelId="{62927368-8C97-48B3-ACD8-9E5E598CBEE9}" srcId="{F75466D6-1B59-4B98-A021-71384FDD6263}" destId="{A8DD173D-3B77-40BD-B45B-C10ED6B04804}" srcOrd="0" destOrd="0" parTransId="{68E6D8C4-DCEF-48CF-894F-0003999B015A}" sibTransId="{B9848A9B-B87B-46BE-9401-9E424A522B1C}"/>
    <dgm:cxn modelId="{8BDA0F4B-EEA2-4B1D-BA84-2225C58ED6F1}" srcId="{F75466D6-1B59-4B98-A021-71384FDD6263}" destId="{1394B96D-464A-4505-93A7-5CA1C62BEE4A}" srcOrd="2" destOrd="0" parTransId="{45647E25-401D-4FBD-BB95-2EA4C8FAC09E}" sibTransId="{23214812-8585-4189-9859-98A1D44151E2}"/>
    <dgm:cxn modelId="{505C4A5A-2281-49AD-B687-B41BD43A74BD}" type="presOf" srcId="{F917671C-6C9C-4FE4-9993-CC592F0AFDC9}" destId="{9B83E710-C5F1-4A15-BBEA-C9E8227A8AFD}" srcOrd="0" destOrd="0" presId="urn:microsoft.com/office/officeart/2005/8/layout/vList5"/>
    <dgm:cxn modelId="{EB99808A-CB9C-4143-95CF-9429DA117B9A}" type="presOf" srcId="{77DC5060-5F09-4861-BC2A-90C3B98E3CDD}" destId="{A88EB0C4-E63A-4E45-B7C4-F1810F95E2E9}" srcOrd="0" destOrd="0" presId="urn:microsoft.com/office/officeart/2005/8/layout/vList5"/>
    <dgm:cxn modelId="{7D9E789E-0E1E-43E2-B99D-B023DA802DE7}" srcId="{F917671C-6C9C-4FE4-9993-CC592F0AFDC9}" destId="{9339726F-04A1-46A2-B229-C2923C523F9C}" srcOrd="1" destOrd="0" parTransId="{385172D5-9909-4D28-B6C9-E8FCE7CA13CD}" sibTransId="{A8230C94-89B9-4724-AEFC-62A61C22268B}"/>
    <dgm:cxn modelId="{AC525AA2-7C72-4766-BBCE-66BA9F6DC771}" type="presOf" srcId="{F75466D6-1B59-4B98-A021-71384FDD6263}" destId="{6FBA4B87-90A1-4AA4-AE45-2A2822D32B81}" srcOrd="0" destOrd="0" presId="urn:microsoft.com/office/officeart/2005/8/layout/vList5"/>
    <dgm:cxn modelId="{734209BC-9BB6-4430-9182-EADED0802DCF}" type="presOf" srcId="{A8DD173D-3B77-40BD-B45B-C10ED6B04804}" destId="{AB87675B-C3C2-41FA-94D5-CB7E2E17E8C8}" srcOrd="0" destOrd="0" presId="urn:microsoft.com/office/officeart/2005/8/layout/vList5"/>
    <dgm:cxn modelId="{5C1A23BC-B86A-4AC0-A573-CBB27C866F38}" srcId="{F75466D6-1B59-4B98-A021-71384FDD6263}" destId="{54337192-C56A-4B2C-89CE-3BDC33672778}" srcOrd="1" destOrd="0" parTransId="{EDF79127-9B1E-430B-BAB3-C16E314BD34C}" sibTransId="{2E5D33E8-400E-449E-AC74-7A7574A68B69}"/>
    <dgm:cxn modelId="{CFA17DBF-D6A6-403A-847C-888EB05417C1}" srcId="{F917671C-6C9C-4FE4-9993-CC592F0AFDC9}" destId="{66BB7929-609C-4016-8FBA-32B67477720B}" srcOrd="0" destOrd="0" parTransId="{FA913C1E-26FF-4F1A-87D6-6AA0F9662DCD}" sibTransId="{F8A8A995-C926-4B86-A525-1F13FEC9E25F}"/>
    <dgm:cxn modelId="{DD6C60C0-7D10-419A-A19A-FAF0C39ABA00}" type="presOf" srcId="{9339726F-04A1-46A2-B229-C2923C523F9C}" destId="{BBC2BCF5-C635-43BA-B71D-2C2444EE37D8}" srcOrd="0" destOrd="2" presId="urn:microsoft.com/office/officeart/2005/8/layout/vList5"/>
    <dgm:cxn modelId="{4BD8FAC6-EE79-4DC1-95BB-BCE813273E52}" srcId="{F75466D6-1B59-4B98-A021-71384FDD6263}" destId="{1B282B9A-A1C8-4DAA-9912-628BC480E01E}" srcOrd="3" destOrd="0" parTransId="{A3977AC2-4699-41BE-A818-B80F982BEC7F}" sibTransId="{02909F55-1775-4FAA-92D8-16C7684C165B}"/>
    <dgm:cxn modelId="{298F7AD2-0884-49D2-8E04-CC5F63EF3B0C}" srcId="{77DC5060-5F09-4861-BC2A-90C3B98E3CDD}" destId="{06E95225-D00E-4569-A823-5E5332CC5F44}" srcOrd="2" destOrd="0" parTransId="{3DC470C6-D824-421D-9B25-1D795D630A67}" sibTransId="{B9715F36-2B8A-4395-A0BF-4905C8C4DA05}"/>
    <dgm:cxn modelId="{B1B9F7D4-E52C-4CF5-9D1A-5C88F5CCE1A5}" srcId="{77DC5060-5F09-4861-BC2A-90C3B98E3CDD}" destId="{F75466D6-1B59-4B98-A021-71384FDD6263}" srcOrd="0" destOrd="0" parTransId="{ABE1267D-23E6-40FD-9D54-32D4F49777D1}" sibTransId="{11622BA3-2C1A-4667-B3E1-16EBD5131673}"/>
    <dgm:cxn modelId="{15BC0DF3-3F93-4519-8CA3-2A7A5D9F8139}" srcId="{77DC5060-5F09-4861-BC2A-90C3B98E3CDD}" destId="{F917671C-6C9C-4FE4-9993-CC592F0AFDC9}" srcOrd="1" destOrd="0" parTransId="{E68AC83F-FEA1-4EBC-AB99-1AB46D9E8F20}" sibTransId="{D9E156A4-562D-446B-9C68-B8BBAEC3AF82}"/>
    <dgm:cxn modelId="{6199B3FE-566B-46A8-876E-8820CE8A8133}" type="presOf" srcId="{D8D09134-C95F-49B0-9368-D9EC0BE710D0}" destId="{BBC2BCF5-C635-43BA-B71D-2C2444EE37D8}" srcOrd="0" destOrd="1" presId="urn:microsoft.com/office/officeart/2005/8/layout/vList5"/>
    <dgm:cxn modelId="{2A25C98A-D60D-475F-B9C1-656352D19E68}" type="presParOf" srcId="{A88EB0C4-E63A-4E45-B7C4-F1810F95E2E9}" destId="{3D4A3D9F-BFEC-4CB8-9F10-45E21040B7CA}" srcOrd="0" destOrd="0" presId="urn:microsoft.com/office/officeart/2005/8/layout/vList5"/>
    <dgm:cxn modelId="{4B359500-4A14-4A5E-919E-6D98F3B8DC12}" type="presParOf" srcId="{3D4A3D9F-BFEC-4CB8-9F10-45E21040B7CA}" destId="{6FBA4B87-90A1-4AA4-AE45-2A2822D32B81}" srcOrd="0" destOrd="0" presId="urn:microsoft.com/office/officeart/2005/8/layout/vList5"/>
    <dgm:cxn modelId="{DB30C66B-0E18-4A72-B6A2-302C3941ADDC}" type="presParOf" srcId="{3D4A3D9F-BFEC-4CB8-9F10-45E21040B7CA}" destId="{AB87675B-C3C2-41FA-94D5-CB7E2E17E8C8}" srcOrd="1" destOrd="0" presId="urn:microsoft.com/office/officeart/2005/8/layout/vList5"/>
    <dgm:cxn modelId="{743F8E6D-3DC1-4454-B127-B69E0921924B}" type="presParOf" srcId="{A88EB0C4-E63A-4E45-B7C4-F1810F95E2E9}" destId="{DDAE458B-4E2A-47F6-9BFC-E63C3E11637E}" srcOrd="1" destOrd="0" presId="urn:microsoft.com/office/officeart/2005/8/layout/vList5"/>
    <dgm:cxn modelId="{E1E0DEC9-1209-4E56-BEF0-16E9EA437441}" type="presParOf" srcId="{A88EB0C4-E63A-4E45-B7C4-F1810F95E2E9}" destId="{99F73A30-8026-4299-A8ED-F74D9972341A}" srcOrd="2" destOrd="0" presId="urn:microsoft.com/office/officeart/2005/8/layout/vList5"/>
    <dgm:cxn modelId="{2CCEF972-E892-4A81-A1CC-2A17655BE03C}" type="presParOf" srcId="{99F73A30-8026-4299-A8ED-F74D9972341A}" destId="{9B83E710-C5F1-4A15-BBEA-C9E8227A8AFD}" srcOrd="0" destOrd="0" presId="urn:microsoft.com/office/officeart/2005/8/layout/vList5"/>
    <dgm:cxn modelId="{5F5BBE3F-E516-474E-8A55-DFEDB0056F2C}" type="presParOf" srcId="{99F73A30-8026-4299-A8ED-F74D9972341A}" destId="{BBC2BCF5-C635-43BA-B71D-2C2444EE37D8}" srcOrd="1" destOrd="0" presId="urn:microsoft.com/office/officeart/2005/8/layout/vList5"/>
    <dgm:cxn modelId="{1829D2BE-BE3B-4FF9-BEF7-316B9E201E2A}" type="presParOf" srcId="{A88EB0C4-E63A-4E45-B7C4-F1810F95E2E9}" destId="{0F72F40E-727A-484A-908B-B4AF7AED8995}" srcOrd="3" destOrd="0" presId="urn:microsoft.com/office/officeart/2005/8/layout/vList5"/>
    <dgm:cxn modelId="{65F6F58F-C83D-4407-81CE-79735A31C25E}" type="presParOf" srcId="{A88EB0C4-E63A-4E45-B7C4-F1810F95E2E9}" destId="{9A35C856-1409-4F3D-887A-FFD6E835182B}" srcOrd="4" destOrd="0" presId="urn:microsoft.com/office/officeart/2005/8/layout/vList5"/>
    <dgm:cxn modelId="{A4895D02-BB63-44B9-8A56-BA46E8108E85}" type="presParOf" srcId="{9A35C856-1409-4F3D-887A-FFD6E835182B}" destId="{5FBD9A4C-353F-467C-9C5F-1EC0D64E92D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F13E09-611B-4848-A7A9-9814C82B1BC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D0ABB62D-2565-4CE3-88F8-64CC8EE79EEB}">
      <dgm:prSet custT="1"/>
      <dgm:spPr/>
      <dgm:t>
        <a:bodyPr/>
        <a:lstStyle/>
        <a:p>
          <a:r>
            <a:rPr lang="en-US" sz="1400" dirty="0" err="1"/>
            <a:t>Schumaker’s</a:t>
          </a:r>
          <a:r>
            <a:rPr lang="en-US" sz="1400" dirty="0"/>
            <a:t> proposal for “pool clearing” -- an extension of Keynes clearing system that retains national currencies without requiring the substitution of the dollar with another national currency or a global or international money. </a:t>
          </a:r>
        </a:p>
      </dgm:t>
    </dgm:pt>
    <dgm:pt modelId="{8B90B3FE-DD4C-4539-810C-861E461EF0EE}" type="parTrans" cxnId="{DECB51B0-54EA-4740-A3D9-A4A8B4CEB18E}">
      <dgm:prSet/>
      <dgm:spPr/>
      <dgm:t>
        <a:bodyPr/>
        <a:lstStyle/>
        <a:p>
          <a:endParaRPr lang="en-US"/>
        </a:p>
      </dgm:t>
    </dgm:pt>
    <dgm:pt modelId="{154EC546-5DB6-4C25-A4FE-BA551A4F1927}" type="sibTrans" cxnId="{DECB51B0-54EA-4740-A3D9-A4A8B4CEB18E}">
      <dgm:prSet/>
      <dgm:spPr/>
      <dgm:t>
        <a:bodyPr/>
        <a:lstStyle/>
        <a:p>
          <a:endParaRPr lang="en-US"/>
        </a:p>
      </dgm:t>
    </dgm:pt>
    <dgm:pt modelId="{8CC3CB15-1277-406E-A92E-92AB8DF2413C}">
      <dgm:prSet custT="1"/>
      <dgm:spPr/>
      <dgm:t>
        <a:bodyPr/>
        <a:lstStyle/>
        <a:p>
          <a:r>
            <a:rPr lang="en-US" sz="1400" kern="1200" dirty="0">
              <a:solidFill>
                <a:prstClr val="black">
                  <a:hueOff val="0"/>
                  <a:satOff val="0"/>
                  <a:lumOff val="0"/>
                  <a:alphaOff val="0"/>
                </a:prstClr>
              </a:solidFill>
              <a:latin typeface="Calibri" panose="020F0502020204030204"/>
              <a:ea typeface="+mn-ea"/>
              <a:cs typeface="+mn-cs"/>
            </a:rPr>
            <a:t>Importers settle foreign debts by payment of national currency to a National Clearing Fund that provides foreign settlement with the foreign credit of an exporter via a simple transfer of domestic currency from the importer to the exporter. The Funds of deficit countries will have surplus accumulation of domestic currency which they invest in Treasury bills which are held in an “International Clearing Office” while the surplus countries are deemed to share in the Pool of treasury securities , equal to the size of their respective surpluses. (op. </a:t>
          </a:r>
          <a:r>
            <a:rPr lang="en-US" sz="1400" kern="1200" dirty="0" err="1">
              <a:solidFill>
                <a:prstClr val="black">
                  <a:hueOff val="0"/>
                  <a:satOff val="0"/>
                  <a:lumOff val="0"/>
                  <a:alphaOff val="0"/>
                </a:prstClr>
              </a:solidFill>
              <a:latin typeface="Calibri" panose="020F0502020204030204"/>
              <a:ea typeface="+mn-ea"/>
              <a:cs typeface="+mn-cs"/>
            </a:rPr>
            <a:t>cit</a:t>
          </a:r>
          <a:r>
            <a:rPr lang="en-US" sz="1400" kern="1200" dirty="0">
              <a:solidFill>
                <a:prstClr val="black">
                  <a:hueOff val="0"/>
                  <a:satOff val="0"/>
                  <a:lumOff val="0"/>
                  <a:alphaOff val="0"/>
                </a:prstClr>
              </a:solidFill>
              <a:latin typeface="Calibri" panose="020F0502020204030204"/>
              <a:ea typeface="+mn-ea"/>
              <a:cs typeface="+mn-cs"/>
            </a:rPr>
            <a:t>: 151-2)</a:t>
          </a:r>
        </a:p>
      </dgm:t>
    </dgm:pt>
    <dgm:pt modelId="{C8571EF0-8A2E-4906-AF6B-727B33A84A37}" type="parTrans" cxnId="{D10273D6-3BD4-47C7-A03C-2B9137E0CC8A}">
      <dgm:prSet/>
      <dgm:spPr/>
      <dgm:t>
        <a:bodyPr/>
        <a:lstStyle/>
        <a:p>
          <a:endParaRPr lang="en-US"/>
        </a:p>
      </dgm:t>
    </dgm:pt>
    <dgm:pt modelId="{289DD66A-A5E6-4B72-81EA-63374FBF4ED0}" type="sibTrans" cxnId="{D10273D6-3BD4-47C7-A03C-2B9137E0CC8A}">
      <dgm:prSet/>
      <dgm:spPr/>
      <dgm:t>
        <a:bodyPr/>
        <a:lstStyle/>
        <a:p>
          <a:endParaRPr lang="en-US"/>
        </a:p>
      </dgm:t>
    </dgm:pt>
    <dgm:pt modelId="{DDA58D76-BEB3-4156-8728-6A725DEF1CA2}">
      <dgm:prSet custT="1"/>
      <dgm:spPr/>
      <dgm:t>
        <a:bodyPr/>
        <a:lstStyle/>
        <a:p>
          <a:r>
            <a:rPr lang="en-US" sz="1400" kern="1200" dirty="0"/>
            <a:t>The International Clearing Office requires no </a:t>
          </a:r>
          <a:r>
            <a:rPr lang="en-US" sz="1400" kern="1200" dirty="0" err="1"/>
            <a:t>reerves</a:t>
          </a:r>
          <a:r>
            <a:rPr lang="en-US" sz="1400" kern="1200" dirty="0"/>
            <a:t>, nor does it have to create international currency. Since it is impossible to disentangle individual transactions which give rise to the various uncleared balances in the deficit countries and to ascribe any one particular balance, to any one particular surplus country, the surplus countries as a group become the joint owners of the balances in all the deficit countries. (Ibid.: 153-4)</a:t>
          </a:r>
          <a:endParaRPr lang="en-US" sz="1400" kern="1200" dirty="0">
            <a:solidFill>
              <a:prstClr val="black">
                <a:hueOff val="0"/>
                <a:satOff val="0"/>
                <a:lumOff val="0"/>
                <a:alphaOff val="0"/>
              </a:prstClr>
            </a:solidFill>
            <a:latin typeface="Calibri" panose="020F0502020204030204"/>
            <a:ea typeface="+mn-ea"/>
            <a:cs typeface="+mn-cs"/>
          </a:endParaRPr>
        </a:p>
      </dgm:t>
    </dgm:pt>
    <dgm:pt modelId="{FF656038-5258-4EFC-837D-1985E61D9C8B}" type="parTrans" cxnId="{E9BC8F34-50B0-4076-888E-E1CCCB848741}">
      <dgm:prSet/>
      <dgm:spPr/>
      <dgm:t>
        <a:bodyPr/>
        <a:lstStyle/>
        <a:p>
          <a:endParaRPr lang="en-US"/>
        </a:p>
      </dgm:t>
    </dgm:pt>
    <dgm:pt modelId="{C3D17334-964E-4EB2-AE5F-FA29F6677E19}" type="sibTrans" cxnId="{E9BC8F34-50B0-4076-888E-E1CCCB848741}">
      <dgm:prSet/>
      <dgm:spPr/>
      <dgm:t>
        <a:bodyPr/>
        <a:lstStyle/>
        <a:p>
          <a:endParaRPr lang="en-US"/>
        </a:p>
      </dgm:t>
    </dgm:pt>
    <dgm:pt modelId="{4C1A2DA1-064E-4803-9043-025C455E5CE5}">
      <dgm:prSet custT="1"/>
      <dgm:spPr/>
      <dgm:t>
        <a:bodyPr/>
        <a:lstStyle/>
        <a:p>
          <a:r>
            <a:rPr lang="en-US" sz="1400" kern="1200" dirty="0"/>
            <a:t>“In this way, every national currency is made into a world currency, creation of a new world currency becomes unnecessary. The International Clearing Office is  a purely administrative body, the central accounting office for the different National Clearing Funds.</a:t>
          </a:r>
          <a:endParaRPr lang="en-US" sz="1400" kern="1200" dirty="0">
            <a:solidFill>
              <a:prstClr val="black">
                <a:hueOff val="0"/>
                <a:satOff val="0"/>
                <a:lumOff val="0"/>
                <a:alphaOff val="0"/>
              </a:prstClr>
            </a:solidFill>
            <a:latin typeface="Calibri" panose="020F0502020204030204"/>
            <a:ea typeface="+mn-ea"/>
            <a:cs typeface="+mn-cs"/>
          </a:endParaRPr>
        </a:p>
      </dgm:t>
    </dgm:pt>
    <dgm:pt modelId="{671547BB-F2CD-4513-AE80-6D33B42EBA59}" type="parTrans" cxnId="{17474DDA-09D7-4A43-BC7B-801ABECB9105}">
      <dgm:prSet/>
      <dgm:spPr/>
      <dgm:t>
        <a:bodyPr/>
        <a:lstStyle/>
        <a:p>
          <a:endParaRPr lang="en-US"/>
        </a:p>
      </dgm:t>
    </dgm:pt>
    <dgm:pt modelId="{D1355ACD-43BC-4E8D-87F7-AB5795B47326}" type="sibTrans" cxnId="{17474DDA-09D7-4A43-BC7B-801ABECB9105}">
      <dgm:prSet/>
      <dgm:spPr/>
      <dgm:t>
        <a:bodyPr/>
        <a:lstStyle/>
        <a:p>
          <a:endParaRPr lang="en-US"/>
        </a:p>
      </dgm:t>
    </dgm:pt>
    <dgm:pt modelId="{D17ED54B-63B1-492E-887C-F267217AD555}">
      <dgm:prSet custT="1"/>
      <dgm:spPr/>
      <dgm:t>
        <a:bodyPr/>
        <a:lstStyle/>
        <a:p>
          <a:r>
            <a:rPr lang="en-US" sz="1400" kern="1200" dirty="0"/>
            <a:t>The Clearing Funds of surplus countries become indebted to their internal money markets and acquire an equivalent share in the Pool; both their debt and their share in the Pool being equal to their trade surplus. </a:t>
          </a:r>
          <a:endParaRPr lang="en-US" sz="1400" kern="1200" dirty="0">
            <a:solidFill>
              <a:prstClr val="black">
                <a:hueOff val="0"/>
                <a:satOff val="0"/>
                <a:lumOff val="0"/>
                <a:alphaOff val="0"/>
              </a:prstClr>
            </a:solidFill>
            <a:latin typeface="Calibri" panose="020F0502020204030204"/>
            <a:ea typeface="+mn-ea"/>
            <a:cs typeface="+mn-cs"/>
          </a:endParaRPr>
        </a:p>
      </dgm:t>
    </dgm:pt>
    <dgm:pt modelId="{6F6B3EEF-6ED2-4A0B-B123-CE9CFE0EDE1D}" type="parTrans" cxnId="{7BB34B00-625B-4D5D-ACD1-7651EF0B39C0}">
      <dgm:prSet/>
      <dgm:spPr/>
      <dgm:t>
        <a:bodyPr/>
        <a:lstStyle/>
        <a:p>
          <a:endParaRPr lang="en-US"/>
        </a:p>
      </dgm:t>
    </dgm:pt>
    <dgm:pt modelId="{EBE969B5-1FA9-45C5-B842-F6BACCAE5149}" type="sibTrans" cxnId="{7BB34B00-625B-4D5D-ACD1-7651EF0B39C0}">
      <dgm:prSet/>
      <dgm:spPr/>
      <dgm:t>
        <a:bodyPr/>
        <a:lstStyle/>
        <a:p>
          <a:endParaRPr lang="en-US"/>
        </a:p>
      </dgm:t>
    </dgm:pt>
    <dgm:pt modelId="{12D874FA-A513-4E01-9A3F-516C2AF1398D}">
      <dgm:prSet custT="1"/>
      <dgm:spPr/>
      <dgm:t>
        <a:bodyPr/>
        <a:lstStyle/>
        <a:p>
          <a:r>
            <a:rPr lang="en-US" sz="1400" kern="1200" dirty="0"/>
            <a:t>The Clearing Funds of the deficit countries </a:t>
          </a:r>
          <a:r>
            <a:rPr lang="en-US" sz="1400" kern="1200" dirty="0">
              <a:solidFill>
                <a:prstClr val="black">
                  <a:hueOff val="0"/>
                  <a:satOff val="0"/>
                  <a:lumOff val="0"/>
                  <a:alphaOff val="0"/>
                </a:prstClr>
              </a:solidFill>
              <a:latin typeface="Calibri" panose="020F0502020204030204"/>
              <a:ea typeface="+mn-ea"/>
              <a:cs typeface="+mn-cs"/>
            </a:rPr>
            <a:t>are left with balances of cash in hand (equal to their trade deficits) which belong to the International Pool.</a:t>
          </a:r>
        </a:p>
      </dgm:t>
    </dgm:pt>
    <dgm:pt modelId="{FFE876FB-916A-4C38-8EC4-53A1DF808A96}" type="parTrans" cxnId="{ECF20635-7268-4D91-9254-A04F25F0177F}">
      <dgm:prSet/>
      <dgm:spPr/>
      <dgm:t>
        <a:bodyPr/>
        <a:lstStyle/>
        <a:p>
          <a:endParaRPr lang="en-US"/>
        </a:p>
      </dgm:t>
    </dgm:pt>
    <dgm:pt modelId="{A4768AC9-1D6E-48C5-B24B-9070A4A93CB1}" type="sibTrans" cxnId="{ECF20635-7268-4D91-9254-A04F25F0177F}">
      <dgm:prSet/>
      <dgm:spPr/>
      <dgm:t>
        <a:bodyPr/>
        <a:lstStyle/>
        <a:p>
          <a:endParaRPr lang="en-US"/>
        </a:p>
      </dgm:t>
    </dgm:pt>
    <dgm:pt modelId="{7B3F5344-760A-459D-9D69-962A1CF8F7C3}" type="pres">
      <dgm:prSet presAssocID="{35F13E09-611B-4848-A7A9-9814C82B1BC0}" presName="vert0" presStyleCnt="0">
        <dgm:presLayoutVars>
          <dgm:dir/>
          <dgm:animOne val="branch"/>
          <dgm:animLvl val="lvl"/>
        </dgm:presLayoutVars>
      </dgm:prSet>
      <dgm:spPr/>
    </dgm:pt>
    <dgm:pt modelId="{D4A592AD-9ED4-415F-B4F0-53FDC99F4581}" type="pres">
      <dgm:prSet presAssocID="{D0ABB62D-2565-4CE3-88F8-64CC8EE79EEB}" presName="thickLine" presStyleLbl="alignNode1" presStyleIdx="0" presStyleCnt="6"/>
      <dgm:spPr/>
    </dgm:pt>
    <dgm:pt modelId="{D534A260-0E4F-4A5C-A1BC-E856F0223531}" type="pres">
      <dgm:prSet presAssocID="{D0ABB62D-2565-4CE3-88F8-64CC8EE79EEB}" presName="horz1" presStyleCnt="0"/>
      <dgm:spPr/>
    </dgm:pt>
    <dgm:pt modelId="{446826B0-CC9F-4339-AC3C-0E966F558990}" type="pres">
      <dgm:prSet presAssocID="{D0ABB62D-2565-4CE3-88F8-64CC8EE79EEB}" presName="tx1" presStyleLbl="revTx" presStyleIdx="0" presStyleCnt="6" custScaleY="25973"/>
      <dgm:spPr/>
    </dgm:pt>
    <dgm:pt modelId="{A32AA7A6-C1E2-4406-B750-620C8C637BEB}" type="pres">
      <dgm:prSet presAssocID="{D0ABB62D-2565-4CE3-88F8-64CC8EE79EEB}" presName="vert1" presStyleCnt="0"/>
      <dgm:spPr/>
    </dgm:pt>
    <dgm:pt modelId="{180F439C-4656-47FA-AC79-98732AA8545F}" type="pres">
      <dgm:prSet presAssocID="{8CC3CB15-1277-406E-A92E-92AB8DF2413C}" presName="thickLine" presStyleLbl="alignNode1" presStyleIdx="1" presStyleCnt="6"/>
      <dgm:spPr/>
    </dgm:pt>
    <dgm:pt modelId="{FCED9D31-BFB8-48E9-ACEA-C822880628ED}" type="pres">
      <dgm:prSet presAssocID="{8CC3CB15-1277-406E-A92E-92AB8DF2413C}" presName="horz1" presStyleCnt="0"/>
      <dgm:spPr/>
    </dgm:pt>
    <dgm:pt modelId="{26D9B095-A618-4263-A66C-311A17A4CDE9}" type="pres">
      <dgm:prSet presAssocID="{8CC3CB15-1277-406E-A92E-92AB8DF2413C}" presName="tx1" presStyleLbl="revTx" presStyleIdx="1" presStyleCnt="6" custScaleY="52559" custLinFactNeighborY="-95"/>
      <dgm:spPr/>
    </dgm:pt>
    <dgm:pt modelId="{B0A38E89-47C5-46B9-BEB7-DB740406FBA4}" type="pres">
      <dgm:prSet presAssocID="{8CC3CB15-1277-406E-A92E-92AB8DF2413C}" presName="vert1" presStyleCnt="0"/>
      <dgm:spPr/>
    </dgm:pt>
    <dgm:pt modelId="{1D6E7025-0413-43FB-91C7-0FAEED5C2191}" type="pres">
      <dgm:prSet presAssocID="{DDA58D76-BEB3-4156-8728-6A725DEF1CA2}" presName="thickLine" presStyleLbl="alignNode1" presStyleIdx="2" presStyleCnt="6"/>
      <dgm:spPr/>
    </dgm:pt>
    <dgm:pt modelId="{86706437-B336-42C2-95E2-B571CCDB4A45}" type="pres">
      <dgm:prSet presAssocID="{DDA58D76-BEB3-4156-8728-6A725DEF1CA2}" presName="horz1" presStyleCnt="0"/>
      <dgm:spPr/>
    </dgm:pt>
    <dgm:pt modelId="{1C1AF4D0-50DD-4E75-96B7-B2837D2F34B5}" type="pres">
      <dgm:prSet presAssocID="{DDA58D76-BEB3-4156-8728-6A725DEF1CA2}" presName="tx1" presStyleLbl="revTx" presStyleIdx="2" presStyleCnt="6" custScaleY="43336"/>
      <dgm:spPr/>
    </dgm:pt>
    <dgm:pt modelId="{E4AA1FC8-8049-487D-B4C3-70497D94911D}" type="pres">
      <dgm:prSet presAssocID="{DDA58D76-BEB3-4156-8728-6A725DEF1CA2}" presName="vert1" presStyleCnt="0"/>
      <dgm:spPr/>
    </dgm:pt>
    <dgm:pt modelId="{B4F4D6EE-5B7D-4FCD-B8C2-ACE94391300B}" type="pres">
      <dgm:prSet presAssocID="{4C1A2DA1-064E-4803-9043-025C455E5CE5}" presName="thickLine" presStyleLbl="alignNode1" presStyleIdx="3" presStyleCnt="6"/>
      <dgm:spPr/>
    </dgm:pt>
    <dgm:pt modelId="{5A282FC0-7808-4A37-8243-A2E52BD1FCAD}" type="pres">
      <dgm:prSet presAssocID="{4C1A2DA1-064E-4803-9043-025C455E5CE5}" presName="horz1" presStyleCnt="0"/>
      <dgm:spPr/>
    </dgm:pt>
    <dgm:pt modelId="{8D3074C0-EF4E-4595-AC3A-20072BB4363F}" type="pres">
      <dgm:prSet presAssocID="{4C1A2DA1-064E-4803-9043-025C455E5CE5}" presName="tx1" presStyleLbl="revTx" presStyleIdx="3" presStyleCnt="6" custScaleY="29681"/>
      <dgm:spPr/>
    </dgm:pt>
    <dgm:pt modelId="{BF769567-44D0-4802-A5EC-EFA43858099D}" type="pres">
      <dgm:prSet presAssocID="{4C1A2DA1-064E-4803-9043-025C455E5CE5}" presName="vert1" presStyleCnt="0"/>
      <dgm:spPr/>
    </dgm:pt>
    <dgm:pt modelId="{7CEC1E88-7059-4900-8CE6-05A82E0DD74D}" type="pres">
      <dgm:prSet presAssocID="{D17ED54B-63B1-492E-887C-F267217AD555}" presName="thickLine" presStyleLbl="alignNode1" presStyleIdx="4" presStyleCnt="6"/>
      <dgm:spPr/>
    </dgm:pt>
    <dgm:pt modelId="{BB205576-BDD1-4416-BD18-2DF6E0F2B5A7}" type="pres">
      <dgm:prSet presAssocID="{D17ED54B-63B1-492E-887C-F267217AD555}" presName="horz1" presStyleCnt="0"/>
      <dgm:spPr/>
    </dgm:pt>
    <dgm:pt modelId="{5D411683-8B87-4504-A542-4EFE5EF79E5A}" type="pres">
      <dgm:prSet presAssocID="{D17ED54B-63B1-492E-887C-F267217AD555}" presName="tx1" presStyleLbl="revTx" presStyleIdx="4" presStyleCnt="6" custScaleY="32681"/>
      <dgm:spPr/>
    </dgm:pt>
    <dgm:pt modelId="{14A6EC7E-06F6-43B6-A6D3-17545774D742}" type="pres">
      <dgm:prSet presAssocID="{D17ED54B-63B1-492E-887C-F267217AD555}" presName="vert1" presStyleCnt="0"/>
      <dgm:spPr/>
    </dgm:pt>
    <dgm:pt modelId="{54C7FAA2-BE07-42F5-A5F7-4F1C4E28CC01}" type="pres">
      <dgm:prSet presAssocID="{12D874FA-A513-4E01-9A3F-516C2AF1398D}" presName="thickLine" presStyleLbl="alignNode1" presStyleIdx="5" presStyleCnt="6"/>
      <dgm:spPr/>
    </dgm:pt>
    <dgm:pt modelId="{2232D638-9D9C-4F5E-95D1-F3125F8D3E07}" type="pres">
      <dgm:prSet presAssocID="{12D874FA-A513-4E01-9A3F-516C2AF1398D}" presName="horz1" presStyleCnt="0"/>
      <dgm:spPr/>
    </dgm:pt>
    <dgm:pt modelId="{189F8117-9801-491A-A614-4063908D4C20}" type="pres">
      <dgm:prSet presAssocID="{12D874FA-A513-4E01-9A3F-516C2AF1398D}" presName="tx1" presStyleLbl="revTx" presStyleIdx="5" presStyleCnt="6" custScaleY="21353" custLinFactNeighborY="-1035"/>
      <dgm:spPr/>
    </dgm:pt>
    <dgm:pt modelId="{0FE08F44-646E-4E62-91AE-682E73A909E9}" type="pres">
      <dgm:prSet presAssocID="{12D874FA-A513-4E01-9A3F-516C2AF1398D}" presName="vert1" presStyleCnt="0"/>
      <dgm:spPr/>
    </dgm:pt>
  </dgm:ptLst>
  <dgm:cxnLst>
    <dgm:cxn modelId="{7BB34B00-625B-4D5D-ACD1-7651EF0B39C0}" srcId="{35F13E09-611B-4848-A7A9-9814C82B1BC0}" destId="{D17ED54B-63B1-492E-887C-F267217AD555}" srcOrd="4" destOrd="0" parTransId="{6F6B3EEF-6ED2-4A0B-B123-CE9CFE0EDE1D}" sibTransId="{EBE969B5-1FA9-45C5-B842-F6BACCAE5149}"/>
    <dgm:cxn modelId="{A7AFD302-C3D9-4056-8A64-77672A21C1F9}" type="presOf" srcId="{4C1A2DA1-064E-4803-9043-025C455E5CE5}" destId="{8D3074C0-EF4E-4595-AC3A-20072BB4363F}" srcOrd="0" destOrd="0" presId="urn:microsoft.com/office/officeart/2008/layout/LinedList"/>
    <dgm:cxn modelId="{3228F910-1241-4231-A95F-1AB0E0275974}" type="presOf" srcId="{DDA58D76-BEB3-4156-8728-6A725DEF1CA2}" destId="{1C1AF4D0-50DD-4E75-96B7-B2837D2F34B5}" srcOrd="0" destOrd="0" presId="urn:microsoft.com/office/officeart/2008/layout/LinedList"/>
    <dgm:cxn modelId="{E9BC8F34-50B0-4076-888E-E1CCCB848741}" srcId="{35F13E09-611B-4848-A7A9-9814C82B1BC0}" destId="{DDA58D76-BEB3-4156-8728-6A725DEF1CA2}" srcOrd="2" destOrd="0" parTransId="{FF656038-5258-4EFC-837D-1985E61D9C8B}" sibTransId="{C3D17334-964E-4EB2-AE5F-FA29F6677E19}"/>
    <dgm:cxn modelId="{ECF20635-7268-4D91-9254-A04F25F0177F}" srcId="{35F13E09-611B-4848-A7A9-9814C82B1BC0}" destId="{12D874FA-A513-4E01-9A3F-516C2AF1398D}" srcOrd="5" destOrd="0" parTransId="{FFE876FB-916A-4C38-8EC4-53A1DF808A96}" sibTransId="{A4768AC9-1D6E-48C5-B24B-9070A4A93CB1}"/>
    <dgm:cxn modelId="{3F85A546-4199-461A-AB20-7843342762FF}" type="presOf" srcId="{35F13E09-611B-4848-A7A9-9814C82B1BC0}" destId="{7B3F5344-760A-459D-9D69-962A1CF8F7C3}" srcOrd="0" destOrd="0" presId="urn:microsoft.com/office/officeart/2008/layout/LinedList"/>
    <dgm:cxn modelId="{47AA3D49-133D-43BD-8B7E-86421902F940}" type="presOf" srcId="{D17ED54B-63B1-492E-887C-F267217AD555}" destId="{5D411683-8B87-4504-A542-4EFE5EF79E5A}" srcOrd="0" destOrd="0" presId="urn:microsoft.com/office/officeart/2008/layout/LinedList"/>
    <dgm:cxn modelId="{2C6A9770-771E-4EFC-88D3-9DA1C0E67C48}" type="presOf" srcId="{D0ABB62D-2565-4CE3-88F8-64CC8EE79EEB}" destId="{446826B0-CC9F-4339-AC3C-0E966F558990}" srcOrd="0" destOrd="0" presId="urn:microsoft.com/office/officeart/2008/layout/LinedList"/>
    <dgm:cxn modelId="{2B8DEEA5-89A0-4F39-BE86-B83E6C7A05C1}" type="presOf" srcId="{12D874FA-A513-4E01-9A3F-516C2AF1398D}" destId="{189F8117-9801-491A-A614-4063908D4C20}" srcOrd="0" destOrd="0" presId="urn:microsoft.com/office/officeart/2008/layout/LinedList"/>
    <dgm:cxn modelId="{DECB51B0-54EA-4740-A3D9-A4A8B4CEB18E}" srcId="{35F13E09-611B-4848-A7A9-9814C82B1BC0}" destId="{D0ABB62D-2565-4CE3-88F8-64CC8EE79EEB}" srcOrd="0" destOrd="0" parTransId="{8B90B3FE-DD4C-4539-810C-861E461EF0EE}" sibTransId="{154EC546-5DB6-4C25-A4FE-BA551A4F1927}"/>
    <dgm:cxn modelId="{D10273D6-3BD4-47C7-A03C-2B9137E0CC8A}" srcId="{35F13E09-611B-4848-A7A9-9814C82B1BC0}" destId="{8CC3CB15-1277-406E-A92E-92AB8DF2413C}" srcOrd="1" destOrd="0" parTransId="{C8571EF0-8A2E-4906-AF6B-727B33A84A37}" sibTransId="{289DD66A-A5E6-4B72-81EA-63374FBF4ED0}"/>
    <dgm:cxn modelId="{17474DDA-09D7-4A43-BC7B-801ABECB9105}" srcId="{35F13E09-611B-4848-A7A9-9814C82B1BC0}" destId="{4C1A2DA1-064E-4803-9043-025C455E5CE5}" srcOrd="3" destOrd="0" parTransId="{671547BB-F2CD-4513-AE80-6D33B42EBA59}" sibTransId="{D1355ACD-43BC-4E8D-87F7-AB5795B47326}"/>
    <dgm:cxn modelId="{C52391DB-F5CE-45A0-96A4-2E46D8CEBA9D}" type="presOf" srcId="{8CC3CB15-1277-406E-A92E-92AB8DF2413C}" destId="{26D9B095-A618-4263-A66C-311A17A4CDE9}" srcOrd="0" destOrd="0" presId="urn:microsoft.com/office/officeart/2008/layout/LinedList"/>
    <dgm:cxn modelId="{258DAE21-6A1E-44F6-B593-CA789900AF29}" type="presParOf" srcId="{7B3F5344-760A-459D-9D69-962A1CF8F7C3}" destId="{D4A592AD-9ED4-415F-B4F0-53FDC99F4581}" srcOrd="0" destOrd="0" presId="urn:microsoft.com/office/officeart/2008/layout/LinedList"/>
    <dgm:cxn modelId="{4C7AB703-8F08-472F-8FEB-3D67CCC68131}" type="presParOf" srcId="{7B3F5344-760A-459D-9D69-962A1CF8F7C3}" destId="{D534A260-0E4F-4A5C-A1BC-E856F0223531}" srcOrd="1" destOrd="0" presId="urn:microsoft.com/office/officeart/2008/layout/LinedList"/>
    <dgm:cxn modelId="{48202BCC-1994-4EF0-8436-4FCE3521997A}" type="presParOf" srcId="{D534A260-0E4F-4A5C-A1BC-E856F0223531}" destId="{446826B0-CC9F-4339-AC3C-0E966F558990}" srcOrd="0" destOrd="0" presId="urn:microsoft.com/office/officeart/2008/layout/LinedList"/>
    <dgm:cxn modelId="{617C8C0A-8A40-4D2C-836C-4E634768CB21}" type="presParOf" srcId="{D534A260-0E4F-4A5C-A1BC-E856F0223531}" destId="{A32AA7A6-C1E2-4406-B750-620C8C637BEB}" srcOrd="1" destOrd="0" presId="urn:microsoft.com/office/officeart/2008/layout/LinedList"/>
    <dgm:cxn modelId="{0854F7F8-1923-4927-AF8A-4F9C7F982447}" type="presParOf" srcId="{7B3F5344-760A-459D-9D69-962A1CF8F7C3}" destId="{180F439C-4656-47FA-AC79-98732AA8545F}" srcOrd="2" destOrd="0" presId="urn:microsoft.com/office/officeart/2008/layout/LinedList"/>
    <dgm:cxn modelId="{96CC122B-7D21-4C64-8704-99BAF44D5759}" type="presParOf" srcId="{7B3F5344-760A-459D-9D69-962A1CF8F7C3}" destId="{FCED9D31-BFB8-48E9-ACEA-C822880628ED}" srcOrd="3" destOrd="0" presId="urn:microsoft.com/office/officeart/2008/layout/LinedList"/>
    <dgm:cxn modelId="{9303DAA5-E080-4EC6-B3E5-6AA668AE397E}" type="presParOf" srcId="{FCED9D31-BFB8-48E9-ACEA-C822880628ED}" destId="{26D9B095-A618-4263-A66C-311A17A4CDE9}" srcOrd="0" destOrd="0" presId="urn:microsoft.com/office/officeart/2008/layout/LinedList"/>
    <dgm:cxn modelId="{FB6F0B4A-13F9-40E9-8CA0-DF8F83FD1B0E}" type="presParOf" srcId="{FCED9D31-BFB8-48E9-ACEA-C822880628ED}" destId="{B0A38E89-47C5-46B9-BEB7-DB740406FBA4}" srcOrd="1" destOrd="0" presId="urn:microsoft.com/office/officeart/2008/layout/LinedList"/>
    <dgm:cxn modelId="{3650A47F-76EA-47F7-9620-1AF13A7E27B3}" type="presParOf" srcId="{7B3F5344-760A-459D-9D69-962A1CF8F7C3}" destId="{1D6E7025-0413-43FB-91C7-0FAEED5C2191}" srcOrd="4" destOrd="0" presId="urn:microsoft.com/office/officeart/2008/layout/LinedList"/>
    <dgm:cxn modelId="{64C9118A-3448-4F8E-AF9B-02A3862FA69A}" type="presParOf" srcId="{7B3F5344-760A-459D-9D69-962A1CF8F7C3}" destId="{86706437-B336-42C2-95E2-B571CCDB4A45}" srcOrd="5" destOrd="0" presId="urn:microsoft.com/office/officeart/2008/layout/LinedList"/>
    <dgm:cxn modelId="{CF63F518-70FC-4292-8209-7EC559A46466}" type="presParOf" srcId="{86706437-B336-42C2-95E2-B571CCDB4A45}" destId="{1C1AF4D0-50DD-4E75-96B7-B2837D2F34B5}" srcOrd="0" destOrd="0" presId="urn:microsoft.com/office/officeart/2008/layout/LinedList"/>
    <dgm:cxn modelId="{807ED583-B603-4D31-9851-58402D6E2058}" type="presParOf" srcId="{86706437-B336-42C2-95E2-B571CCDB4A45}" destId="{E4AA1FC8-8049-487D-B4C3-70497D94911D}" srcOrd="1" destOrd="0" presId="urn:microsoft.com/office/officeart/2008/layout/LinedList"/>
    <dgm:cxn modelId="{B5A888F5-CF8F-4A4E-8A0B-459C7AFEC2EF}" type="presParOf" srcId="{7B3F5344-760A-459D-9D69-962A1CF8F7C3}" destId="{B4F4D6EE-5B7D-4FCD-B8C2-ACE94391300B}" srcOrd="6" destOrd="0" presId="urn:microsoft.com/office/officeart/2008/layout/LinedList"/>
    <dgm:cxn modelId="{B34F986E-EDB3-42D2-9E0A-C5E93F0838CE}" type="presParOf" srcId="{7B3F5344-760A-459D-9D69-962A1CF8F7C3}" destId="{5A282FC0-7808-4A37-8243-A2E52BD1FCAD}" srcOrd="7" destOrd="0" presId="urn:microsoft.com/office/officeart/2008/layout/LinedList"/>
    <dgm:cxn modelId="{9836BB1D-1F22-4574-83D6-70014F96B921}" type="presParOf" srcId="{5A282FC0-7808-4A37-8243-A2E52BD1FCAD}" destId="{8D3074C0-EF4E-4595-AC3A-20072BB4363F}" srcOrd="0" destOrd="0" presId="urn:microsoft.com/office/officeart/2008/layout/LinedList"/>
    <dgm:cxn modelId="{F4E14FBE-62C0-496B-938C-D1A255120242}" type="presParOf" srcId="{5A282FC0-7808-4A37-8243-A2E52BD1FCAD}" destId="{BF769567-44D0-4802-A5EC-EFA43858099D}" srcOrd="1" destOrd="0" presId="urn:microsoft.com/office/officeart/2008/layout/LinedList"/>
    <dgm:cxn modelId="{B1AB0EE4-56EF-440E-82A1-29ECD6342792}" type="presParOf" srcId="{7B3F5344-760A-459D-9D69-962A1CF8F7C3}" destId="{7CEC1E88-7059-4900-8CE6-05A82E0DD74D}" srcOrd="8" destOrd="0" presId="urn:microsoft.com/office/officeart/2008/layout/LinedList"/>
    <dgm:cxn modelId="{D24075F5-E21A-4E22-9BEB-806470A33027}" type="presParOf" srcId="{7B3F5344-760A-459D-9D69-962A1CF8F7C3}" destId="{BB205576-BDD1-4416-BD18-2DF6E0F2B5A7}" srcOrd="9" destOrd="0" presId="urn:microsoft.com/office/officeart/2008/layout/LinedList"/>
    <dgm:cxn modelId="{516ADFCF-5308-4E14-B39E-DBF40839D254}" type="presParOf" srcId="{BB205576-BDD1-4416-BD18-2DF6E0F2B5A7}" destId="{5D411683-8B87-4504-A542-4EFE5EF79E5A}" srcOrd="0" destOrd="0" presId="urn:microsoft.com/office/officeart/2008/layout/LinedList"/>
    <dgm:cxn modelId="{BA6406AC-67C7-4B36-B59C-9C10AC7F6773}" type="presParOf" srcId="{BB205576-BDD1-4416-BD18-2DF6E0F2B5A7}" destId="{14A6EC7E-06F6-43B6-A6D3-17545774D742}" srcOrd="1" destOrd="0" presId="urn:microsoft.com/office/officeart/2008/layout/LinedList"/>
    <dgm:cxn modelId="{DF21246C-F795-44E7-BFB6-0240FF9D1E0A}" type="presParOf" srcId="{7B3F5344-760A-459D-9D69-962A1CF8F7C3}" destId="{54C7FAA2-BE07-42F5-A5F7-4F1C4E28CC01}" srcOrd="10" destOrd="0" presId="urn:microsoft.com/office/officeart/2008/layout/LinedList"/>
    <dgm:cxn modelId="{3C6A75D0-3ABC-400D-8C6F-626874D844DC}" type="presParOf" srcId="{7B3F5344-760A-459D-9D69-962A1CF8F7C3}" destId="{2232D638-9D9C-4F5E-95D1-F3125F8D3E07}" srcOrd="11" destOrd="0" presId="urn:microsoft.com/office/officeart/2008/layout/LinedList"/>
    <dgm:cxn modelId="{ED71DBC0-42E0-4012-961A-EDC29834017C}" type="presParOf" srcId="{2232D638-9D9C-4F5E-95D1-F3125F8D3E07}" destId="{189F8117-9801-491A-A614-4063908D4C20}" srcOrd="0" destOrd="0" presId="urn:microsoft.com/office/officeart/2008/layout/LinedList"/>
    <dgm:cxn modelId="{B9F96FA8-6462-4018-9D27-157369734392}" type="presParOf" srcId="{2232D638-9D9C-4F5E-95D1-F3125F8D3E07}" destId="{0FE08F44-646E-4E62-91AE-682E73A909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F13E09-611B-4848-A7A9-9814C82B1BC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9014E772-5A9E-41A0-8986-5060053376C5}">
      <dgm:prSet custT="1"/>
      <dgm:spPr/>
      <dgm:t>
        <a:bodyPr/>
        <a:lstStyle/>
        <a:p>
          <a:r>
            <a:rPr lang="en-US" sz="1400" dirty="0"/>
            <a:t>Original Clearing Proposals included an International Investment Board. It could make long-term loans by crediting the Clearing accounts of deficit countries.</a:t>
          </a:r>
        </a:p>
        <a:p>
          <a:r>
            <a:rPr lang="en-US" sz="1400" dirty="0" err="1"/>
            <a:t>Kalecki</a:t>
          </a:r>
          <a:r>
            <a:rPr lang="en-US" sz="1400" dirty="0"/>
            <a:t>-Schumacher amends this proposal by suggesting separate investment accounts.</a:t>
          </a:r>
        </a:p>
      </dgm:t>
    </dgm:pt>
    <dgm:pt modelId="{46F48D3A-1189-48A5-9347-95308E09FF55}" type="parTrans" cxnId="{0CAD089F-DF3C-41EC-80F1-B26DE0BEEA30}">
      <dgm:prSet/>
      <dgm:spPr/>
      <dgm:t>
        <a:bodyPr/>
        <a:lstStyle/>
        <a:p>
          <a:endParaRPr lang="en-US"/>
        </a:p>
      </dgm:t>
    </dgm:pt>
    <dgm:pt modelId="{A7AB4F82-10DF-42A5-A711-5BC0AC742157}" type="sibTrans" cxnId="{0CAD089F-DF3C-41EC-80F1-B26DE0BEEA30}">
      <dgm:prSet/>
      <dgm:spPr/>
      <dgm:t>
        <a:bodyPr/>
        <a:lstStyle/>
        <a:p>
          <a:endParaRPr lang="en-US"/>
        </a:p>
      </dgm:t>
    </dgm:pt>
    <dgm:pt modelId="{62248842-793B-458B-A89D-AC9A42890F4E}">
      <dgm:prSet custT="1"/>
      <dgm:spPr/>
      <dgm:t>
        <a:bodyPr/>
        <a:lstStyle/>
        <a:p>
          <a:r>
            <a:rPr lang="en-US" sz="1400" dirty="0"/>
            <a:t>The Board could provide long-term credits to deficit countries’ 'normal clearing account’ that would be debited to their 'investment account'. When the Joan has been fully disbursed the decline in the balance on normal account will be balanced by the increase in other countries normal account. </a:t>
          </a:r>
        </a:p>
      </dgm:t>
    </dgm:pt>
    <dgm:pt modelId="{BA3F5A9A-926E-4CDF-BB5A-4A04AC1A36CD}" type="parTrans" cxnId="{5CA7D2BF-3F38-463A-A5C4-05CD761F3FB9}">
      <dgm:prSet/>
      <dgm:spPr/>
      <dgm:t>
        <a:bodyPr/>
        <a:lstStyle/>
        <a:p>
          <a:endParaRPr lang="en-US"/>
        </a:p>
      </dgm:t>
    </dgm:pt>
    <dgm:pt modelId="{44EBFD17-BF65-4F7B-980C-FBCE9696E324}" type="sibTrans" cxnId="{5CA7D2BF-3F38-463A-A5C4-05CD761F3FB9}">
      <dgm:prSet/>
      <dgm:spPr/>
      <dgm:t>
        <a:bodyPr/>
        <a:lstStyle/>
        <a:p>
          <a:endParaRPr lang="en-US"/>
        </a:p>
      </dgm:t>
    </dgm:pt>
    <dgm:pt modelId="{7D9DBAD2-60F6-4EF2-B296-CF9170FC7A57}">
      <dgm:prSet custT="1"/>
      <dgm:spPr/>
      <dgm:t>
        <a:bodyPr/>
        <a:lstStyle/>
        <a:p>
          <a:r>
            <a:rPr lang="en-US" sz="1400" dirty="0"/>
            <a:t>The Board could create a Sustainability account and have the power to create credits to environmental deficit countries loans who could be required to use them fully or partly for increasing their environment remediation expenditures on imports from specified environmental surplus countries.</a:t>
          </a:r>
        </a:p>
      </dgm:t>
    </dgm:pt>
    <dgm:pt modelId="{3D595CCF-8D01-482B-9387-D9B2CAEC128D}" type="parTrans" cxnId="{4B236F3A-624D-4687-A125-CCBCFC7678B4}">
      <dgm:prSet/>
      <dgm:spPr/>
      <dgm:t>
        <a:bodyPr/>
        <a:lstStyle/>
        <a:p>
          <a:endParaRPr lang="en-US"/>
        </a:p>
      </dgm:t>
    </dgm:pt>
    <dgm:pt modelId="{77D438AD-B3A0-49B2-BB11-B452BD26864C}" type="sibTrans" cxnId="{4B236F3A-624D-4687-A125-CCBCFC7678B4}">
      <dgm:prSet/>
      <dgm:spPr/>
      <dgm:t>
        <a:bodyPr/>
        <a:lstStyle/>
        <a:p>
          <a:endParaRPr lang="en-US"/>
        </a:p>
      </dgm:t>
    </dgm:pt>
    <dgm:pt modelId="{B341327D-8844-4637-A8B3-A243646606DF}">
      <dgm:prSet custT="1"/>
      <dgm:spPr/>
      <dgm:t>
        <a:bodyPr/>
        <a:lstStyle/>
        <a:p>
          <a:r>
            <a:rPr lang="en-US" sz="1400" dirty="0"/>
            <a:t>Alternatively, the Board could credit the environmental investment accounts of all countries differentially on the basis of an environmental quota system </a:t>
          </a:r>
        </a:p>
      </dgm:t>
    </dgm:pt>
    <dgm:pt modelId="{914197D4-59B7-4412-9C24-4648090AD19B}" type="parTrans" cxnId="{0FED1F9F-62B1-43E3-82AF-C46006558604}">
      <dgm:prSet/>
      <dgm:spPr/>
      <dgm:t>
        <a:bodyPr/>
        <a:lstStyle/>
        <a:p>
          <a:endParaRPr lang="en-US"/>
        </a:p>
      </dgm:t>
    </dgm:pt>
    <dgm:pt modelId="{8BE03D37-6937-48A5-8848-1A115E9166D9}" type="sibTrans" cxnId="{0FED1F9F-62B1-43E3-82AF-C46006558604}">
      <dgm:prSet/>
      <dgm:spPr/>
      <dgm:t>
        <a:bodyPr/>
        <a:lstStyle/>
        <a:p>
          <a:endParaRPr lang="en-US"/>
        </a:p>
      </dgm:t>
    </dgm:pt>
    <dgm:pt modelId="{FE22B3C2-C4D8-443A-9C0F-14437B1126C8}">
      <dgm:prSet custT="1"/>
      <dgm:spPr/>
      <dgm:t>
        <a:bodyPr/>
        <a:lstStyle/>
        <a:p>
          <a:r>
            <a:rPr lang="en-US" sz="1800" dirty="0"/>
            <a:t>Can the Clearing Create Liquidity?</a:t>
          </a:r>
        </a:p>
      </dgm:t>
    </dgm:pt>
    <dgm:pt modelId="{770CD127-DB18-466A-A0BA-905D9A2FD4B0}" type="parTrans" cxnId="{96CD1583-405E-4047-A827-06EBB8CAB8E5}">
      <dgm:prSet/>
      <dgm:spPr/>
      <dgm:t>
        <a:bodyPr/>
        <a:lstStyle/>
        <a:p>
          <a:endParaRPr lang="en-US"/>
        </a:p>
      </dgm:t>
    </dgm:pt>
    <dgm:pt modelId="{EC2035AA-D800-49EE-9534-93ADC5674BFE}" type="sibTrans" cxnId="{96CD1583-405E-4047-A827-06EBB8CAB8E5}">
      <dgm:prSet/>
      <dgm:spPr/>
      <dgm:t>
        <a:bodyPr/>
        <a:lstStyle/>
        <a:p>
          <a:endParaRPr lang="en-US"/>
        </a:p>
      </dgm:t>
    </dgm:pt>
    <dgm:pt modelId="{7B3F5344-760A-459D-9D69-962A1CF8F7C3}" type="pres">
      <dgm:prSet presAssocID="{35F13E09-611B-4848-A7A9-9814C82B1BC0}" presName="vert0" presStyleCnt="0">
        <dgm:presLayoutVars>
          <dgm:dir/>
          <dgm:animOne val="branch"/>
          <dgm:animLvl val="lvl"/>
        </dgm:presLayoutVars>
      </dgm:prSet>
      <dgm:spPr/>
    </dgm:pt>
    <dgm:pt modelId="{69F171E0-48D3-401D-8606-D48717A8279C}" type="pres">
      <dgm:prSet presAssocID="{FE22B3C2-C4D8-443A-9C0F-14437B1126C8}" presName="thickLine" presStyleLbl="alignNode1" presStyleIdx="0" presStyleCnt="1"/>
      <dgm:spPr/>
    </dgm:pt>
    <dgm:pt modelId="{E8133CB9-CB1E-4E88-9B6D-991B97A890E6}" type="pres">
      <dgm:prSet presAssocID="{FE22B3C2-C4D8-443A-9C0F-14437B1126C8}" presName="horz1" presStyleCnt="0"/>
      <dgm:spPr/>
    </dgm:pt>
    <dgm:pt modelId="{396F6315-792F-4BCC-B11F-41B30E861928}" type="pres">
      <dgm:prSet presAssocID="{FE22B3C2-C4D8-443A-9C0F-14437B1126C8}" presName="tx1" presStyleLbl="revTx" presStyleIdx="0" presStyleCnt="5"/>
      <dgm:spPr/>
    </dgm:pt>
    <dgm:pt modelId="{7B278E9F-803E-4543-9B62-529640D37874}" type="pres">
      <dgm:prSet presAssocID="{FE22B3C2-C4D8-443A-9C0F-14437B1126C8}" presName="vert1" presStyleCnt="0"/>
      <dgm:spPr/>
    </dgm:pt>
    <dgm:pt modelId="{06483A77-DF6C-4882-985B-61BAA6BD9DB7}" type="pres">
      <dgm:prSet presAssocID="{9014E772-5A9E-41A0-8986-5060053376C5}" presName="vertSpace2a" presStyleCnt="0"/>
      <dgm:spPr/>
    </dgm:pt>
    <dgm:pt modelId="{AF511D0E-B997-4AE9-96E4-7B7731F48896}" type="pres">
      <dgm:prSet presAssocID="{9014E772-5A9E-41A0-8986-5060053376C5}" presName="horz2" presStyleCnt="0"/>
      <dgm:spPr/>
    </dgm:pt>
    <dgm:pt modelId="{1F87E84F-8DB2-4CC5-A228-103CA6B936B4}" type="pres">
      <dgm:prSet presAssocID="{9014E772-5A9E-41A0-8986-5060053376C5}" presName="horzSpace2" presStyleCnt="0"/>
      <dgm:spPr/>
    </dgm:pt>
    <dgm:pt modelId="{2C5F3EAC-4427-424C-80CB-E2A889D4B5A8}" type="pres">
      <dgm:prSet presAssocID="{9014E772-5A9E-41A0-8986-5060053376C5}" presName="tx2" presStyleLbl="revTx" presStyleIdx="1" presStyleCnt="5" custScaleX="106181" custScaleY="89580"/>
      <dgm:spPr/>
    </dgm:pt>
    <dgm:pt modelId="{0FAC95B5-207D-4103-82BC-0E3E151D7701}" type="pres">
      <dgm:prSet presAssocID="{9014E772-5A9E-41A0-8986-5060053376C5}" presName="vert2" presStyleCnt="0"/>
      <dgm:spPr/>
    </dgm:pt>
    <dgm:pt modelId="{F1603C08-B97B-4A0B-A550-394B34C6F6F6}" type="pres">
      <dgm:prSet presAssocID="{9014E772-5A9E-41A0-8986-5060053376C5}" presName="thinLine2b" presStyleLbl="callout" presStyleIdx="0" presStyleCnt="4"/>
      <dgm:spPr/>
    </dgm:pt>
    <dgm:pt modelId="{6F92C0CC-4532-4DF3-9DFB-9CB0657670F1}" type="pres">
      <dgm:prSet presAssocID="{9014E772-5A9E-41A0-8986-5060053376C5}" presName="vertSpace2b" presStyleCnt="0"/>
      <dgm:spPr/>
    </dgm:pt>
    <dgm:pt modelId="{6B75C943-1ECA-4C2B-BCF1-7BED7B7646A7}" type="pres">
      <dgm:prSet presAssocID="{62248842-793B-458B-A89D-AC9A42890F4E}" presName="horz2" presStyleCnt="0"/>
      <dgm:spPr/>
    </dgm:pt>
    <dgm:pt modelId="{173EE985-7129-4CCF-BBC6-4CA27FCE3556}" type="pres">
      <dgm:prSet presAssocID="{62248842-793B-458B-A89D-AC9A42890F4E}" presName="horzSpace2" presStyleCnt="0"/>
      <dgm:spPr/>
    </dgm:pt>
    <dgm:pt modelId="{CDC2420E-6494-4A41-A340-A723944711CE}" type="pres">
      <dgm:prSet presAssocID="{62248842-793B-458B-A89D-AC9A42890F4E}" presName="tx2" presStyleLbl="revTx" presStyleIdx="2" presStyleCnt="5" custScaleY="69406"/>
      <dgm:spPr/>
    </dgm:pt>
    <dgm:pt modelId="{13E5004D-5187-4363-BCF9-5CC1A38F696A}" type="pres">
      <dgm:prSet presAssocID="{62248842-793B-458B-A89D-AC9A42890F4E}" presName="vert2" presStyleCnt="0"/>
      <dgm:spPr/>
    </dgm:pt>
    <dgm:pt modelId="{69F25476-C50C-4B8F-BD33-43A9B4421643}" type="pres">
      <dgm:prSet presAssocID="{62248842-793B-458B-A89D-AC9A42890F4E}" presName="thinLine2b" presStyleLbl="callout" presStyleIdx="1" presStyleCnt="4"/>
      <dgm:spPr/>
    </dgm:pt>
    <dgm:pt modelId="{39957391-8A01-4501-A232-6968ECC63EE7}" type="pres">
      <dgm:prSet presAssocID="{62248842-793B-458B-A89D-AC9A42890F4E}" presName="vertSpace2b" presStyleCnt="0"/>
      <dgm:spPr/>
    </dgm:pt>
    <dgm:pt modelId="{5BE89007-02A2-4D94-A752-ADC14D531924}" type="pres">
      <dgm:prSet presAssocID="{7D9DBAD2-60F6-4EF2-B296-CF9170FC7A57}" presName="horz2" presStyleCnt="0"/>
      <dgm:spPr/>
    </dgm:pt>
    <dgm:pt modelId="{81E38466-636F-4187-BAFD-116C2CFE55EF}" type="pres">
      <dgm:prSet presAssocID="{7D9DBAD2-60F6-4EF2-B296-CF9170FC7A57}" presName="horzSpace2" presStyleCnt="0"/>
      <dgm:spPr/>
    </dgm:pt>
    <dgm:pt modelId="{CA0CF106-3314-4699-A2CD-61621E05DA91}" type="pres">
      <dgm:prSet presAssocID="{7D9DBAD2-60F6-4EF2-B296-CF9170FC7A57}" presName="tx2" presStyleLbl="revTx" presStyleIdx="3" presStyleCnt="5" custScaleY="61545"/>
      <dgm:spPr/>
    </dgm:pt>
    <dgm:pt modelId="{72DAB51B-9F85-485B-95EF-843CD015D616}" type="pres">
      <dgm:prSet presAssocID="{7D9DBAD2-60F6-4EF2-B296-CF9170FC7A57}" presName="vert2" presStyleCnt="0"/>
      <dgm:spPr/>
    </dgm:pt>
    <dgm:pt modelId="{2DE01DF3-797D-40DE-B007-C892FACF4E26}" type="pres">
      <dgm:prSet presAssocID="{7D9DBAD2-60F6-4EF2-B296-CF9170FC7A57}" presName="thinLine2b" presStyleLbl="callout" presStyleIdx="2" presStyleCnt="4"/>
      <dgm:spPr/>
    </dgm:pt>
    <dgm:pt modelId="{057CDE41-C54E-40EA-BB3C-E98139AE5374}" type="pres">
      <dgm:prSet presAssocID="{7D9DBAD2-60F6-4EF2-B296-CF9170FC7A57}" presName="vertSpace2b" presStyleCnt="0"/>
      <dgm:spPr/>
    </dgm:pt>
    <dgm:pt modelId="{093937DE-2324-4AB5-8FD4-4CB09F726215}" type="pres">
      <dgm:prSet presAssocID="{B341327D-8844-4637-A8B3-A243646606DF}" presName="horz2" presStyleCnt="0"/>
      <dgm:spPr/>
    </dgm:pt>
    <dgm:pt modelId="{FA884A19-240B-464F-B770-35C66446D0DF}" type="pres">
      <dgm:prSet presAssocID="{B341327D-8844-4637-A8B3-A243646606DF}" presName="horzSpace2" presStyleCnt="0"/>
      <dgm:spPr/>
    </dgm:pt>
    <dgm:pt modelId="{02950C7F-0C19-478E-BAA1-65445B6D0164}" type="pres">
      <dgm:prSet presAssocID="{B341327D-8844-4637-A8B3-A243646606DF}" presName="tx2" presStyleLbl="revTx" presStyleIdx="4" presStyleCnt="5"/>
      <dgm:spPr/>
    </dgm:pt>
    <dgm:pt modelId="{1C77107E-CEF9-4CD6-862C-2C437639106E}" type="pres">
      <dgm:prSet presAssocID="{B341327D-8844-4637-A8B3-A243646606DF}" presName="vert2" presStyleCnt="0"/>
      <dgm:spPr/>
    </dgm:pt>
    <dgm:pt modelId="{6DEB3994-7AE2-41AE-A7CF-4854BCB73671}" type="pres">
      <dgm:prSet presAssocID="{B341327D-8844-4637-A8B3-A243646606DF}" presName="thinLine2b" presStyleLbl="callout" presStyleIdx="3" presStyleCnt="4"/>
      <dgm:spPr/>
    </dgm:pt>
    <dgm:pt modelId="{B094A3C8-ADED-43E2-9EF1-1B7D24D6EDB9}" type="pres">
      <dgm:prSet presAssocID="{B341327D-8844-4637-A8B3-A243646606DF}" presName="vertSpace2b" presStyleCnt="0"/>
      <dgm:spPr/>
    </dgm:pt>
  </dgm:ptLst>
  <dgm:cxnLst>
    <dgm:cxn modelId="{D444C02A-0B49-4BDB-8508-379D6952558D}" type="presOf" srcId="{9014E772-5A9E-41A0-8986-5060053376C5}" destId="{2C5F3EAC-4427-424C-80CB-E2A889D4B5A8}" srcOrd="0" destOrd="0" presId="urn:microsoft.com/office/officeart/2008/layout/LinedList"/>
    <dgm:cxn modelId="{F192F133-4F68-4B9F-AC54-58620B5334D5}" type="presOf" srcId="{35F13E09-611B-4848-A7A9-9814C82B1BC0}" destId="{7B3F5344-760A-459D-9D69-962A1CF8F7C3}" srcOrd="0" destOrd="0" presId="urn:microsoft.com/office/officeart/2008/layout/LinedList"/>
    <dgm:cxn modelId="{4B236F3A-624D-4687-A125-CCBCFC7678B4}" srcId="{FE22B3C2-C4D8-443A-9C0F-14437B1126C8}" destId="{7D9DBAD2-60F6-4EF2-B296-CF9170FC7A57}" srcOrd="2" destOrd="0" parTransId="{3D595CCF-8D01-482B-9387-D9B2CAEC128D}" sibTransId="{77D438AD-B3A0-49B2-BB11-B452BD26864C}"/>
    <dgm:cxn modelId="{990FBA5A-22DE-4CDA-90CF-DE3FCEBCF1C8}" type="presOf" srcId="{7D9DBAD2-60F6-4EF2-B296-CF9170FC7A57}" destId="{CA0CF106-3314-4699-A2CD-61621E05DA91}" srcOrd="0" destOrd="0" presId="urn:microsoft.com/office/officeart/2008/layout/LinedList"/>
    <dgm:cxn modelId="{5757DC7F-46A8-48E3-8190-AD69467B102C}" type="presOf" srcId="{FE22B3C2-C4D8-443A-9C0F-14437B1126C8}" destId="{396F6315-792F-4BCC-B11F-41B30E861928}" srcOrd="0" destOrd="0" presId="urn:microsoft.com/office/officeart/2008/layout/LinedList"/>
    <dgm:cxn modelId="{96CD1583-405E-4047-A827-06EBB8CAB8E5}" srcId="{35F13E09-611B-4848-A7A9-9814C82B1BC0}" destId="{FE22B3C2-C4D8-443A-9C0F-14437B1126C8}" srcOrd="0" destOrd="0" parTransId="{770CD127-DB18-466A-A0BA-905D9A2FD4B0}" sibTransId="{EC2035AA-D800-49EE-9534-93ADC5674BFE}"/>
    <dgm:cxn modelId="{489CF59C-F64E-450F-8267-63ED68A558E8}" type="presOf" srcId="{62248842-793B-458B-A89D-AC9A42890F4E}" destId="{CDC2420E-6494-4A41-A340-A723944711CE}" srcOrd="0" destOrd="0" presId="urn:microsoft.com/office/officeart/2008/layout/LinedList"/>
    <dgm:cxn modelId="{0CAD089F-DF3C-41EC-80F1-B26DE0BEEA30}" srcId="{FE22B3C2-C4D8-443A-9C0F-14437B1126C8}" destId="{9014E772-5A9E-41A0-8986-5060053376C5}" srcOrd="0" destOrd="0" parTransId="{46F48D3A-1189-48A5-9347-95308E09FF55}" sibTransId="{A7AB4F82-10DF-42A5-A711-5BC0AC742157}"/>
    <dgm:cxn modelId="{0FED1F9F-62B1-43E3-82AF-C46006558604}" srcId="{FE22B3C2-C4D8-443A-9C0F-14437B1126C8}" destId="{B341327D-8844-4637-A8B3-A243646606DF}" srcOrd="3" destOrd="0" parTransId="{914197D4-59B7-4412-9C24-4648090AD19B}" sibTransId="{8BE03D37-6937-48A5-8848-1A115E9166D9}"/>
    <dgm:cxn modelId="{5CA7D2BF-3F38-463A-A5C4-05CD761F3FB9}" srcId="{FE22B3C2-C4D8-443A-9C0F-14437B1126C8}" destId="{62248842-793B-458B-A89D-AC9A42890F4E}" srcOrd="1" destOrd="0" parTransId="{BA3F5A9A-926E-4CDF-BB5A-4A04AC1A36CD}" sibTransId="{44EBFD17-BF65-4F7B-980C-FBCE9696E324}"/>
    <dgm:cxn modelId="{DCADA6FE-2600-44F4-BEFD-1479942E3753}" type="presOf" srcId="{B341327D-8844-4637-A8B3-A243646606DF}" destId="{02950C7F-0C19-478E-BAA1-65445B6D0164}" srcOrd="0" destOrd="0" presId="urn:microsoft.com/office/officeart/2008/layout/LinedList"/>
    <dgm:cxn modelId="{797B47A8-B191-4B97-BA65-050A1E6A5314}" type="presParOf" srcId="{7B3F5344-760A-459D-9D69-962A1CF8F7C3}" destId="{69F171E0-48D3-401D-8606-D48717A8279C}" srcOrd="0" destOrd="0" presId="urn:microsoft.com/office/officeart/2008/layout/LinedList"/>
    <dgm:cxn modelId="{1A291571-94DD-41EC-AF38-214B469E1ACC}" type="presParOf" srcId="{7B3F5344-760A-459D-9D69-962A1CF8F7C3}" destId="{E8133CB9-CB1E-4E88-9B6D-991B97A890E6}" srcOrd="1" destOrd="0" presId="urn:microsoft.com/office/officeart/2008/layout/LinedList"/>
    <dgm:cxn modelId="{33DE0785-C332-4C36-8E14-8317C65E12CE}" type="presParOf" srcId="{E8133CB9-CB1E-4E88-9B6D-991B97A890E6}" destId="{396F6315-792F-4BCC-B11F-41B30E861928}" srcOrd="0" destOrd="0" presId="urn:microsoft.com/office/officeart/2008/layout/LinedList"/>
    <dgm:cxn modelId="{EE19F264-04FC-4945-95C0-B22DE2CC77D4}" type="presParOf" srcId="{E8133CB9-CB1E-4E88-9B6D-991B97A890E6}" destId="{7B278E9F-803E-4543-9B62-529640D37874}" srcOrd="1" destOrd="0" presId="urn:microsoft.com/office/officeart/2008/layout/LinedList"/>
    <dgm:cxn modelId="{F77D299B-EF3C-4642-8246-B092E2C4214D}" type="presParOf" srcId="{7B278E9F-803E-4543-9B62-529640D37874}" destId="{06483A77-DF6C-4882-985B-61BAA6BD9DB7}" srcOrd="0" destOrd="0" presId="urn:microsoft.com/office/officeart/2008/layout/LinedList"/>
    <dgm:cxn modelId="{3632AF1A-9431-4533-A0E1-21BB0197B086}" type="presParOf" srcId="{7B278E9F-803E-4543-9B62-529640D37874}" destId="{AF511D0E-B997-4AE9-96E4-7B7731F48896}" srcOrd="1" destOrd="0" presId="urn:microsoft.com/office/officeart/2008/layout/LinedList"/>
    <dgm:cxn modelId="{836CE016-57D0-4617-B714-0BDD0CEE12C2}" type="presParOf" srcId="{AF511D0E-B997-4AE9-96E4-7B7731F48896}" destId="{1F87E84F-8DB2-4CC5-A228-103CA6B936B4}" srcOrd="0" destOrd="0" presId="urn:microsoft.com/office/officeart/2008/layout/LinedList"/>
    <dgm:cxn modelId="{6B5841BB-FF5D-4937-8382-3489611794D5}" type="presParOf" srcId="{AF511D0E-B997-4AE9-96E4-7B7731F48896}" destId="{2C5F3EAC-4427-424C-80CB-E2A889D4B5A8}" srcOrd="1" destOrd="0" presId="urn:microsoft.com/office/officeart/2008/layout/LinedList"/>
    <dgm:cxn modelId="{6C6C2E3E-E14E-4E48-AA52-2D938783EB31}" type="presParOf" srcId="{AF511D0E-B997-4AE9-96E4-7B7731F48896}" destId="{0FAC95B5-207D-4103-82BC-0E3E151D7701}" srcOrd="2" destOrd="0" presId="urn:microsoft.com/office/officeart/2008/layout/LinedList"/>
    <dgm:cxn modelId="{37E2A153-0CB3-4143-8671-0419C6EBCF22}" type="presParOf" srcId="{7B278E9F-803E-4543-9B62-529640D37874}" destId="{F1603C08-B97B-4A0B-A550-394B34C6F6F6}" srcOrd="2" destOrd="0" presId="urn:microsoft.com/office/officeart/2008/layout/LinedList"/>
    <dgm:cxn modelId="{9E166516-737E-47FA-BAB2-9725C3E3BABF}" type="presParOf" srcId="{7B278E9F-803E-4543-9B62-529640D37874}" destId="{6F92C0CC-4532-4DF3-9DFB-9CB0657670F1}" srcOrd="3" destOrd="0" presId="urn:microsoft.com/office/officeart/2008/layout/LinedList"/>
    <dgm:cxn modelId="{C4A904A2-0E41-49EC-8771-06B5C6482E85}" type="presParOf" srcId="{7B278E9F-803E-4543-9B62-529640D37874}" destId="{6B75C943-1ECA-4C2B-BCF1-7BED7B7646A7}" srcOrd="4" destOrd="0" presId="urn:microsoft.com/office/officeart/2008/layout/LinedList"/>
    <dgm:cxn modelId="{201CFF85-8E55-483E-920C-7F4D95B29518}" type="presParOf" srcId="{6B75C943-1ECA-4C2B-BCF1-7BED7B7646A7}" destId="{173EE985-7129-4CCF-BBC6-4CA27FCE3556}" srcOrd="0" destOrd="0" presId="urn:microsoft.com/office/officeart/2008/layout/LinedList"/>
    <dgm:cxn modelId="{39907E0A-8C9A-46FF-9697-7D7DD29EBD58}" type="presParOf" srcId="{6B75C943-1ECA-4C2B-BCF1-7BED7B7646A7}" destId="{CDC2420E-6494-4A41-A340-A723944711CE}" srcOrd="1" destOrd="0" presId="urn:microsoft.com/office/officeart/2008/layout/LinedList"/>
    <dgm:cxn modelId="{ABCE0096-7200-4CC8-B814-FE31C310E867}" type="presParOf" srcId="{6B75C943-1ECA-4C2B-BCF1-7BED7B7646A7}" destId="{13E5004D-5187-4363-BCF9-5CC1A38F696A}" srcOrd="2" destOrd="0" presId="urn:microsoft.com/office/officeart/2008/layout/LinedList"/>
    <dgm:cxn modelId="{92F37E32-73FC-43B8-8D92-9FC7CD68D887}" type="presParOf" srcId="{7B278E9F-803E-4543-9B62-529640D37874}" destId="{69F25476-C50C-4B8F-BD33-43A9B4421643}" srcOrd="5" destOrd="0" presId="urn:microsoft.com/office/officeart/2008/layout/LinedList"/>
    <dgm:cxn modelId="{AE31F75A-703F-4727-8679-38094C1BB146}" type="presParOf" srcId="{7B278E9F-803E-4543-9B62-529640D37874}" destId="{39957391-8A01-4501-A232-6968ECC63EE7}" srcOrd="6" destOrd="0" presId="urn:microsoft.com/office/officeart/2008/layout/LinedList"/>
    <dgm:cxn modelId="{D3D62C79-A7EA-45B3-A772-BBF2B5F463A8}" type="presParOf" srcId="{7B278E9F-803E-4543-9B62-529640D37874}" destId="{5BE89007-02A2-4D94-A752-ADC14D531924}" srcOrd="7" destOrd="0" presId="urn:microsoft.com/office/officeart/2008/layout/LinedList"/>
    <dgm:cxn modelId="{D1187F39-1D27-4E40-AB4F-5E87319191C7}" type="presParOf" srcId="{5BE89007-02A2-4D94-A752-ADC14D531924}" destId="{81E38466-636F-4187-BAFD-116C2CFE55EF}" srcOrd="0" destOrd="0" presId="urn:microsoft.com/office/officeart/2008/layout/LinedList"/>
    <dgm:cxn modelId="{FAE6FDB6-61EF-46DA-9137-A9EC4F3463D0}" type="presParOf" srcId="{5BE89007-02A2-4D94-A752-ADC14D531924}" destId="{CA0CF106-3314-4699-A2CD-61621E05DA91}" srcOrd="1" destOrd="0" presId="urn:microsoft.com/office/officeart/2008/layout/LinedList"/>
    <dgm:cxn modelId="{886484A4-7FFF-4EC8-8E9B-5AC11CCBB920}" type="presParOf" srcId="{5BE89007-02A2-4D94-A752-ADC14D531924}" destId="{72DAB51B-9F85-485B-95EF-843CD015D616}" srcOrd="2" destOrd="0" presId="urn:microsoft.com/office/officeart/2008/layout/LinedList"/>
    <dgm:cxn modelId="{AD71ECF7-A481-43B8-A200-2407055E3EFD}" type="presParOf" srcId="{7B278E9F-803E-4543-9B62-529640D37874}" destId="{2DE01DF3-797D-40DE-B007-C892FACF4E26}" srcOrd="8" destOrd="0" presId="urn:microsoft.com/office/officeart/2008/layout/LinedList"/>
    <dgm:cxn modelId="{E55B3897-7E11-4D08-8D36-94801AE681DD}" type="presParOf" srcId="{7B278E9F-803E-4543-9B62-529640D37874}" destId="{057CDE41-C54E-40EA-BB3C-E98139AE5374}" srcOrd="9" destOrd="0" presId="urn:microsoft.com/office/officeart/2008/layout/LinedList"/>
    <dgm:cxn modelId="{0F38A5AD-33EB-4346-AD3F-5E6F772F4EDC}" type="presParOf" srcId="{7B278E9F-803E-4543-9B62-529640D37874}" destId="{093937DE-2324-4AB5-8FD4-4CB09F726215}" srcOrd="10" destOrd="0" presId="urn:microsoft.com/office/officeart/2008/layout/LinedList"/>
    <dgm:cxn modelId="{7F635529-022C-4448-A4A9-E50CDEE1269E}" type="presParOf" srcId="{093937DE-2324-4AB5-8FD4-4CB09F726215}" destId="{FA884A19-240B-464F-B770-35C66446D0DF}" srcOrd="0" destOrd="0" presId="urn:microsoft.com/office/officeart/2008/layout/LinedList"/>
    <dgm:cxn modelId="{C84F0B75-046D-4F5A-B29D-D3D958E9DED1}" type="presParOf" srcId="{093937DE-2324-4AB5-8FD4-4CB09F726215}" destId="{02950C7F-0C19-478E-BAA1-65445B6D0164}" srcOrd="1" destOrd="0" presId="urn:microsoft.com/office/officeart/2008/layout/LinedList"/>
    <dgm:cxn modelId="{41C25994-AF40-4FCA-AF71-2A69FAABE9E1}" type="presParOf" srcId="{093937DE-2324-4AB5-8FD4-4CB09F726215}" destId="{1C77107E-CEF9-4CD6-862C-2C437639106E}" srcOrd="2" destOrd="0" presId="urn:microsoft.com/office/officeart/2008/layout/LinedList"/>
    <dgm:cxn modelId="{0069D38E-FDB0-46B2-B2B2-08BE5A102FE2}" type="presParOf" srcId="{7B278E9F-803E-4543-9B62-529640D37874}" destId="{6DEB3994-7AE2-41AE-A7CF-4854BCB73671}" srcOrd="11" destOrd="0" presId="urn:microsoft.com/office/officeart/2008/layout/LinedList"/>
    <dgm:cxn modelId="{0886BE74-F765-4DE1-A758-491381D9A0BD}" type="presParOf" srcId="{7B278E9F-803E-4543-9B62-529640D37874}" destId="{B094A3C8-ADED-43E2-9EF1-1B7D24D6EDB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DC5060-5F09-4861-BC2A-90C3B98E3CDD}"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457670B2-C628-40E4-9A21-EE6AA19DDF6E}">
      <dgm:prSet/>
      <dgm:spPr/>
      <dgm:t>
        <a:bodyPr/>
        <a:lstStyle/>
        <a:p>
          <a:r>
            <a:rPr lang="en-US"/>
            <a:t>How much capital is available to help developing countries transition to renewable energy and cope with extreme weather?</a:t>
          </a:r>
          <a:endParaRPr lang="en-US" dirty="0"/>
        </a:p>
      </dgm:t>
    </dgm:pt>
    <dgm:pt modelId="{AEAA84DF-4378-415E-80AC-B49CEF0634D0}" type="parTrans" cxnId="{0727F338-E102-4789-9CDE-ED39919AB674}">
      <dgm:prSet/>
      <dgm:spPr/>
      <dgm:t>
        <a:bodyPr/>
        <a:lstStyle/>
        <a:p>
          <a:endParaRPr lang="en-US"/>
        </a:p>
      </dgm:t>
    </dgm:pt>
    <dgm:pt modelId="{A8C51A84-AAA2-4446-AECF-00143A06A11F}" type="sibTrans" cxnId="{0727F338-E102-4789-9CDE-ED39919AB674}">
      <dgm:prSet/>
      <dgm:spPr/>
      <dgm:t>
        <a:bodyPr/>
        <a:lstStyle/>
        <a:p>
          <a:endParaRPr lang="en-US"/>
        </a:p>
      </dgm:t>
    </dgm:pt>
    <dgm:pt modelId="{4D07AC92-898F-43EE-B1EC-43D76E8A1F93}">
      <dgm:prSet/>
      <dgm:spPr/>
      <dgm:t>
        <a:bodyPr/>
        <a:lstStyle/>
        <a:p>
          <a:r>
            <a:rPr lang="en-US"/>
            <a:t>Where will that investment come from?</a:t>
          </a:r>
          <a:endParaRPr lang="en-US" dirty="0"/>
        </a:p>
      </dgm:t>
    </dgm:pt>
    <dgm:pt modelId="{43261E48-8D45-4E68-990B-FC348D44D68C}" type="parTrans" cxnId="{7981E3BB-291F-43CF-9216-839FE347CB52}">
      <dgm:prSet/>
      <dgm:spPr/>
      <dgm:t>
        <a:bodyPr/>
        <a:lstStyle/>
        <a:p>
          <a:endParaRPr lang="en-US"/>
        </a:p>
      </dgm:t>
    </dgm:pt>
    <dgm:pt modelId="{53A5E673-48D6-4486-8DC5-0A86551AF2BD}" type="sibTrans" cxnId="{7981E3BB-291F-43CF-9216-839FE347CB52}">
      <dgm:prSet/>
      <dgm:spPr/>
      <dgm:t>
        <a:bodyPr/>
        <a:lstStyle/>
        <a:p>
          <a:endParaRPr lang="en-US"/>
        </a:p>
      </dgm:t>
    </dgm:pt>
    <dgm:pt modelId="{7C6DED53-4FB9-47F5-B866-511B397A71D4}">
      <dgm:prSet/>
      <dgm:spPr/>
      <dgm:t>
        <a:bodyPr/>
        <a:lstStyle/>
        <a:p>
          <a:r>
            <a:rPr lang="en-US"/>
            <a:t>And critically, what kinds of interest rates will lenders charge?</a:t>
          </a:r>
          <a:endParaRPr lang="en-US" dirty="0"/>
        </a:p>
      </dgm:t>
    </dgm:pt>
    <dgm:pt modelId="{DC2970E5-50F7-4BD0-B3D7-DD930FCBAF59}" type="parTrans" cxnId="{A42A19B4-5C46-4E69-BA61-53D948145B07}">
      <dgm:prSet/>
      <dgm:spPr/>
      <dgm:t>
        <a:bodyPr/>
        <a:lstStyle/>
        <a:p>
          <a:endParaRPr lang="en-US"/>
        </a:p>
      </dgm:t>
    </dgm:pt>
    <dgm:pt modelId="{744E08BE-E179-4A95-8E91-EA175A898297}" type="sibTrans" cxnId="{A42A19B4-5C46-4E69-BA61-53D948145B07}">
      <dgm:prSet/>
      <dgm:spPr/>
      <dgm:t>
        <a:bodyPr/>
        <a:lstStyle/>
        <a:p>
          <a:endParaRPr lang="en-US"/>
        </a:p>
      </dgm:t>
    </dgm:pt>
    <dgm:pt modelId="{9563CDE1-18D8-4F64-9F34-4A142A1E48F8}">
      <dgm:prSet/>
      <dgm:spPr/>
      <dgm:t>
        <a:bodyPr/>
        <a:lstStyle/>
        <a:p>
          <a:r>
            <a:rPr lang="en-US" dirty="0"/>
            <a:t>Average global temperatures have already risen about 1.2 degrees Celsius above preindustrial levels. Without a rapid shift away from fossil fuels, scientists warn that catastrophic warming will destroy coastal cities, ravage agricultural land and imperil millions of lives.</a:t>
          </a:r>
        </a:p>
      </dgm:t>
    </dgm:pt>
    <dgm:pt modelId="{CCCE32BF-A374-4C15-8CF3-5BF255F8A35E}" type="parTrans" cxnId="{D409937B-298F-47B2-A051-08EA5DFDD73B}">
      <dgm:prSet/>
      <dgm:spPr/>
      <dgm:t>
        <a:bodyPr/>
        <a:lstStyle/>
        <a:p>
          <a:endParaRPr lang="en-US"/>
        </a:p>
      </dgm:t>
    </dgm:pt>
    <dgm:pt modelId="{A0535A96-CD6E-49C1-AC54-CD5E1BFD98DD}" type="sibTrans" cxnId="{D409937B-298F-47B2-A051-08EA5DFDD73B}">
      <dgm:prSet/>
      <dgm:spPr/>
      <dgm:t>
        <a:bodyPr/>
        <a:lstStyle/>
        <a:p>
          <a:endParaRPr lang="en-US"/>
        </a:p>
      </dgm:t>
    </dgm:pt>
    <dgm:pt modelId="{D892A64D-5D5B-40B3-9EFB-B00A50B36E3C}">
      <dgm:prSet/>
      <dgm:spPr/>
      <dgm:t>
        <a:bodyPr/>
        <a:lstStyle/>
        <a:p>
          <a:r>
            <a:rPr lang="en-US"/>
            <a:t>And yet there is a bedeviling economic paradox inhibiting efforts to create a more sustainable world: It’s relatively easy to find financing for the dirty projects the world needs less of, but maddeningly difficult to finance the clean projects the world needs more of.</a:t>
          </a:r>
          <a:endParaRPr lang="en-US" dirty="0"/>
        </a:p>
      </dgm:t>
    </dgm:pt>
    <dgm:pt modelId="{0437EAF4-8746-434D-8154-89A55E968C48}" type="parTrans" cxnId="{358D6FF8-E956-457D-9DAB-E70E8E00BA47}">
      <dgm:prSet/>
      <dgm:spPr/>
      <dgm:t>
        <a:bodyPr/>
        <a:lstStyle/>
        <a:p>
          <a:endParaRPr lang="en-US"/>
        </a:p>
      </dgm:t>
    </dgm:pt>
    <dgm:pt modelId="{17AD747F-9495-42F3-9E1F-02F041330F07}" type="sibTrans" cxnId="{358D6FF8-E956-457D-9DAB-E70E8E00BA47}">
      <dgm:prSet/>
      <dgm:spPr/>
      <dgm:t>
        <a:bodyPr/>
        <a:lstStyle/>
        <a:p>
          <a:endParaRPr lang="en-US"/>
        </a:p>
      </dgm:t>
    </dgm:pt>
    <dgm:pt modelId="{7555BAEA-1706-4FAD-BAB7-9A21AD3BFF57}">
      <dgm:prSet/>
      <dgm:spPr/>
      <dgm:t>
        <a:bodyPr/>
        <a:lstStyle/>
        <a:p>
          <a:r>
            <a:rPr lang="en-US" dirty="0"/>
            <a:t>This mismatch is shaping projects across the globe. In the United States, rising interest rates are leading big companies to cancel plans for huge renewable developments. But the disconnect is particularly acute in the developing world, and especially Africa, where many people have little or no access to electricity.</a:t>
          </a:r>
        </a:p>
      </dgm:t>
    </dgm:pt>
    <dgm:pt modelId="{CB532F81-69C6-428C-9F3E-80F7F30A7834}" type="parTrans" cxnId="{E6DBBDB3-D035-4DE5-9C57-F3DA43EE9269}">
      <dgm:prSet/>
      <dgm:spPr/>
      <dgm:t>
        <a:bodyPr/>
        <a:lstStyle/>
        <a:p>
          <a:endParaRPr lang="en-US"/>
        </a:p>
      </dgm:t>
    </dgm:pt>
    <dgm:pt modelId="{3B6DF3E5-9485-4254-A43D-A4CAFE914470}" type="sibTrans" cxnId="{E6DBBDB3-D035-4DE5-9C57-F3DA43EE9269}">
      <dgm:prSet/>
      <dgm:spPr/>
      <dgm:t>
        <a:bodyPr/>
        <a:lstStyle/>
        <a:p>
          <a:endParaRPr lang="en-US"/>
        </a:p>
      </dgm:t>
    </dgm:pt>
    <dgm:pt modelId="{2F5FF2C5-8A61-45BF-8E50-475593A845FB}" type="pres">
      <dgm:prSet presAssocID="{77DC5060-5F09-4861-BC2A-90C3B98E3CDD}" presName="linear" presStyleCnt="0">
        <dgm:presLayoutVars>
          <dgm:animLvl val="lvl"/>
          <dgm:resizeHandles val="exact"/>
        </dgm:presLayoutVars>
      </dgm:prSet>
      <dgm:spPr/>
    </dgm:pt>
    <dgm:pt modelId="{DAD26891-65BE-4180-8619-C0E0EE0F9321}" type="pres">
      <dgm:prSet presAssocID="{457670B2-C628-40E4-9A21-EE6AA19DDF6E}" presName="parentText" presStyleLbl="node1" presStyleIdx="0" presStyleCnt="6">
        <dgm:presLayoutVars>
          <dgm:chMax val="0"/>
          <dgm:bulletEnabled val="1"/>
        </dgm:presLayoutVars>
      </dgm:prSet>
      <dgm:spPr/>
    </dgm:pt>
    <dgm:pt modelId="{96513F7C-C9E0-4C7D-8F1D-9CC0282C43AA}" type="pres">
      <dgm:prSet presAssocID="{A8C51A84-AAA2-4446-AECF-00143A06A11F}" presName="spacer" presStyleCnt="0"/>
      <dgm:spPr/>
    </dgm:pt>
    <dgm:pt modelId="{081BE233-A62A-4F18-B7A1-64B0DC1DABBE}" type="pres">
      <dgm:prSet presAssocID="{4D07AC92-898F-43EE-B1EC-43D76E8A1F93}" presName="parentText" presStyleLbl="node1" presStyleIdx="1" presStyleCnt="6">
        <dgm:presLayoutVars>
          <dgm:chMax val="0"/>
          <dgm:bulletEnabled val="1"/>
        </dgm:presLayoutVars>
      </dgm:prSet>
      <dgm:spPr/>
    </dgm:pt>
    <dgm:pt modelId="{7551D13C-5D00-457F-993C-F7CEB5877F85}" type="pres">
      <dgm:prSet presAssocID="{53A5E673-48D6-4486-8DC5-0A86551AF2BD}" presName="spacer" presStyleCnt="0"/>
      <dgm:spPr/>
    </dgm:pt>
    <dgm:pt modelId="{2C217ADA-3F88-4FE4-8EB0-44187BED2AEA}" type="pres">
      <dgm:prSet presAssocID="{7C6DED53-4FB9-47F5-B866-511B397A71D4}" presName="parentText" presStyleLbl="node1" presStyleIdx="2" presStyleCnt="6">
        <dgm:presLayoutVars>
          <dgm:chMax val="0"/>
          <dgm:bulletEnabled val="1"/>
        </dgm:presLayoutVars>
      </dgm:prSet>
      <dgm:spPr/>
    </dgm:pt>
    <dgm:pt modelId="{AC49DAEB-E5B6-4B19-82B5-FFD9CD9D30CF}" type="pres">
      <dgm:prSet presAssocID="{744E08BE-E179-4A95-8E91-EA175A898297}" presName="spacer" presStyleCnt="0"/>
      <dgm:spPr/>
    </dgm:pt>
    <dgm:pt modelId="{319E31AC-502F-439C-B0D3-36180CCD4BE5}" type="pres">
      <dgm:prSet presAssocID="{9563CDE1-18D8-4F64-9F34-4A142A1E48F8}" presName="parentText" presStyleLbl="node1" presStyleIdx="3" presStyleCnt="6">
        <dgm:presLayoutVars>
          <dgm:chMax val="0"/>
          <dgm:bulletEnabled val="1"/>
        </dgm:presLayoutVars>
      </dgm:prSet>
      <dgm:spPr/>
    </dgm:pt>
    <dgm:pt modelId="{7ABA4635-286A-480E-BF3C-C442FB1F4967}" type="pres">
      <dgm:prSet presAssocID="{A0535A96-CD6E-49C1-AC54-CD5E1BFD98DD}" presName="spacer" presStyleCnt="0"/>
      <dgm:spPr/>
    </dgm:pt>
    <dgm:pt modelId="{C3B3E820-D950-4A9B-AD5E-A74B8003D81E}" type="pres">
      <dgm:prSet presAssocID="{D892A64D-5D5B-40B3-9EFB-B00A50B36E3C}" presName="parentText" presStyleLbl="node1" presStyleIdx="4" presStyleCnt="6">
        <dgm:presLayoutVars>
          <dgm:chMax val="0"/>
          <dgm:bulletEnabled val="1"/>
        </dgm:presLayoutVars>
      </dgm:prSet>
      <dgm:spPr/>
    </dgm:pt>
    <dgm:pt modelId="{009E1E45-CA2A-40D7-AC89-3EB7DD5277F7}" type="pres">
      <dgm:prSet presAssocID="{17AD747F-9495-42F3-9E1F-02F041330F07}" presName="spacer" presStyleCnt="0"/>
      <dgm:spPr/>
    </dgm:pt>
    <dgm:pt modelId="{683083AB-7CC9-4588-9AFB-C50BB9FEB566}" type="pres">
      <dgm:prSet presAssocID="{7555BAEA-1706-4FAD-BAB7-9A21AD3BFF57}" presName="parentText" presStyleLbl="node1" presStyleIdx="5" presStyleCnt="6" custScaleY="131751">
        <dgm:presLayoutVars>
          <dgm:chMax val="0"/>
          <dgm:bulletEnabled val="1"/>
        </dgm:presLayoutVars>
      </dgm:prSet>
      <dgm:spPr/>
    </dgm:pt>
  </dgm:ptLst>
  <dgm:cxnLst>
    <dgm:cxn modelId="{FD8C650C-CA83-4443-8C50-7FA8482DD751}" type="presOf" srcId="{7C6DED53-4FB9-47F5-B866-511B397A71D4}" destId="{2C217ADA-3F88-4FE4-8EB0-44187BED2AEA}" srcOrd="0" destOrd="0" presId="urn:microsoft.com/office/officeart/2005/8/layout/vList2"/>
    <dgm:cxn modelId="{72BA751A-0F20-4A93-8360-A6A45318827D}" type="presOf" srcId="{D892A64D-5D5B-40B3-9EFB-B00A50B36E3C}" destId="{C3B3E820-D950-4A9B-AD5E-A74B8003D81E}" srcOrd="0" destOrd="0" presId="urn:microsoft.com/office/officeart/2005/8/layout/vList2"/>
    <dgm:cxn modelId="{0727F338-E102-4789-9CDE-ED39919AB674}" srcId="{77DC5060-5F09-4861-BC2A-90C3B98E3CDD}" destId="{457670B2-C628-40E4-9A21-EE6AA19DDF6E}" srcOrd="0" destOrd="0" parTransId="{AEAA84DF-4378-415E-80AC-B49CEF0634D0}" sibTransId="{A8C51A84-AAA2-4446-AECF-00143A06A11F}"/>
    <dgm:cxn modelId="{C0681B47-0C27-47A7-BCF0-0DC7A56FFAD4}" type="presOf" srcId="{77DC5060-5F09-4861-BC2A-90C3B98E3CDD}" destId="{2F5FF2C5-8A61-45BF-8E50-475593A845FB}" srcOrd="0" destOrd="0" presId="urn:microsoft.com/office/officeart/2005/8/layout/vList2"/>
    <dgm:cxn modelId="{8C15286A-BD08-45DA-A331-EFD4FB5E20EF}" type="presOf" srcId="{457670B2-C628-40E4-9A21-EE6AA19DDF6E}" destId="{DAD26891-65BE-4180-8619-C0E0EE0F9321}" srcOrd="0" destOrd="0" presId="urn:microsoft.com/office/officeart/2005/8/layout/vList2"/>
    <dgm:cxn modelId="{D409937B-298F-47B2-A051-08EA5DFDD73B}" srcId="{77DC5060-5F09-4861-BC2A-90C3B98E3CDD}" destId="{9563CDE1-18D8-4F64-9F34-4A142A1E48F8}" srcOrd="3" destOrd="0" parTransId="{CCCE32BF-A374-4C15-8CF3-5BF255F8A35E}" sibTransId="{A0535A96-CD6E-49C1-AC54-CD5E1BFD98DD}"/>
    <dgm:cxn modelId="{14E673AA-0375-4889-9D8C-9605B0963293}" type="presOf" srcId="{4D07AC92-898F-43EE-B1EC-43D76E8A1F93}" destId="{081BE233-A62A-4F18-B7A1-64B0DC1DABBE}" srcOrd="0" destOrd="0" presId="urn:microsoft.com/office/officeart/2005/8/layout/vList2"/>
    <dgm:cxn modelId="{E6DBBDB3-D035-4DE5-9C57-F3DA43EE9269}" srcId="{77DC5060-5F09-4861-BC2A-90C3B98E3CDD}" destId="{7555BAEA-1706-4FAD-BAB7-9A21AD3BFF57}" srcOrd="5" destOrd="0" parTransId="{CB532F81-69C6-428C-9F3E-80F7F30A7834}" sibTransId="{3B6DF3E5-9485-4254-A43D-A4CAFE914470}"/>
    <dgm:cxn modelId="{A42A19B4-5C46-4E69-BA61-53D948145B07}" srcId="{77DC5060-5F09-4861-BC2A-90C3B98E3CDD}" destId="{7C6DED53-4FB9-47F5-B866-511B397A71D4}" srcOrd="2" destOrd="0" parTransId="{DC2970E5-50F7-4BD0-B3D7-DD930FCBAF59}" sibTransId="{744E08BE-E179-4A95-8E91-EA175A898297}"/>
    <dgm:cxn modelId="{7981E3BB-291F-43CF-9216-839FE347CB52}" srcId="{77DC5060-5F09-4861-BC2A-90C3B98E3CDD}" destId="{4D07AC92-898F-43EE-B1EC-43D76E8A1F93}" srcOrd="1" destOrd="0" parTransId="{43261E48-8D45-4E68-990B-FC348D44D68C}" sibTransId="{53A5E673-48D6-4486-8DC5-0A86551AF2BD}"/>
    <dgm:cxn modelId="{7C8B39C0-A2B2-491E-82E4-BD12DE234744}" type="presOf" srcId="{9563CDE1-18D8-4F64-9F34-4A142A1E48F8}" destId="{319E31AC-502F-439C-B0D3-36180CCD4BE5}" srcOrd="0" destOrd="0" presId="urn:microsoft.com/office/officeart/2005/8/layout/vList2"/>
    <dgm:cxn modelId="{889BADCF-34CE-4DE7-B4B6-E4FFB96A8CE5}" type="presOf" srcId="{7555BAEA-1706-4FAD-BAB7-9A21AD3BFF57}" destId="{683083AB-7CC9-4588-9AFB-C50BB9FEB566}" srcOrd="0" destOrd="0" presId="urn:microsoft.com/office/officeart/2005/8/layout/vList2"/>
    <dgm:cxn modelId="{358D6FF8-E956-457D-9DAB-E70E8E00BA47}" srcId="{77DC5060-5F09-4861-BC2A-90C3B98E3CDD}" destId="{D892A64D-5D5B-40B3-9EFB-B00A50B36E3C}" srcOrd="4" destOrd="0" parTransId="{0437EAF4-8746-434D-8154-89A55E968C48}" sibTransId="{17AD747F-9495-42F3-9E1F-02F041330F07}"/>
    <dgm:cxn modelId="{E8183770-FC49-406B-B005-B3A77AA3F147}" type="presParOf" srcId="{2F5FF2C5-8A61-45BF-8E50-475593A845FB}" destId="{DAD26891-65BE-4180-8619-C0E0EE0F9321}" srcOrd="0" destOrd="0" presId="urn:microsoft.com/office/officeart/2005/8/layout/vList2"/>
    <dgm:cxn modelId="{6BEA9D97-BBD1-4BEA-BCD3-EDB0207E0543}" type="presParOf" srcId="{2F5FF2C5-8A61-45BF-8E50-475593A845FB}" destId="{96513F7C-C9E0-4C7D-8F1D-9CC0282C43AA}" srcOrd="1" destOrd="0" presId="urn:microsoft.com/office/officeart/2005/8/layout/vList2"/>
    <dgm:cxn modelId="{FDA822E6-D7F8-4D74-B6DA-820755A23B1E}" type="presParOf" srcId="{2F5FF2C5-8A61-45BF-8E50-475593A845FB}" destId="{081BE233-A62A-4F18-B7A1-64B0DC1DABBE}" srcOrd="2" destOrd="0" presId="urn:microsoft.com/office/officeart/2005/8/layout/vList2"/>
    <dgm:cxn modelId="{246E956A-00BB-4826-9E96-00FAC151CE7B}" type="presParOf" srcId="{2F5FF2C5-8A61-45BF-8E50-475593A845FB}" destId="{7551D13C-5D00-457F-993C-F7CEB5877F85}" srcOrd="3" destOrd="0" presId="urn:microsoft.com/office/officeart/2005/8/layout/vList2"/>
    <dgm:cxn modelId="{936FEC74-1C62-44F4-B819-81E0DCF7BD3E}" type="presParOf" srcId="{2F5FF2C5-8A61-45BF-8E50-475593A845FB}" destId="{2C217ADA-3F88-4FE4-8EB0-44187BED2AEA}" srcOrd="4" destOrd="0" presId="urn:microsoft.com/office/officeart/2005/8/layout/vList2"/>
    <dgm:cxn modelId="{DC78D9EB-9136-48BC-A37F-DE7B00741D9E}" type="presParOf" srcId="{2F5FF2C5-8A61-45BF-8E50-475593A845FB}" destId="{AC49DAEB-E5B6-4B19-82B5-FFD9CD9D30CF}" srcOrd="5" destOrd="0" presId="urn:microsoft.com/office/officeart/2005/8/layout/vList2"/>
    <dgm:cxn modelId="{BEC81649-1AD3-4429-ADC9-7EDAADE56B8E}" type="presParOf" srcId="{2F5FF2C5-8A61-45BF-8E50-475593A845FB}" destId="{319E31AC-502F-439C-B0D3-36180CCD4BE5}" srcOrd="6" destOrd="0" presId="urn:microsoft.com/office/officeart/2005/8/layout/vList2"/>
    <dgm:cxn modelId="{146634D7-22BD-4021-962C-D01EB3AED6F9}" type="presParOf" srcId="{2F5FF2C5-8A61-45BF-8E50-475593A845FB}" destId="{7ABA4635-286A-480E-BF3C-C442FB1F4967}" srcOrd="7" destOrd="0" presId="urn:microsoft.com/office/officeart/2005/8/layout/vList2"/>
    <dgm:cxn modelId="{B1A6D6DC-E17C-4320-8BBA-7C93FE640F5C}" type="presParOf" srcId="{2F5FF2C5-8A61-45BF-8E50-475593A845FB}" destId="{C3B3E820-D950-4A9B-AD5E-A74B8003D81E}" srcOrd="8" destOrd="0" presId="urn:microsoft.com/office/officeart/2005/8/layout/vList2"/>
    <dgm:cxn modelId="{413483A2-07C3-4A77-834C-2C9BF9B8C033}" type="presParOf" srcId="{2F5FF2C5-8A61-45BF-8E50-475593A845FB}" destId="{009E1E45-CA2A-40D7-AC89-3EB7DD5277F7}" srcOrd="9" destOrd="0" presId="urn:microsoft.com/office/officeart/2005/8/layout/vList2"/>
    <dgm:cxn modelId="{3DC25A4D-5A76-44FD-96D9-942EB38D6F10}" type="presParOf" srcId="{2F5FF2C5-8A61-45BF-8E50-475593A845FB}" destId="{683083AB-7CC9-4588-9AFB-C50BB9FEB56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DC5060-5F09-4861-BC2A-90C3B98E3CD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3AC3DD0-85AF-4AB2-866C-B9415B51B664}">
      <dgm:prSet/>
      <dgm:spPr/>
      <dgm:t>
        <a:bodyPr/>
        <a:lstStyle/>
        <a:p>
          <a:r>
            <a:rPr lang="en-US" dirty="0"/>
            <a:t>Most of these problems arise because the financing will be arranged through private banks</a:t>
          </a:r>
        </a:p>
      </dgm:t>
    </dgm:pt>
    <dgm:pt modelId="{705FDEE6-342E-4E4F-84C6-F73A02A36EEA}" type="parTrans" cxnId="{A2AA6AC6-6036-4653-BD85-79FD7098B6AB}">
      <dgm:prSet/>
      <dgm:spPr/>
      <dgm:t>
        <a:bodyPr/>
        <a:lstStyle/>
        <a:p>
          <a:endParaRPr lang="en-US"/>
        </a:p>
      </dgm:t>
    </dgm:pt>
    <dgm:pt modelId="{CB5E1B5B-1E6E-4A68-972D-958627AC3A16}" type="sibTrans" cxnId="{A2AA6AC6-6036-4653-BD85-79FD7098B6AB}">
      <dgm:prSet/>
      <dgm:spPr/>
      <dgm:t>
        <a:bodyPr/>
        <a:lstStyle/>
        <a:p>
          <a:endParaRPr lang="en-US"/>
        </a:p>
      </dgm:t>
    </dgm:pt>
    <dgm:pt modelId="{C76834E5-0EF1-4D21-8759-22E4093D66C5}">
      <dgm:prSet/>
      <dgm:spPr/>
      <dgm:t>
        <a:bodyPr/>
        <a:lstStyle/>
        <a:p>
          <a:r>
            <a:rPr lang="en-US" dirty="0"/>
            <a:t>The Lessons of War finance suggest going around the banking system</a:t>
          </a:r>
        </a:p>
      </dgm:t>
    </dgm:pt>
    <dgm:pt modelId="{509F0D89-4E23-44C6-97B0-22391AFC9226}" type="parTrans" cxnId="{1ACFCD37-3421-4659-8A5E-09C04B670FF5}">
      <dgm:prSet/>
      <dgm:spPr/>
      <dgm:t>
        <a:bodyPr/>
        <a:lstStyle/>
        <a:p>
          <a:endParaRPr lang="en-US"/>
        </a:p>
      </dgm:t>
    </dgm:pt>
    <dgm:pt modelId="{7C96F75E-83C9-4C39-9C07-1F06EEB29203}" type="sibTrans" cxnId="{1ACFCD37-3421-4659-8A5E-09C04B670FF5}">
      <dgm:prSet/>
      <dgm:spPr/>
      <dgm:t>
        <a:bodyPr/>
        <a:lstStyle/>
        <a:p>
          <a:endParaRPr lang="en-US"/>
        </a:p>
      </dgm:t>
    </dgm:pt>
    <dgm:pt modelId="{38430DCA-54E5-4793-B0F0-DD8CC6BB13FA}">
      <dgm:prSet/>
      <dgm:spPr/>
      <dgm:t>
        <a:bodyPr/>
        <a:lstStyle/>
        <a:p>
          <a:r>
            <a:rPr lang="en-US" dirty="0"/>
            <a:t>This would allow government financing</a:t>
          </a:r>
        </a:p>
      </dgm:t>
    </dgm:pt>
    <dgm:pt modelId="{FCCE6CD7-D6BA-4D73-A419-9D51F10BE9FD}" type="parTrans" cxnId="{129B2E97-3BDD-44AF-A3CF-9E440FAA9F11}">
      <dgm:prSet/>
      <dgm:spPr/>
      <dgm:t>
        <a:bodyPr/>
        <a:lstStyle/>
        <a:p>
          <a:endParaRPr lang="en-US"/>
        </a:p>
      </dgm:t>
    </dgm:pt>
    <dgm:pt modelId="{623A0085-F34B-4304-8BB3-77FC1EEC4F6B}" type="sibTrans" cxnId="{129B2E97-3BDD-44AF-A3CF-9E440FAA9F11}">
      <dgm:prSet/>
      <dgm:spPr/>
      <dgm:t>
        <a:bodyPr/>
        <a:lstStyle/>
        <a:p>
          <a:endParaRPr lang="en-US"/>
        </a:p>
      </dgm:t>
    </dgm:pt>
    <dgm:pt modelId="{C56CE8E0-D028-468C-8915-64C1131904C1}">
      <dgm:prSet/>
      <dgm:spPr/>
      <dgm:t>
        <a:bodyPr/>
        <a:lstStyle/>
        <a:p>
          <a:r>
            <a:rPr lang="en-US" dirty="0"/>
            <a:t>And multilateral financing arrangements</a:t>
          </a:r>
        </a:p>
      </dgm:t>
    </dgm:pt>
    <dgm:pt modelId="{E119F464-B473-4BCD-BAE1-041DD5527179}" type="parTrans" cxnId="{C73F83B8-0A32-4F5B-884E-7A775D74218E}">
      <dgm:prSet/>
      <dgm:spPr/>
      <dgm:t>
        <a:bodyPr/>
        <a:lstStyle/>
        <a:p>
          <a:endParaRPr lang="en-US"/>
        </a:p>
      </dgm:t>
    </dgm:pt>
    <dgm:pt modelId="{04A0A3F9-DBC6-4C6E-BC29-452645116B18}" type="sibTrans" cxnId="{C73F83B8-0A32-4F5B-884E-7A775D74218E}">
      <dgm:prSet/>
      <dgm:spPr/>
      <dgm:t>
        <a:bodyPr/>
        <a:lstStyle/>
        <a:p>
          <a:endParaRPr lang="en-US"/>
        </a:p>
      </dgm:t>
    </dgm:pt>
    <dgm:pt modelId="{70F6A5CE-0EEF-4E13-A987-3FF9F924ED0A}">
      <dgm:prSet/>
      <dgm:spPr/>
      <dgm:t>
        <a:bodyPr/>
        <a:lstStyle/>
        <a:p>
          <a:r>
            <a:rPr lang="en-US" dirty="0"/>
            <a:t>The problem is that banks provide liquidity creation be undertaking private risk</a:t>
          </a:r>
        </a:p>
      </dgm:t>
    </dgm:pt>
    <dgm:pt modelId="{F794AFE5-ACD1-4208-BF6B-23F3AF5B0198}" type="parTrans" cxnId="{FC534F21-6A45-4E6C-99DC-7D7FBF48CB59}">
      <dgm:prSet/>
      <dgm:spPr/>
      <dgm:t>
        <a:bodyPr/>
        <a:lstStyle/>
        <a:p>
          <a:endParaRPr lang="en-US"/>
        </a:p>
      </dgm:t>
    </dgm:pt>
    <dgm:pt modelId="{2A7A9B5E-D856-49C2-9348-28F60A8D8FB5}" type="sibTrans" cxnId="{FC534F21-6A45-4E6C-99DC-7D7FBF48CB59}">
      <dgm:prSet/>
      <dgm:spPr/>
      <dgm:t>
        <a:bodyPr/>
        <a:lstStyle/>
        <a:p>
          <a:endParaRPr lang="en-US"/>
        </a:p>
      </dgm:t>
    </dgm:pt>
    <dgm:pt modelId="{1346A364-8D42-4898-9175-F4D432C395C9}">
      <dgm:prSet/>
      <dgm:spPr/>
      <dgm:t>
        <a:bodyPr/>
        <a:lstStyle/>
        <a:p>
          <a:r>
            <a:rPr lang="en-US" dirty="0"/>
            <a:t>Consider the Keynes-</a:t>
          </a:r>
          <a:r>
            <a:rPr lang="en-US" dirty="0" err="1"/>
            <a:t>Schumaker</a:t>
          </a:r>
          <a:r>
            <a:rPr lang="en-US" dirty="0"/>
            <a:t>-</a:t>
          </a:r>
          <a:r>
            <a:rPr lang="en-US" dirty="0" err="1"/>
            <a:t>Kalecki</a:t>
          </a:r>
          <a:r>
            <a:rPr lang="en-US" dirty="0"/>
            <a:t> Augmented Clearing proposals</a:t>
          </a:r>
        </a:p>
      </dgm:t>
    </dgm:pt>
    <dgm:pt modelId="{A05A911E-33CE-4AAC-ADB0-4143E3F15EB0}" type="parTrans" cxnId="{36324D03-C777-4844-BB4C-F8FB976780C3}">
      <dgm:prSet/>
      <dgm:spPr/>
      <dgm:t>
        <a:bodyPr/>
        <a:lstStyle/>
        <a:p>
          <a:endParaRPr lang="en-US"/>
        </a:p>
      </dgm:t>
    </dgm:pt>
    <dgm:pt modelId="{F6BFD0C6-D6DB-484A-A582-0E5EA98634AA}" type="sibTrans" cxnId="{36324D03-C777-4844-BB4C-F8FB976780C3}">
      <dgm:prSet/>
      <dgm:spPr/>
      <dgm:t>
        <a:bodyPr/>
        <a:lstStyle/>
        <a:p>
          <a:endParaRPr lang="en-US"/>
        </a:p>
      </dgm:t>
    </dgm:pt>
    <dgm:pt modelId="{A88EB0C4-E63A-4E45-B7C4-F1810F95E2E9}" type="pres">
      <dgm:prSet presAssocID="{77DC5060-5F09-4861-BC2A-90C3B98E3CDD}" presName="Name0" presStyleCnt="0">
        <dgm:presLayoutVars>
          <dgm:dir/>
          <dgm:animLvl val="lvl"/>
          <dgm:resizeHandles val="exact"/>
        </dgm:presLayoutVars>
      </dgm:prSet>
      <dgm:spPr/>
    </dgm:pt>
    <dgm:pt modelId="{16F3C0A2-B7F4-402D-ACD4-7EF92E32E6F6}" type="pres">
      <dgm:prSet presAssocID="{23AC3DD0-85AF-4AB2-866C-B9415B51B664}" presName="linNode" presStyleCnt="0"/>
      <dgm:spPr/>
    </dgm:pt>
    <dgm:pt modelId="{C559A60F-D780-4892-A3F9-2A0EEB67548B}" type="pres">
      <dgm:prSet presAssocID="{23AC3DD0-85AF-4AB2-866C-B9415B51B664}" presName="parentText" presStyleLbl="node1" presStyleIdx="0" presStyleCnt="6" custScaleX="230168">
        <dgm:presLayoutVars>
          <dgm:chMax val="1"/>
          <dgm:bulletEnabled val="1"/>
        </dgm:presLayoutVars>
      </dgm:prSet>
      <dgm:spPr/>
    </dgm:pt>
    <dgm:pt modelId="{B8677C19-8958-4EF3-A50D-9112CF79A233}" type="pres">
      <dgm:prSet presAssocID="{CB5E1B5B-1E6E-4A68-972D-958627AC3A16}" presName="sp" presStyleCnt="0"/>
      <dgm:spPr/>
    </dgm:pt>
    <dgm:pt modelId="{B038C88F-1946-4C71-9AB3-D303FB11F2EC}" type="pres">
      <dgm:prSet presAssocID="{70F6A5CE-0EEF-4E13-A987-3FF9F924ED0A}" presName="linNode" presStyleCnt="0"/>
      <dgm:spPr/>
    </dgm:pt>
    <dgm:pt modelId="{0A8F7D60-0119-4FCE-BA11-3EDF6D448F09}" type="pres">
      <dgm:prSet presAssocID="{70F6A5CE-0EEF-4E13-A987-3FF9F924ED0A}" presName="parentText" presStyleLbl="node1" presStyleIdx="1" presStyleCnt="6" custScaleX="277778">
        <dgm:presLayoutVars>
          <dgm:chMax val="1"/>
          <dgm:bulletEnabled val="1"/>
        </dgm:presLayoutVars>
      </dgm:prSet>
      <dgm:spPr/>
    </dgm:pt>
    <dgm:pt modelId="{3A20A007-595B-4054-B891-7F13F2BEBBD2}" type="pres">
      <dgm:prSet presAssocID="{2A7A9B5E-D856-49C2-9348-28F60A8D8FB5}" presName="sp" presStyleCnt="0"/>
      <dgm:spPr/>
    </dgm:pt>
    <dgm:pt modelId="{2E76B3FE-8CAE-4216-8CE9-6BBC4CCBCCCF}" type="pres">
      <dgm:prSet presAssocID="{C76834E5-0EF1-4D21-8759-22E4093D66C5}" presName="linNode" presStyleCnt="0"/>
      <dgm:spPr/>
    </dgm:pt>
    <dgm:pt modelId="{2291FE0A-E0FF-4F72-8783-FE41324339BD}" type="pres">
      <dgm:prSet presAssocID="{C76834E5-0EF1-4D21-8759-22E4093D66C5}" presName="parentText" presStyleLbl="node1" presStyleIdx="2" presStyleCnt="6" custScaleX="277778">
        <dgm:presLayoutVars>
          <dgm:chMax val="1"/>
          <dgm:bulletEnabled val="1"/>
        </dgm:presLayoutVars>
      </dgm:prSet>
      <dgm:spPr/>
    </dgm:pt>
    <dgm:pt modelId="{6572329D-65C3-4A8B-8AFC-A5A1F961807D}" type="pres">
      <dgm:prSet presAssocID="{7C96F75E-83C9-4C39-9C07-1F06EEB29203}" presName="sp" presStyleCnt="0"/>
      <dgm:spPr/>
    </dgm:pt>
    <dgm:pt modelId="{5E1301F9-3D85-4050-B582-7D0B896B0400}" type="pres">
      <dgm:prSet presAssocID="{38430DCA-54E5-4793-B0F0-DD8CC6BB13FA}" presName="linNode" presStyleCnt="0"/>
      <dgm:spPr/>
    </dgm:pt>
    <dgm:pt modelId="{A8F4E34C-DCB8-4E71-825F-C1855956CC25}" type="pres">
      <dgm:prSet presAssocID="{38430DCA-54E5-4793-B0F0-DD8CC6BB13FA}" presName="parentText" presStyleLbl="node1" presStyleIdx="3" presStyleCnt="6" custScaleX="277778">
        <dgm:presLayoutVars>
          <dgm:chMax val="1"/>
          <dgm:bulletEnabled val="1"/>
        </dgm:presLayoutVars>
      </dgm:prSet>
      <dgm:spPr/>
    </dgm:pt>
    <dgm:pt modelId="{9AB01358-7F70-4FAD-A187-88DA1446601D}" type="pres">
      <dgm:prSet presAssocID="{623A0085-F34B-4304-8BB3-77FC1EEC4F6B}" presName="sp" presStyleCnt="0"/>
      <dgm:spPr/>
    </dgm:pt>
    <dgm:pt modelId="{E30A6FE4-E7C2-4789-A8EF-0462BBC3FEEE}" type="pres">
      <dgm:prSet presAssocID="{C56CE8E0-D028-468C-8915-64C1131904C1}" presName="linNode" presStyleCnt="0"/>
      <dgm:spPr/>
    </dgm:pt>
    <dgm:pt modelId="{8A978559-CB93-4D73-8B50-F90BACC2062F}" type="pres">
      <dgm:prSet presAssocID="{C56CE8E0-D028-468C-8915-64C1131904C1}" presName="parentText" presStyleLbl="node1" presStyleIdx="4" presStyleCnt="6" custScaleX="277778">
        <dgm:presLayoutVars>
          <dgm:chMax val="1"/>
          <dgm:bulletEnabled val="1"/>
        </dgm:presLayoutVars>
      </dgm:prSet>
      <dgm:spPr/>
    </dgm:pt>
    <dgm:pt modelId="{92E7D4F1-9112-4077-95FA-AAA0C4F90354}" type="pres">
      <dgm:prSet presAssocID="{04A0A3F9-DBC6-4C6E-BC29-452645116B18}" presName="sp" presStyleCnt="0"/>
      <dgm:spPr/>
    </dgm:pt>
    <dgm:pt modelId="{5685FF42-DB3C-4A1E-8188-9FC203EB83B1}" type="pres">
      <dgm:prSet presAssocID="{1346A364-8D42-4898-9175-F4D432C395C9}" presName="linNode" presStyleCnt="0"/>
      <dgm:spPr/>
    </dgm:pt>
    <dgm:pt modelId="{CD55BBB8-26C8-46DB-B4B1-0DB627777781}" type="pres">
      <dgm:prSet presAssocID="{1346A364-8D42-4898-9175-F4D432C395C9}" presName="parentText" presStyleLbl="node1" presStyleIdx="5" presStyleCnt="6" custScaleX="277778">
        <dgm:presLayoutVars>
          <dgm:chMax val="1"/>
          <dgm:bulletEnabled val="1"/>
        </dgm:presLayoutVars>
      </dgm:prSet>
      <dgm:spPr/>
    </dgm:pt>
  </dgm:ptLst>
  <dgm:cxnLst>
    <dgm:cxn modelId="{36324D03-C777-4844-BB4C-F8FB976780C3}" srcId="{77DC5060-5F09-4861-BC2A-90C3B98E3CDD}" destId="{1346A364-8D42-4898-9175-F4D432C395C9}" srcOrd="5" destOrd="0" parTransId="{A05A911E-33CE-4AAC-ADB0-4143E3F15EB0}" sibTransId="{F6BFD0C6-D6DB-484A-A582-0E5EA98634AA}"/>
    <dgm:cxn modelId="{8E378D18-6EFC-44E2-8074-015D4FCA32B2}" type="presOf" srcId="{1346A364-8D42-4898-9175-F4D432C395C9}" destId="{CD55BBB8-26C8-46DB-B4B1-0DB627777781}" srcOrd="0" destOrd="0" presId="urn:microsoft.com/office/officeart/2005/8/layout/vList5"/>
    <dgm:cxn modelId="{FC534F21-6A45-4E6C-99DC-7D7FBF48CB59}" srcId="{77DC5060-5F09-4861-BC2A-90C3B98E3CDD}" destId="{70F6A5CE-0EEF-4E13-A987-3FF9F924ED0A}" srcOrd="1" destOrd="0" parTransId="{F794AFE5-ACD1-4208-BF6B-23F3AF5B0198}" sibTransId="{2A7A9B5E-D856-49C2-9348-28F60A8D8FB5}"/>
    <dgm:cxn modelId="{1ACFCD37-3421-4659-8A5E-09C04B670FF5}" srcId="{77DC5060-5F09-4861-BC2A-90C3B98E3CDD}" destId="{C76834E5-0EF1-4D21-8759-22E4093D66C5}" srcOrd="2" destOrd="0" parTransId="{509F0D89-4E23-44C6-97B0-22391AFC9226}" sibTransId="{7C96F75E-83C9-4C39-9C07-1F06EEB29203}"/>
    <dgm:cxn modelId="{C5833B3C-35C3-4A35-8AB7-82D9A8710652}" type="presOf" srcId="{70F6A5CE-0EEF-4E13-A987-3FF9F924ED0A}" destId="{0A8F7D60-0119-4FCE-BA11-3EDF6D448F09}" srcOrd="0" destOrd="0" presId="urn:microsoft.com/office/officeart/2005/8/layout/vList5"/>
    <dgm:cxn modelId="{BAEE2A4E-FEBC-4617-A824-8FBE595C5EA4}" type="presOf" srcId="{C76834E5-0EF1-4D21-8759-22E4093D66C5}" destId="{2291FE0A-E0FF-4F72-8783-FE41324339BD}" srcOrd="0" destOrd="0" presId="urn:microsoft.com/office/officeart/2005/8/layout/vList5"/>
    <dgm:cxn modelId="{DA7CBF6F-044E-4D73-A5DC-7E22D876E8E6}" type="presOf" srcId="{23AC3DD0-85AF-4AB2-866C-B9415B51B664}" destId="{C559A60F-D780-4892-A3F9-2A0EEB67548B}" srcOrd="0" destOrd="0" presId="urn:microsoft.com/office/officeart/2005/8/layout/vList5"/>
    <dgm:cxn modelId="{EB99808A-CB9C-4143-95CF-9429DA117B9A}" type="presOf" srcId="{77DC5060-5F09-4861-BC2A-90C3B98E3CDD}" destId="{A88EB0C4-E63A-4E45-B7C4-F1810F95E2E9}" srcOrd="0" destOrd="0" presId="urn:microsoft.com/office/officeart/2005/8/layout/vList5"/>
    <dgm:cxn modelId="{73A98D8C-D9BA-4570-BAAF-C9A5825FA7B1}" type="presOf" srcId="{38430DCA-54E5-4793-B0F0-DD8CC6BB13FA}" destId="{A8F4E34C-DCB8-4E71-825F-C1855956CC25}" srcOrd="0" destOrd="0" presId="urn:microsoft.com/office/officeart/2005/8/layout/vList5"/>
    <dgm:cxn modelId="{E40FDD8E-483E-4FB7-AB25-4C79D1308C21}" type="presOf" srcId="{C56CE8E0-D028-468C-8915-64C1131904C1}" destId="{8A978559-CB93-4D73-8B50-F90BACC2062F}" srcOrd="0" destOrd="0" presId="urn:microsoft.com/office/officeart/2005/8/layout/vList5"/>
    <dgm:cxn modelId="{129B2E97-3BDD-44AF-A3CF-9E440FAA9F11}" srcId="{77DC5060-5F09-4861-BC2A-90C3B98E3CDD}" destId="{38430DCA-54E5-4793-B0F0-DD8CC6BB13FA}" srcOrd="3" destOrd="0" parTransId="{FCCE6CD7-D6BA-4D73-A419-9D51F10BE9FD}" sibTransId="{623A0085-F34B-4304-8BB3-77FC1EEC4F6B}"/>
    <dgm:cxn modelId="{C73F83B8-0A32-4F5B-884E-7A775D74218E}" srcId="{77DC5060-5F09-4861-BC2A-90C3B98E3CDD}" destId="{C56CE8E0-D028-468C-8915-64C1131904C1}" srcOrd="4" destOrd="0" parTransId="{E119F464-B473-4BCD-BAE1-041DD5527179}" sibTransId="{04A0A3F9-DBC6-4C6E-BC29-452645116B18}"/>
    <dgm:cxn modelId="{A2AA6AC6-6036-4653-BD85-79FD7098B6AB}" srcId="{77DC5060-5F09-4861-BC2A-90C3B98E3CDD}" destId="{23AC3DD0-85AF-4AB2-866C-B9415B51B664}" srcOrd="0" destOrd="0" parTransId="{705FDEE6-342E-4E4F-84C6-F73A02A36EEA}" sibTransId="{CB5E1B5B-1E6E-4A68-972D-958627AC3A16}"/>
    <dgm:cxn modelId="{517313ED-16A8-4A8D-AD56-ADBB4FFF890F}" type="presParOf" srcId="{A88EB0C4-E63A-4E45-B7C4-F1810F95E2E9}" destId="{16F3C0A2-B7F4-402D-ACD4-7EF92E32E6F6}" srcOrd="0" destOrd="0" presId="urn:microsoft.com/office/officeart/2005/8/layout/vList5"/>
    <dgm:cxn modelId="{BABFE873-5E9D-4D18-92FF-22FC26CFCD45}" type="presParOf" srcId="{16F3C0A2-B7F4-402D-ACD4-7EF92E32E6F6}" destId="{C559A60F-D780-4892-A3F9-2A0EEB67548B}" srcOrd="0" destOrd="0" presId="urn:microsoft.com/office/officeart/2005/8/layout/vList5"/>
    <dgm:cxn modelId="{58D63834-CE67-4015-91CE-1372B7A42A6F}" type="presParOf" srcId="{A88EB0C4-E63A-4E45-B7C4-F1810F95E2E9}" destId="{B8677C19-8958-4EF3-A50D-9112CF79A233}" srcOrd="1" destOrd="0" presId="urn:microsoft.com/office/officeart/2005/8/layout/vList5"/>
    <dgm:cxn modelId="{EDF561EC-7A8A-4521-BF89-4CA9ADFA41E3}" type="presParOf" srcId="{A88EB0C4-E63A-4E45-B7C4-F1810F95E2E9}" destId="{B038C88F-1946-4C71-9AB3-D303FB11F2EC}" srcOrd="2" destOrd="0" presId="urn:microsoft.com/office/officeart/2005/8/layout/vList5"/>
    <dgm:cxn modelId="{1D6E3C35-0B2C-4452-A48F-BD9B1801C8D8}" type="presParOf" srcId="{B038C88F-1946-4C71-9AB3-D303FB11F2EC}" destId="{0A8F7D60-0119-4FCE-BA11-3EDF6D448F09}" srcOrd="0" destOrd="0" presId="urn:microsoft.com/office/officeart/2005/8/layout/vList5"/>
    <dgm:cxn modelId="{0FB4B0A8-A0B7-4BA2-8377-EA1F5EDBCFED}" type="presParOf" srcId="{A88EB0C4-E63A-4E45-B7C4-F1810F95E2E9}" destId="{3A20A007-595B-4054-B891-7F13F2BEBBD2}" srcOrd="3" destOrd="0" presId="urn:microsoft.com/office/officeart/2005/8/layout/vList5"/>
    <dgm:cxn modelId="{84BEEE28-A811-439E-A2EA-5C092E1832A4}" type="presParOf" srcId="{A88EB0C4-E63A-4E45-B7C4-F1810F95E2E9}" destId="{2E76B3FE-8CAE-4216-8CE9-6BBC4CCBCCCF}" srcOrd="4" destOrd="0" presId="urn:microsoft.com/office/officeart/2005/8/layout/vList5"/>
    <dgm:cxn modelId="{AF075C65-6FCF-48C6-A212-42359603DFA3}" type="presParOf" srcId="{2E76B3FE-8CAE-4216-8CE9-6BBC4CCBCCCF}" destId="{2291FE0A-E0FF-4F72-8783-FE41324339BD}" srcOrd="0" destOrd="0" presId="urn:microsoft.com/office/officeart/2005/8/layout/vList5"/>
    <dgm:cxn modelId="{A0E9851D-DDC4-4F03-9331-0A9434C7B11B}" type="presParOf" srcId="{A88EB0C4-E63A-4E45-B7C4-F1810F95E2E9}" destId="{6572329D-65C3-4A8B-8AFC-A5A1F961807D}" srcOrd="5" destOrd="0" presId="urn:microsoft.com/office/officeart/2005/8/layout/vList5"/>
    <dgm:cxn modelId="{16F9BB4F-3124-4218-9C47-57B9E7D7EAAA}" type="presParOf" srcId="{A88EB0C4-E63A-4E45-B7C4-F1810F95E2E9}" destId="{5E1301F9-3D85-4050-B582-7D0B896B0400}" srcOrd="6" destOrd="0" presId="urn:microsoft.com/office/officeart/2005/8/layout/vList5"/>
    <dgm:cxn modelId="{9E9E9FB8-5BFD-4BEE-9572-D7C052D5EBB6}" type="presParOf" srcId="{5E1301F9-3D85-4050-B582-7D0B896B0400}" destId="{A8F4E34C-DCB8-4E71-825F-C1855956CC25}" srcOrd="0" destOrd="0" presId="urn:microsoft.com/office/officeart/2005/8/layout/vList5"/>
    <dgm:cxn modelId="{96DEDFE1-51AE-488E-B533-B7AC82BB6646}" type="presParOf" srcId="{A88EB0C4-E63A-4E45-B7C4-F1810F95E2E9}" destId="{9AB01358-7F70-4FAD-A187-88DA1446601D}" srcOrd="7" destOrd="0" presId="urn:microsoft.com/office/officeart/2005/8/layout/vList5"/>
    <dgm:cxn modelId="{4E76A3A6-4CD1-4916-B0C9-CD2979A73DB8}" type="presParOf" srcId="{A88EB0C4-E63A-4E45-B7C4-F1810F95E2E9}" destId="{E30A6FE4-E7C2-4789-A8EF-0462BBC3FEEE}" srcOrd="8" destOrd="0" presId="urn:microsoft.com/office/officeart/2005/8/layout/vList5"/>
    <dgm:cxn modelId="{0C7FD0FD-E979-4E50-A626-815144BD798B}" type="presParOf" srcId="{E30A6FE4-E7C2-4789-A8EF-0462BBC3FEEE}" destId="{8A978559-CB93-4D73-8B50-F90BACC2062F}" srcOrd="0" destOrd="0" presId="urn:microsoft.com/office/officeart/2005/8/layout/vList5"/>
    <dgm:cxn modelId="{09B441AF-F9F0-465E-BCC2-51599D26359A}" type="presParOf" srcId="{A88EB0C4-E63A-4E45-B7C4-F1810F95E2E9}" destId="{92E7D4F1-9112-4077-95FA-AAA0C4F90354}" srcOrd="9" destOrd="0" presId="urn:microsoft.com/office/officeart/2005/8/layout/vList5"/>
    <dgm:cxn modelId="{7AEB3E9A-E4F6-4861-A3EB-F7FC31E06447}" type="presParOf" srcId="{A88EB0C4-E63A-4E45-B7C4-F1810F95E2E9}" destId="{5685FF42-DB3C-4A1E-8188-9FC203EB83B1}" srcOrd="10" destOrd="0" presId="urn:microsoft.com/office/officeart/2005/8/layout/vList5"/>
    <dgm:cxn modelId="{125188D0-4E6E-4792-96CF-10D7BC0D0E67}" type="presParOf" srcId="{5685FF42-DB3C-4A1E-8188-9FC203EB83B1}" destId="{CD55BBB8-26C8-46DB-B4B1-0DB62777778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DC5060-5F09-4861-BC2A-90C3B98E3CD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6044BCB8-4A03-431E-8959-3BD3E76247E2}">
      <dgm:prSet/>
      <dgm:spPr/>
      <dgm:t>
        <a:bodyPr/>
        <a:lstStyle/>
        <a:p>
          <a:r>
            <a:rPr lang="en-US" dirty="0">
              <a:solidFill>
                <a:schemeClr val="tx1"/>
              </a:solidFill>
            </a:rPr>
            <a:t>Wright Patman on WWII finance: </a:t>
          </a:r>
        </a:p>
        <a:p>
          <a:r>
            <a:rPr lang="en-US" dirty="0">
              <a:solidFill>
                <a:schemeClr val="tx1"/>
              </a:solidFill>
            </a:rPr>
            <a:t>I am opposed to the United States Government, which possesses the sovereign and exclusive privilege of creating money, paying private bankers for the use of its own money. These private bankers do not hire their own money to the Government; they hire only the Government’s money to the Government, and collect an interest charge annually” (US House 1943, 38). Patman argued that “if money is to be created outright it should be created by the Government and no interest paid on it” (Ibid., 64).</a:t>
          </a:r>
        </a:p>
      </dgm:t>
    </dgm:pt>
    <dgm:pt modelId="{B9835D10-29CA-409C-BA89-221BF988FAB7}" type="parTrans" cxnId="{56EA36C6-998C-4FFE-97C8-77F6E7DD4B43}">
      <dgm:prSet/>
      <dgm:spPr/>
      <dgm:t>
        <a:bodyPr/>
        <a:lstStyle/>
        <a:p>
          <a:endParaRPr lang="en-US"/>
        </a:p>
      </dgm:t>
    </dgm:pt>
    <dgm:pt modelId="{81A3900E-D85A-4F3C-8EC0-90EF0490EFFF}" type="sibTrans" cxnId="{56EA36C6-998C-4FFE-97C8-77F6E7DD4B43}">
      <dgm:prSet/>
      <dgm:spPr/>
      <dgm:t>
        <a:bodyPr/>
        <a:lstStyle/>
        <a:p>
          <a:endParaRPr lang="en-US"/>
        </a:p>
      </dgm:t>
    </dgm:pt>
    <dgm:pt modelId="{530E0488-EC78-4054-B631-7447A4F50B1E}">
      <dgm:prSet/>
      <dgm:spPr/>
      <dgm:t>
        <a:bodyPr/>
        <a:lstStyle/>
        <a:p>
          <a:r>
            <a:rPr lang="en-US" dirty="0">
              <a:solidFill>
                <a:schemeClr val="tx1"/>
              </a:solidFill>
            </a:rPr>
            <a:t>A similar direct financing procedure was utilized in the United Kingdom for the 1914-18 war. </a:t>
          </a:r>
        </a:p>
      </dgm:t>
    </dgm:pt>
    <dgm:pt modelId="{A3952F7C-ACF3-4F13-8FEE-A6E652EF18E6}" type="parTrans" cxnId="{C451E1B7-C720-4168-B879-C4B9142CFEBA}">
      <dgm:prSet/>
      <dgm:spPr/>
      <dgm:t>
        <a:bodyPr/>
        <a:lstStyle/>
        <a:p>
          <a:endParaRPr lang="en-US"/>
        </a:p>
      </dgm:t>
    </dgm:pt>
    <dgm:pt modelId="{8172F766-C737-4242-A0AC-64CF6F903E5D}" type="sibTrans" cxnId="{C451E1B7-C720-4168-B879-C4B9142CFEBA}">
      <dgm:prSet/>
      <dgm:spPr/>
      <dgm:t>
        <a:bodyPr/>
        <a:lstStyle/>
        <a:p>
          <a:endParaRPr lang="en-US"/>
        </a:p>
      </dgm:t>
    </dgm:pt>
    <dgm:pt modelId="{A40518A3-BFE0-4A10-976B-6E6102A1DB09}">
      <dgm:prSet/>
      <dgm:spPr/>
      <dgm:t>
        <a:bodyPr/>
        <a:lstStyle/>
        <a:p>
          <a:r>
            <a:rPr lang="en-US" dirty="0">
              <a:solidFill>
                <a:schemeClr val="tx1"/>
              </a:solidFill>
            </a:rPr>
            <a:t>A similar procedure had been proposed in the aftermath of the Great Depression by the Chicago School of economists, led by Henry Simons. This is the so-called 100% reserve system which would require banks to hold government debt to fully cover outstanding liabilities. </a:t>
          </a:r>
        </a:p>
      </dgm:t>
    </dgm:pt>
    <dgm:pt modelId="{CA32D4AD-3A99-4E8B-8F45-CB6B3535EE85}" type="parTrans" cxnId="{C77962EB-EFD6-489F-B524-5E92468B64DA}">
      <dgm:prSet/>
      <dgm:spPr/>
      <dgm:t>
        <a:bodyPr/>
        <a:lstStyle/>
        <a:p>
          <a:endParaRPr lang="en-US"/>
        </a:p>
      </dgm:t>
    </dgm:pt>
    <dgm:pt modelId="{07187E23-39E7-4D60-B935-8E5DBA9BF9B8}" type="sibTrans" cxnId="{C77962EB-EFD6-489F-B524-5E92468B64DA}">
      <dgm:prSet/>
      <dgm:spPr/>
      <dgm:t>
        <a:bodyPr/>
        <a:lstStyle/>
        <a:p>
          <a:endParaRPr lang="en-US"/>
        </a:p>
      </dgm:t>
    </dgm:pt>
    <dgm:pt modelId="{5533424F-EC37-4608-A0A1-26FE9177A7CF}">
      <dgm:prSet/>
      <dgm:spPr/>
      <dgm:t>
        <a:bodyPr/>
        <a:lstStyle/>
        <a:p>
          <a:r>
            <a:rPr lang="en-US" dirty="0">
              <a:solidFill>
                <a:schemeClr val="tx1"/>
              </a:solidFill>
            </a:rPr>
            <a:t>Bank loans to finance government war expenditure would then generate an equivalent demand for government debt at interest rates that could be set by government. For this system to be fully equivalent would require the interest rate on government debt to be set at zero. This would make government debt equivalent to cash, </a:t>
          </a:r>
        </a:p>
        <a:p>
          <a:r>
            <a:rPr lang="en-US" dirty="0">
              <a:solidFill>
                <a:schemeClr val="tx1"/>
              </a:solidFill>
            </a:rPr>
            <a:t>and makes clear the redundance of the intermediation borrowing deposits from private banks at positive interest rates</a:t>
          </a:r>
        </a:p>
      </dgm:t>
    </dgm:pt>
    <dgm:pt modelId="{5C20FBE3-3ADC-4B92-B4CE-A72AD2D51335}" type="parTrans" cxnId="{78F01EE4-3AD6-4FFB-8F7A-61C06DEFF98C}">
      <dgm:prSet/>
      <dgm:spPr/>
      <dgm:t>
        <a:bodyPr/>
        <a:lstStyle/>
        <a:p>
          <a:endParaRPr lang="en-US"/>
        </a:p>
      </dgm:t>
    </dgm:pt>
    <dgm:pt modelId="{7F733AFD-0124-4394-8809-678AF781E338}" type="sibTrans" cxnId="{78F01EE4-3AD6-4FFB-8F7A-61C06DEFF98C}">
      <dgm:prSet/>
      <dgm:spPr/>
      <dgm:t>
        <a:bodyPr/>
        <a:lstStyle/>
        <a:p>
          <a:endParaRPr lang="en-US"/>
        </a:p>
      </dgm:t>
    </dgm:pt>
    <dgm:pt modelId="{A88EB0C4-E63A-4E45-B7C4-F1810F95E2E9}" type="pres">
      <dgm:prSet presAssocID="{77DC5060-5F09-4861-BC2A-90C3B98E3CDD}" presName="Name0" presStyleCnt="0">
        <dgm:presLayoutVars>
          <dgm:dir/>
          <dgm:animLvl val="lvl"/>
          <dgm:resizeHandles val="exact"/>
        </dgm:presLayoutVars>
      </dgm:prSet>
      <dgm:spPr/>
    </dgm:pt>
    <dgm:pt modelId="{6F5DC6C0-A8F8-443A-AC48-B3F29125DF7E}" type="pres">
      <dgm:prSet presAssocID="{6044BCB8-4A03-431E-8959-3BD3E76247E2}" presName="linNode" presStyleCnt="0"/>
      <dgm:spPr/>
    </dgm:pt>
    <dgm:pt modelId="{562FB56D-AE07-4F99-BCFA-855A0D7FBDAB}" type="pres">
      <dgm:prSet presAssocID="{6044BCB8-4A03-431E-8959-3BD3E76247E2}" presName="parentText" presStyleLbl="node1" presStyleIdx="0" presStyleCnt="4" custScaleX="268755">
        <dgm:presLayoutVars>
          <dgm:chMax val="1"/>
          <dgm:bulletEnabled val="1"/>
        </dgm:presLayoutVars>
      </dgm:prSet>
      <dgm:spPr/>
    </dgm:pt>
    <dgm:pt modelId="{ACC235FC-0B89-44BA-A528-0D60475E9936}" type="pres">
      <dgm:prSet presAssocID="{81A3900E-D85A-4F3C-8EC0-90EF0490EFFF}" presName="sp" presStyleCnt="0"/>
      <dgm:spPr/>
    </dgm:pt>
    <dgm:pt modelId="{B5236D4B-F38E-4FCD-81BE-05ADCA67D043}" type="pres">
      <dgm:prSet presAssocID="{530E0488-EC78-4054-B631-7447A4F50B1E}" presName="linNode" presStyleCnt="0"/>
      <dgm:spPr/>
    </dgm:pt>
    <dgm:pt modelId="{0B005774-A915-4CB0-B35A-579A6BC37D52}" type="pres">
      <dgm:prSet presAssocID="{530E0488-EC78-4054-B631-7447A4F50B1E}" presName="parentText" presStyleLbl="node1" presStyleIdx="1" presStyleCnt="4" custScaleX="277778" custScaleY="31572">
        <dgm:presLayoutVars>
          <dgm:chMax val="1"/>
          <dgm:bulletEnabled val="1"/>
        </dgm:presLayoutVars>
      </dgm:prSet>
      <dgm:spPr/>
    </dgm:pt>
    <dgm:pt modelId="{8B7C75B1-9E5C-4306-974C-4E70EB04A9EA}" type="pres">
      <dgm:prSet presAssocID="{8172F766-C737-4242-A0AC-64CF6F903E5D}" presName="sp" presStyleCnt="0"/>
      <dgm:spPr/>
    </dgm:pt>
    <dgm:pt modelId="{5D9C09DE-63B2-45C3-ABF7-846339E562B6}" type="pres">
      <dgm:prSet presAssocID="{A40518A3-BFE0-4A10-976B-6E6102A1DB09}" presName="linNode" presStyleCnt="0"/>
      <dgm:spPr/>
    </dgm:pt>
    <dgm:pt modelId="{898B76C5-1544-4EB3-9918-7B8277193C4A}" type="pres">
      <dgm:prSet presAssocID="{A40518A3-BFE0-4A10-976B-6E6102A1DB09}" presName="parentText" presStyleLbl="node1" presStyleIdx="2" presStyleCnt="4" custScaleX="277778" custScaleY="47874" custLinFactNeighborX="136" custLinFactNeighborY="1091">
        <dgm:presLayoutVars>
          <dgm:chMax val="1"/>
          <dgm:bulletEnabled val="1"/>
        </dgm:presLayoutVars>
      </dgm:prSet>
      <dgm:spPr/>
    </dgm:pt>
    <dgm:pt modelId="{DD8E72A3-6FA8-4A13-851F-2BAF6E8424B9}" type="pres">
      <dgm:prSet presAssocID="{07187E23-39E7-4D60-B935-8E5DBA9BF9B8}" presName="sp" presStyleCnt="0"/>
      <dgm:spPr/>
    </dgm:pt>
    <dgm:pt modelId="{89282014-B973-4D4E-BC11-F0B780E13931}" type="pres">
      <dgm:prSet presAssocID="{5533424F-EC37-4608-A0A1-26FE9177A7CF}" presName="linNode" presStyleCnt="0"/>
      <dgm:spPr/>
    </dgm:pt>
    <dgm:pt modelId="{CB03555B-323F-4656-AC2E-97001D573DBF}" type="pres">
      <dgm:prSet presAssocID="{5533424F-EC37-4608-A0A1-26FE9177A7CF}" presName="parentText" presStyleLbl="node1" presStyleIdx="3" presStyleCnt="4" custScaleX="277778">
        <dgm:presLayoutVars>
          <dgm:chMax val="1"/>
          <dgm:bulletEnabled val="1"/>
        </dgm:presLayoutVars>
      </dgm:prSet>
      <dgm:spPr/>
    </dgm:pt>
  </dgm:ptLst>
  <dgm:cxnLst>
    <dgm:cxn modelId="{FA1EC43E-B741-48B1-9D6B-406999CEE660}" type="presOf" srcId="{530E0488-EC78-4054-B631-7447A4F50B1E}" destId="{0B005774-A915-4CB0-B35A-579A6BC37D52}" srcOrd="0" destOrd="0" presId="urn:microsoft.com/office/officeart/2005/8/layout/vList5"/>
    <dgm:cxn modelId="{8AAD7A6E-4695-4091-9A45-8F0B11AB6C5B}" type="presOf" srcId="{A40518A3-BFE0-4A10-976B-6E6102A1DB09}" destId="{898B76C5-1544-4EB3-9918-7B8277193C4A}" srcOrd="0" destOrd="0" presId="urn:microsoft.com/office/officeart/2005/8/layout/vList5"/>
    <dgm:cxn modelId="{EB99808A-CB9C-4143-95CF-9429DA117B9A}" type="presOf" srcId="{77DC5060-5F09-4861-BC2A-90C3B98E3CDD}" destId="{A88EB0C4-E63A-4E45-B7C4-F1810F95E2E9}" srcOrd="0" destOrd="0" presId="urn:microsoft.com/office/officeart/2005/8/layout/vList5"/>
    <dgm:cxn modelId="{E429729B-78AF-4173-909D-76A2F06BABFB}" type="presOf" srcId="{6044BCB8-4A03-431E-8959-3BD3E76247E2}" destId="{562FB56D-AE07-4F99-BCFA-855A0D7FBDAB}" srcOrd="0" destOrd="0" presId="urn:microsoft.com/office/officeart/2005/8/layout/vList5"/>
    <dgm:cxn modelId="{833AFDB5-B0FA-4F53-8C00-AAFF3E55001E}" type="presOf" srcId="{5533424F-EC37-4608-A0A1-26FE9177A7CF}" destId="{CB03555B-323F-4656-AC2E-97001D573DBF}" srcOrd="0" destOrd="0" presId="urn:microsoft.com/office/officeart/2005/8/layout/vList5"/>
    <dgm:cxn modelId="{C451E1B7-C720-4168-B879-C4B9142CFEBA}" srcId="{77DC5060-5F09-4861-BC2A-90C3B98E3CDD}" destId="{530E0488-EC78-4054-B631-7447A4F50B1E}" srcOrd="1" destOrd="0" parTransId="{A3952F7C-ACF3-4F13-8FEE-A6E652EF18E6}" sibTransId="{8172F766-C737-4242-A0AC-64CF6F903E5D}"/>
    <dgm:cxn modelId="{56EA36C6-998C-4FFE-97C8-77F6E7DD4B43}" srcId="{77DC5060-5F09-4861-BC2A-90C3B98E3CDD}" destId="{6044BCB8-4A03-431E-8959-3BD3E76247E2}" srcOrd="0" destOrd="0" parTransId="{B9835D10-29CA-409C-BA89-221BF988FAB7}" sibTransId="{81A3900E-D85A-4F3C-8EC0-90EF0490EFFF}"/>
    <dgm:cxn modelId="{78F01EE4-3AD6-4FFB-8F7A-61C06DEFF98C}" srcId="{77DC5060-5F09-4861-BC2A-90C3B98E3CDD}" destId="{5533424F-EC37-4608-A0A1-26FE9177A7CF}" srcOrd="3" destOrd="0" parTransId="{5C20FBE3-3ADC-4B92-B4CE-A72AD2D51335}" sibTransId="{7F733AFD-0124-4394-8809-678AF781E338}"/>
    <dgm:cxn modelId="{C77962EB-EFD6-489F-B524-5E92468B64DA}" srcId="{77DC5060-5F09-4861-BC2A-90C3B98E3CDD}" destId="{A40518A3-BFE0-4A10-976B-6E6102A1DB09}" srcOrd="2" destOrd="0" parTransId="{CA32D4AD-3A99-4E8B-8F45-CB6B3535EE85}" sibTransId="{07187E23-39E7-4D60-B935-8E5DBA9BF9B8}"/>
    <dgm:cxn modelId="{57CD11D2-F0CC-4BF2-8A27-98ACD6504D0C}" type="presParOf" srcId="{A88EB0C4-E63A-4E45-B7C4-F1810F95E2E9}" destId="{6F5DC6C0-A8F8-443A-AC48-B3F29125DF7E}" srcOrd="0" destOrd="0" presId="urn:microsoft.com/office/officeart/2005/8/layout/vList5"/>
    <dgm:cxn modelId="{CE3DC31D-F90C-4338-B380-A810EA6AE27C}" type="presParOf" srcId="{6F5DC6C0-A8F8-443A-AC48-B3F29125DF7E}" destId="{562FB56D-AE07-4F99-BCFA-855A0D7FBDAB}" srcOrd="0" destOrd="0" presId="urn:microsoft.com/office/officeart/2005/8/layout/vList5"/>
    <dgm:cxn modelId="{0C20595B-2F40-41F7-9CAC-16A8954D185F}" type="presParOf" srcId="{A88EB0C4-E63A-4E45-B7C4-F1810F95E2E9}" destId="{ACC235FC-0B89-44BA-A528-0D60475E9936}" srcOrd="1" destOrd="0" presId="urn:microsoft.com/office/officeart/2005/8/layout/vList5"/>
    <dgm:cxn modelId="{B5391D40-5C16-4337-921B-494489ADF548}" type="presParOf" srcId="{A88EB0C4-E63A-4E45-B7C4-F1810F95E2E9}" destId="{B5236D4B-F38E-4FCD-81BE-05ADCA67D043}" srcOrd="2" destOrd="0" presId="urn:microsoft.com/office/officeart/2005/8/layout/vList5"/>
    <dgm:cxn modelId="{F0D54E0A-294D-4302-AC15-4B8081AF842A}" type="presParOf" srcId="{B5236D4B-F38E-4FCD-81BE-05ADCA67D043}" destId="{0B005774-A915-4CB0-B35A-579A6BC37D52}" srcOrd="0" destOrd="0" presId="urn:microsoft.com/office/officeart/2005/8/layout/vList5"/>
    <dgm:cxn modelId="{FF8D8AD6-4600-4A1D-AC6F-30FD06208224}" type="presParOf" srcId="{A88EB0C4-E63A-4E45-B7C4-F1810F95E2E9}" destId="{8B7C75B1-9E5C-4306-974C-4E70EB04A9EA}" srcOrd="3" destOrd="0" presId="urn:microsoft.com/office/officeart/2005/8/layout/vList5"/>
    <dgm:cxn modelId="{6ED3FB9F-2060-41C8-A994-86EF049411B7}" type="presParOf" srcId="{A88EB0C4-E63A-4E45-B7C4-F1810F95E2E9}" destId="{5D9C09DE-63B2-45C3-ABF7-846339E562B6}" srcOrd="4" destOrd="0" presId="urn:microsoft.com/office/officeart/2005/8/layout/vList5"/>
    <dgm:cxn modelId="{C7FBFB0E-66C0-4C1E-A3D2-3EF4D453B816}" type="presParOf" srcId="{5D9C09DE-63B2-45C3-ABF7-846339E562B6}" destId="{898B76C5-1544-4EB3-9918-7B8277193C4A}" srcOrd="0" destOrd="0" presId="urn:microsoft.com/office/officeart/2005/8/layout/vList5"/>
    <dgm:cxn modelId="{6D0B61A9-EB9A-4DAD-AACD-7DC3BE22D2FB}" type="presParOf" srcId="{A88EB0C4-E63A-4E45-B7C4-F1810F95E2E9}" destId="{DD8E72A3-6FA8-4A13-851F-2BAF6E8424B9}" srcOrd="5" destOrd="0" presId="urn:microsoft.com/office/officeart/2005/8/layout/vList5"/>
    <dgm:cxn modelId="{FBB12974-9A82-4378-AB55-C7FE4178ECE8}" type="presParOf" srcId="{A88EB0C4-E63A-4E45-B7C4-F1810F95E2E9}" destId="{89282014-B973-4D4E-BC11-F0B780E13931}" srcOrd="6" destOrd="0" presId="urn:microsoft.com/office/officeart/2005/8/layout/vList5"/>
    <dgm:cxn modelId="{19DB0AE2-3A1C-412D-9135-A7AAA26C59C6}" type="presParOf" srcId="{89282014-B973-4D4E-BC11-F0B780E13931}" destId="{CB03555B-323F-4656-AC2E-97001D573D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28A69-4EBB-4905-999A-35441E233B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3186A4-27E9-41C7-98E6-BAE3AAC88387}">
      <dgm:prSet/>
      <dgm:spPr/>
      <dgm:t>
        <a:bodyPr/>
        <a:lstStyle/>
        <a:p>
          <a:r>
            <a:rPr lang="en-US" dirty="0"/>
            <a:t>“Pseudo Moral principles” need to be discarded</a:t>
          </a:r>
          <a:br>
            <a:rPr lang="en-US" dirty="0"/>
          </a:br>
          <a:endParaRPr lang="en-US" dirty="0"/>
        </a:p>
      </dgm:t>
    </dgm:pt>
    <dgm:pt modelId="{F9F29A52-8F0A-486E-B78C-7B2A20F6F6F7}" type="parTrans" cxnId="{D182176D-7F3E-4617-834E-D35A4259BF37}">
      <dgm:prSet/>
      <dgm:spPr/>
      <dgm:t>
        <a:bodyPr/>
        <a:lstStyle/>
        <a:p>
          <a:endParaRPr lang="en-US"/>
        </a:p>
      </dgm:t>
    </dgm:pt>
    <dgm:pt modelId="{CFB39A4F-D118-4C88-8D44-5F5E7BBE4571}" type="sibTrans" cxnId="{D182176D-7F3E-4617-834E-D35A4259BF37}">
      <dgm:prSet/>
      <dgm:spPr/>
      <dgm:t>
        <a:bodyPr/>
        <a:lstStyle/>
        <a:p>
          <a:endParaRPr lang="en-US"/>
        </a:p>
      </dgm:t>
    </dgm:pt>
    <dgm:pt modelId="{948643A0-9B23-4D91-A917-E0237F0F76BD}" type="pres">
      <dgm:prSet presAssocID="{9B328A69-4EBB-4905-999A-35441E233B87}" presName="linear" presStyleCnt="0">
        <dgm:presLayoutVars>
          <dgm:animLvl val="lvl"/>
          <dgm:resizeHandles val="exact"/>
        </dgm:presLayoutVars>
      </dgm:prSet>
      <dgm:spPr/>
    </dgm:pt>
    <dgm:pt modelId="{22BB0B62-10B4-4E8F-8C03-7E2659888CBC}" type="pres">
      <dgm:prSet presAssocID="{CD3186A4-27E9-41C7-98E6-BAE3AAC88387}" presName="parentText" presStyleLbl="node1" presStyleIdx="0" presStyleCnt="1">
        <dgm:presLayoutVars>
          <dgm:chMax val="0"/>
          <dgm:bulletEnabled val="1"/>
        </dgm:presLayoutVars>
      </dgm:prSet>
      <dgm:spPr/>
    </dgm:pt>
  </dgm:ptLst>
  <dgm:cxnLst>
    <dgm:cxn modelId="{07321E1B-0A8D-4798-97CF-B4D4723AC882}" type="presOf" srcId="{CD3186A4-27E9-41C7-98E6-BAE3AAC88387}" destId="{22BB0B62-10B4-4E8F-8C03-7E2659888CBC}" srcOrd="0" destOrd="0" presId="urn:microsoft.com/office/officeart/2005/8/layout/vList2"/>
    <dgm:cxn modelId="{26AC4F2E-8C9D-40DB-A59B-2C98A60FB56E}" type="presOf" srcId="{9B328A69-4EBB-4905-999A-35441E233B87}" destId="{948643A0-9B23-4D91-A917-E0237F0F76BD}" srcOrd="0" destOrd="0" presId="urn:microsoft.com/office/officeart/2005/8/layout/vList2"/>
    <dgm:cxn modelId="{D182176D-7F3E-4617-834E-D35A4259BF37}" srcId="{9B328A69-4EBB-4905-999A-35441E233B87}" destId="{CD3186A4-27E9-41C7-98E6-BAE3AAC88387}" srcOrd="0" destOrd="0" parTransId="{F9F29A52-8F0A-486E-B78C-7B2A20F6F6F7}" sibTransId="{CFB39A4F-D118-4C88-8D44-5F5E7BBE4571}"/>
    <dgm:cxn modelId="{6977CFB1-408C-489C-A4A9-AA5DFAAFFAF8}" type="presParOf" srcId="{948643A0-9B23-4D91-A917-E0237F0F76BD}" destId="{22BB0B62-10B4-4E8F-8C03-7E2659888C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5C35E-22A7-4D9A-BAB0-824ABEC18A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157F1A-991C-4D92-BD0B-BDF7B42C555E}">
      <dgm:prSet/>
      <dgm:spPr/>
      <dgm:t>
        <a:bodyPr/>
        <a:lstStyle/>
        <a:p>
          <a:r>
            <a:rPr lang="en-US" dirty="0"/>
            <a:t>We need to change our code of morals  STOP SAVING SO MUCH</a:t>
          </a:r>
        </a:p>
      </dgm:t>
    </dgm:pt>
    <dgm:pt modelId="{7B223918-681E-4EE0-AF47-30688FED8953}" type="parTrans" cxnId="{B8421D69-CE57-4C7E-A7F3-F482C98C32E2}">
      <dgm:prSet/>
      <dgm:spPr/>
      <dgm:t>
        <a:bodyPr/>
        <a:lstStyle/>
        <a:p>
          <a:endParaRPr lang="en-US"/>
        </a:p>
      </dgm:t>
    </dgm:pt>
    <dgm:pt modelId="{12CA881A-4467-4A60-9C10-F43AA069A926}" type="sibTrans" cxnId="{B8421D69-CE57-4C7E-A7F3-F482C98C32E2}">
      <dgm:prSet/>
      <dgm:spPr/>
      <dgm:t>
        <a:bodyPr/>
        <a:lstStyle/>
        <a:p>
          <a:endParaRPr lang="en-US"/>
        </a:p>
      </dgm:t>
    </dgm:pt>
    <dgm:pt modelId="{8EF1F099-DEC9-49FE-A314-76D0642EA8CC}">
      <dgm:prSet/>
      <dgm:spPr/>
      <dgm:t>
        <a:bodyPr/>
        <a:lstStyle/>
        <a:p>
          <a:r>
            <a:rPr lang="en-US" dirty="0"/>
            <a:t>Spurious immortality of actions – Saving! Carnegie libraries</a:t>
          </a:r>
        </a:p>
      </dgm:t>
    </dgm:pt>
    <dgm:pt modelId="{E158CF99-7325-4A0F-A45D-8AE3FEFDB2A3}" type="parTrans" cxnId="{8C1926C4-D35C-4255-9A04-805B7C290ED1}">
      <dgm:prSet/>
      <dgm:spPr/>
      <dgm:t>
        <a:bodyPr/>
        <a:lstStyle/>
        <a:p>
          <a:endParaRPr lang="en-US"/>
        </a:p>
      </dgm:t>
    </dgm:pt>
    <dgm:pt modelId="{DDA40350-0CD5-4CDC-878C-CDEC28B0E575}" type="sibTrans" cxnId="{8C1926C4-D35C-4255-9A04-805B7C290ED1}">
      <dgm:prSet/>
      <dgm:spPr/>
      <dgm:t>
        <a:bodyPr/>
        <a:lstStyle/>
        <a:p>
          <a:endParaRPr lang="en-US"/>
        </a:p>
      </dgm:t>
    </dgm:pt>
    <dgm:pt modelId="{EF23D871-37CA-4F77-B13F-CC36F7A042A9}">
      <dgm:prSet/>
      <dgm:spPr/>
      <dgm:t>
        <a:bodyPr/>
        <a:lstStyle/>
        <a:p>
          <a:r>
            <a:rPr lang="en-US"/>
            <a:t>Love of money – a mental disease, a disgusting morbidity</a:t>
          </a:r>
        </a:p>
      </dgm:t>
    </dgm:pt>
    <dgm:pt modelId="{3379813F-42AA-4F41-83C2-8BDF81D01C54}" type="parTrans" cxnId="{5267CBC0-3C75-4701-898D-D4216AF52992}">
      <dgm:prSet/>
      <dgm:spPr/>
      <dgm:t>
        <a:bodyPr/>
        <a:lstStyle/>
        <a:p>
          <a:endParaRPr lang="en-US"/>
        </a:p>
      </dgm:t>
    </dgm:pt>
    <dgm:pt modelId="{E42B498F-9EA3-400A-AB8A-F5C5D43AF48D}" type="sibTrans" cxnId="{5267CBC0-3C75-4701-898D-D4216AF52992}">
      <dgm:prSet/>
      <dgm:spPr/>
      <dgm:t>
        <a:bodyPr/>
        <a:lstStyle/>
        <a:p>
          <a:endParaRPr lang="en-US"/>
        </a:p>
      </dgm:t>
    </dgm:pt>
    <dgm:pt modelId="{93350554-B8A4-4120-9DD2-B7C3FA20B851}">
      <dgm:prSet/>
      <dgm:spPr/>
      <dgm:t>
        <a:bodyPr/>
        <a:lstStyle/>
        <a:p>
          <a:r>
            <a:rPr lang="en-US"/>
            <a:t>Need to distinguish possession of money from its use as a means to enjoyment and the realities of life</a:t>
          </a:r>
        </a:p>
      </dgm:t>
    </dgm:pt>
    <dgm:pt modelId="{02981EC2-EF9F-4A7E-BB9D-527B29968722}" type="parTrans" cxnId="{F412660F-6549-4DEE-A3D5-6AD8C30885E9}">
      <dgm:prSet/>
      <dgm:spPr/>
      <dgm:t>
        <a:bodyPr/>
        <a:lstStyle/>
        <a:p>
          <a:endParaRPr lang="en-US"/>
        </a:p>
      </dgm:t>
    </dgm:pt>
    <dgm:pt modelId="{90DEA96B-058D-47C1-96FE-0CD7C56CB804}" type="sibTrans" cxnId="{F412660F-6549-4DEE-A3D5-6AD8C30885E9}">
      <dgm:prSet/>
      <dgm:spPr/>
      <dgm:t>
        <a:bodyPr/>
        <a:lstStyle/>
        <a:p>
          <a:endParaRPr lang="en-US"/>
        </a:p>
      </dgm:t>
    </dgm:pt>
    <dgm:pt modelId="{EE97E61F-FD8A-4559-BB8B-7AC66D4120BD}">
      <dgm:prSet/>
      <dgm:spPr/>
      <dgm:t>
        <a:bodyPr/>
        <a:lstStyle/>
        <a:p>
          <a:r>
            <a:rPr lang="en-US"/>
            <a:t>Was fine for capital accumulation, not for enjoying life at the end of economic problems</a:t>
          </a:r>
        </a:p>
      </dgm:t>
    </dgm:pt>
    <dgm:pt modelId="{6A074647-A3D6-4F63-8250-4909DE98DECC}" type="parTrans" cxnId="{CCDC8EC3-3A1A-4676-8412-A84881201782}">
      <dgm:prSet/>
      <dgm:spPr/>
      <dgm:t>
        <a:bodyPr/>
        <a:lstStyle/>
        <a:p>
          <a:endParaRPr lang="en-US"/>
        </a:p>
      </dgm:t>
    </dgm:pt>
    <dgm:pt modelId="{631FF320-5B4C-41DF-BC1A-CCA8E51846F1}" type="sibTrans" cxnId="{CCDC8EC3-3A1A-4676-8412-A84881201782}">
      <dgm:prSet/>
      <dgm:spPr/>
      <dgm:t>
        <a:bodyPr/>
        <a:lstStyle/>
        <a:p>
          <a:endParaRPr lang="en-US"/>
        </a:p>
      </dgm:t>
    </dgm:pt>
    <dgm:pt modelId="{8ABFDBD9-F782-46BA-A4B2-5F1D6A8E6BB0}">
      <dgm:prSet/>
      <dgm:spPr/>
      <dgm:t>
        <a:bodyPr/>
        <a:lstStyle/>
        <a:p>
          <a:r>
            <a:rPr lang="en-US"/>
            <a:t>BUT: </a:t>
          </a:r>
        </a:p>
      </dgm:t>
    </dgm:pt>
    <dgm:pt modelId="{31386175-4DE5-4FA8-8C37-E2EA0756A16A}" type="parTrans" cxnId="{A2F43E40-1D0F-4351-84EE-4B0BF814F31E}">
      <dgm:prSet/>
      <dgm:spPr/>
      <dgm:t>
        <a:bodyPr/>
        <a:lstStyle/>
        <a:p>
          <a:endParaRPr lang="en-US"/>
        </a:p>
      </dgm:t>
    </dgm:pt>
    <dgm:pt modelId="{A08058FB-FB63-4FE3-B57E-B7ED350DD65C}" type="sibTrans" cxnId="{A2F43E40-1D0F-4351-84EE-4B0BF814F31E}">
      <dgm:prSet/>
      <dgm:spPr/>
      <dgm:t>
        <a:bodyPr/>
        <a:lstStyle/>
        <a:p>
          <a:endParaRPr lang="en-US"/>
        </a:p>
      </dgm:t>
    </dgm:pt>
    <dgm:pt modelId="{3D3A87F1-0D90-4C8A-AA5C-2D77DB94B722}">
      <dgm:prSet/>
      <dgm:spPr/>
      <dgm:t>
        <a:bodyPr/>
        <a:lstStyle/>
        <a:p>
          <a:r>
            <a:rPr lang="en-US"/>
            <a:t>“ the moral problem of our Age is concerned with  the love of money, with the habitual appeal to the money motive in nine-tenths of the activities of life, with the unusual </a:t>
          </a:r>
          <a:r>
            <a:rPr lang="en-US" b="1"/>
            <a:t>striving after individual economic security</a:t>
          </a:r>
          <a:r>
            <a:rPr lang="en-US"/>
            <a:t> as the  prime objective of endeavour, with the social approbation of money as the measure of constructive success, and with the social appeal to the hoarding instinct as the foundation of the necessary provision of the family and the future.”</a:t>
          </a:r>
        </a:p>
      </dgm:t>
    </dgm:pt>
    <dgm:pt modelId="{9498F7F1-FFF3-4EE4-8997-5D50A6BB4E9E}" type="parTrans" cxnId="{FECD6263-D6B1-427B-AE19-7FD5639AEBC5}">
      <dgm:prSet/>
      <dgm:spPr/>
      <dgm:t>
        <a:bodyPr/>
        <a:lstStyle/>
        <a:p>
          <a:endParaRPr lang="en-US"/>
        </a:p>
      </dgm:t>
    </dgm:pt>
    <dgm:pt modelId="{EBC97EAE-5CA7-4526-86ED-541134D68570}" type="sibTrans" cxnId="{FECD6263-D6B1-427B-AE19-7FD5639AEBC5}">
      <dgm:prSet/>
      <dgm:spPr/>
      <dgm:t>
        <a:bodyPr/>
        <a:lstStyle/>
        <a:p>
          <a:endParaRPr lang="en-US"/>
        </a:p>
      </dgm:t>
    </dgm:pt>
    <dgm:pt modelId="{E6E7216A-FF7C-4D5C-9896-5950F77AC02D}">
      <dgm:prSet/>
      <dgm:spPr/>
      <dgm:t>
        <a:bodyPr/>
        <a:lstStyle/>
        <a:p>
          <a:r>
            <a:rPr lang="en-US"/>
            <a:t>“Many of the greatest economic evils of our time are the fruits of </a:t>
          </a:r>
          <a:r>
            <a:rPr lang="en-US" b="1"/>
            <a:t>risk, uncertainty, and ignorance</a:t>
          </a:r>
          <a:r>
            <a:rPr lang="en-US"/>
            <a:t> … It is because particular individuals, fortunate in situation or in abilities, are able to take advantage of uncertainty and ignorance, … that great inequalities of wealth come about; and these same factors are also the cause of the </a:t>
          </a:r>
          <a:r>
            <a:rPr lang="en-US" b="1"/>
            <a:t>Unemployment of Labour</a:t>
          </a:r>
          <a:r>
            <a:rPr lang="en-US"/>
            <a:t>, to the disappointment of reasonable business expectations, and the impairment of efficiency and production. </a:t>
          </a:r>
        </a:p>
      </dgm:t>
    </dgm:pt>
    <dgm:pt modelId="{FBDB83B5-B333-4B00-89D2-82873C70A376}" type="parTrans" cxnId="{725F1E2F-8ACD-4658-85C3-BE628CACD22F}">
      <dgm:prSet/>
      <dgm:spPr/>
      <dgm:t>
        <a:bodyPr/>
        <a:lstStyle/>
        <a:p>
          <a:endParaRPr lang="en-US"/>
        </a:p>
      </dgm:t>
    </dgm:pt>
    <dgm:pt modelId="{FE27E062-9169-4C39-B2EC-62D7574FC8F7}" type="sibTrans" cxnId="{725F1E2F-8ACD-4658-85C3-BE628CACD22F}">
      <dgm:prSet/>
      <dgm:spPr/>
      <dgm:t>
        <a:bodyPr/>
        <a:lstStyle/>
        <a:p>
          <a:endParaRPr lang="en-US"/>
        </a:p>
      </dgm:t>
    </dgm:pt>
    <dgm:pt modelId="{B8796381-41C5-4010-8667-0325473FFD22}" type="pres">
      <dgm:prSet presAssocID="{7775C35E-22A7-4D9A-BAB0-824ABEC18AF3}" presName="linear" presStyleCnt="0">
        <dgm:presLayoutVars>
          <dgm:animLvl val="lvl"/>
          <dgm:resizeHandles val="exact"/>
        </dgm:presLayoutVars>
      </dgm:prSet>
      <dgm:spPr/>
    </dgm:pt>
    <dgm:pt modelId="{2EBE25C3-20E0-4CF9-AE8F-9C1ABAE1981F}" type="pres">
      <dgm:prSet presAssocID="{A9157F1A-991C-4D92-BD0B-BDF7B42C555E}" presName="parentText" presStyleLbl="node1" presStyleIdx="0" presStyleCnt="4" custScaleY="37555" custLinFactNeighborX="179">
        <dgm:presLayoutVars>
          <dgm:chMax val="0"/>
          <dgm:bulletEnabled val="1"/>
        </dgm:presLayoutVars>
      </dgm:prSet>
      <dgm:spPr/>
    </dgm:pt>
    <dgm:pt modelId="{62DB2E94-B971-4983-919B-A98BD162AB75}" type="pres">
      <dgm:prSet presAssocID="{A9157F1A-991C-4D92-BD0B-BDF7B42C555E}" presName="childText" presStyleLbl="revTx" presStyleIdx="0" presStyleCnt="1">
        <dgm:presLayoutVars>
          <dgm:bulletEnabled val="1"/>
        </dgm:presLayoutVars>
      </dgm:prSet>
      <dgm:spPr/>
    </dgm:pt>
    <dgm:pt modelId="{2DEAB23B-0CD1-4DD1-985E-5FBC19DD6E1E}" type="pres">
      <dgm:prSet presAssocID="{8ABFDBD9-F782-46BA-A4B2-5F1D6A8E6BB0}" presName="parentText" presStyleLbl="node1" presStyleIdx="1" presStyleCnt="4" custScaleY="22957">
        <dgm:presLayoutVars>
          <dgm:chMax val="0"/>
          <dgm:bulletEnabled val="1"/>
        </dgm:presLayoutVars>
      </dgm:prSet>
      <dgm:spPr/>
    </dgm:pt>
    <dgm:pt modelId="{7B746805-015A-43B5-BC1B-57382AB3BE54}" type="pres">
      <dgm:prSet presAssocID="{A08058FB-FB63-4FE3-B57E-B7ED350DD65C}" presName="spacer" presStyleCnt="0"/>
      <dgm:spPr/>
    </dgm:pt>
    <dgm:pt modelId="{953407FC-874E-40F6-9B24-2E97CBB84D43}" type="pres">
      <dgm:prSet presAssocID="{3D3A87F1-0D90-4C8A-AA5C-2D77DB94B722}" presName="parentText" presStyleLbl="node1" presStyleIdx="2" presStyleCnt="4">
        <dgm:presLayoutVars>
          <dgm:chMax val="0"/>
          <dgm:bulletEnabled val="1"/>
        </dgm:presLayoutVars>
      </dgm:prSet>
      <dgm:spPr/>
    </dgm:pt>
    <dgm:pt modelId="{1F3B4042-D960-44AF-B817-A21363FC0A93}" type="pres">
      <dgm:prSet presAssocID="{EBC97EAE-5CA7-4526-86ED-541134D68570}" presName="spacer" presStyleCnt="0"/>
      <dgm:spPr/>
    </dgm:pt>
    <dgm:pt modelId="{600D551F-2DFC-4E5C-AA8B-D90217029FCC}" type="pres">
      <dgm:prSet presAssocID="{E6E7216A-FF7C-4D5C-9896-5950F77AC02D}" presName="parentText" presStyleLbl="node1" presStyleIdx="3" presStyleCnt="4">
        <dgm:presLayoutVars>
          <dgm:chMax val="0"/>
          <dgm:bulletEnabled val="1"/>
        </dgm:presLayoutVars>
      </dgm:prSet>
      <dgm:spPr/>
    </dgm:pt>
  </dgm:ptLst>
  <dgm:cxnLst>
    <dgm:cxn modelId="{F412660F-6549-4DEE-A3D5-6AD8C30885E9}" srcId="{EF23D871-37CA-4F77-B13F-CC36F7A042A9}" destId="{93350554-B8A4-4120-9DD2-B7C3FA20B851}" srcOrd="0" destOrd="0" parTransId="{02981EC2-EF9F-4A7E-BB9D-527B29968722}" sibTransId="{90DEA96B-058D-47C1-96FE-0CD7C56CB804}"/>
    <dgm:cxn modelId="{B9140821-2332-48DD-B84F-FEE71C34B161}" type="presOf" srcId="{8EF1F099-DEC9-49FE-A314-76D0642EA8CC}" destId="{62DB2E94-B971-4983-919B-A98BD162AB75}" srcOrd="0" destOrd="0" presId="urn:microsoft.com/office/officeart/2005/8/layout/vList2"/>
    <dgm:cxn modelId="{725F1E2F-8ACD-4658-85C3-BE628CACD22F}" srcId="{7775C35E-22A7-4D9A-BAB0-824ABEC18AF3}" destId="{E6E7216A-FF7C-4D5C-9896-5950F77AC02D}" srcOrd="3" destOrd="0" parTransId="{FBDB83B5-B333-4B00-89D2-82873C70A376}" sibTransId="{FE27E062-9169-4C39-B2EC-62D7574FC8F7}"/>
    <dgm:cxn modelId="{A2F43E40-1D0F-4351-84EE-4B0BF814F31E}" srcId="{7775C35E-22A7-4D9A-BAB0-824ABEC18AF3}" destId="{8ABFDBD9-F782-46BA-A4B2-5F1D6A8E6BB0}" srcOrd="1" destOrd="0" parTransId="{31386175-4DE5-4FA8-8C37-E2EA0756A16A}" sibTransId="{A08058FB-FB63-4FE3-B57E-B7ED350DD65C}"/>
    <dgm:cxn modelId="{813AF642-D4AD-4356-8E39-9D92915DEA17}" type="presOf" srcId="{A9157F1A-991C-4D92-BD0B-BDF7B42C555E}" destId="{2EBE25C3-20E0-4CF9-AE8F-9C1ABAE1981F}" srcOrd="0" destOrd="0" presId="urn:microsoft.com/office/officeart/2005/8/layout/vList2"/>
    <dgm:cxn modelId="{FECD6263-D6B1-427B-AE19-7FD5639AEBC5}" srcId="{7775C35E-22A7-4D9A-BAB0-824ABEC18AF3}" destId="{3D3A87F1-0D90-4C8A-AA5C-2D77DB94B722}" srcOrd="2" destOrd="0" parTransId="{9498F7F1-FFF3-4EE4-8997-5D50A6BB4E9E}" sibTransId="{EBC97EAE-5CA7-4526-86ED-541134D68570}"/>
    <dgm:cxn modelId="{A05E5543-4594-43FD-A489-E43EBE847727}" type="presOf" srcId="{8ABFDBD9-F782-46BA-A4B2-5F1D6A8E6BB0}" destId="{2DEAB23B-0CD1-4DD1-985E-5FBC19DD6E1E}" srcOrd="0" destOrd="0" presId="urn:microsoft.com/office/officeart/2005/8/layout/vList2"/>
    <dgm:cxn modelId="{B8421D69-CE57-4C7E-A7F3-F482C98C32E2}" srcId="{7775C35E-22A7-4D9A-BAB0-824ABEC18AF3}" destId="{A9157F1A-991C-4D92-BD0B-BDF7B42C555E}" srcOrd="0" destOrd="0" parTransId="{7B223918-681E-4EE0-AF47-30688FED8953}" sibTransId="{12CA881A-4467-4A60-9C10-F43AA069A926}"/>
    <dgm:cxn modelId="{63C7F758-3371-4E42-9884-4BDEE771D31B}" type="presOf" srcId="{93350554-B8A4-4120-9DD2-B7C3FA20B851}" destId="{62DB2E94-B971-4983-919B-A98BD162AB75}" srcOrd="0" destOrd="2" presId="urn:microsoft.com/office/officeart/2005/8/layout/vList2"/>
    <dgm:cxn modelId="{9C04E887-CC68-4DBA-A548-74499E8C3600}" type="presOf" srcId="{3D3A87F1-0D90-4C8A-AA5C-2D77DB94B722}" destId="{953407FC-874E-40F6-9B24-2E97CBB84D43}" srcOrd="0" destOrd="0" presId="urn:microsoft.com/office/officeart/2005/8/layout/vList2"/>
    <dgm:cxn modelId="{11490E93-B952-455C-A531-99FA2FAAEFE7}" type="presOf" srcId="{7775C35E-22A7-4D9A-BAB0-824ABEC18AF3}" destId="{B8796381-41C5-4010-8667-0325473FFD22}" srcOrd="0" destOrd="0" presId="urn:microsoft.com/office/officeart/2005/8/layout/vList2"/>
    <dgm:cxn modelId="{5267CBC0-3C75-4701-898D-D4216AF52992}" srcId="{A9157F1A-991C-4D92-BD0B-BDF7B42C555E}" destId="{EF23D871-37CA-4F77-B13F-CC36F7A042A9}" srcOrd="1" destOrd="0" parTransId="{3379813F-42AA-4F41-83C2-8BDF81D01C54}" sibTransId="{E42B498F-9EA3-400A-AB8A-F5C5D43AF48D}"/>
    <dgm:cxn modelId="{CCDC8EC3-3A1A-4676-8412-A84881201782}" srcId="{A9157F1A-991C-4D92-BD0B-BDF7B42C555E}" destId="{EE97E61F-FD8A-4559-BB8B-7AC66D4120BD}" srcOrd="2" destOrd="0" parTransId="{6A074647-A3D6-4F63-8250-4909DE98DECC}" sibTransId="{631FF320-5B4C-41DF-BC1A-CCA8E51846F1}"/>
    <dgm:cxn modelId="{8C1926C4-D35C-4255-9A04-805B7C290ED1}" srcId="{A9157F1A-991C-4D92-BD0B-BDF7B42C555E}" destId="{8EF1F099-DEC9-49FE-A314-76D0642EA8CC}" srcOrd="0" destOrd="0" parTransId="{E158CF99-7325-4A0F-A45D-8AE3FEFDB2A3}" sibTransId="{DDA40350-0CD5-4CDC-878C-CDEC28B0E575}"/>
    <dgm:cxn modelId="{74E088C6-19C7-4BFB-8BB7-BE3785A391AE}" type="presOf" srcId="{E6E7216A-FF7C-4D5C-9896-5950F77AC02D}" destId="{600D551F-2DFC-4E5C-AA8B-D90217029FCC}" srcOrd="0" destOrd="0" presId="urn:microsoft.com/office/officeart/2005/8/layout/vList2"/>
    <dgm:cxn modelId="{F5F27CC9-17B3-4460-B6D7-D8CFBAD2A1CE}" type="presOf" srcId="{EF23D871-37CA-4F77-B13F-CC36F7A042A9}" destId="{62DB2E94-B971-4983-919B-A98BD162AB75}" srcOrd="0" destOrd="1" presId="urn:microsoft.com/office/officeart/2005/8/layout/vList2"/>
    <dgm:cxn modelId="{CEEE60E3-40C5-409A-AF1D-5EC20FE4E87A}" type="presOf" srcId="{EE97E61F-FD8A-4559-BB8B-7AC66D4120BD}" destId="{62DB2E94-B971-4983-919B-A98BD162AB75}" srcOrd="0" destOrd="3" presId="urn:microsoft.com/office/officeart/2005/8/layout/vList2"/>
    <dgm:cxn modelId="{A5EADDB4-65B3-46A9-95BD-89CEDE283CB5}" type="presParOf" srcId="{B8796381-41C5-4010-8667-0325473FFD22}" destId="{2EBE25C3-20E0-4CF9-AE8F-9C1ABAE1981F}" srcOrd="0" destOrd="0" presId="urn:microsoft.com/office/officeart/2005/8/layout/vList2"/>
    <dgm:cxn modelId="{90104502-4AB6-47B3-B2E3-A3561E198D2E}" type="presParOf" srcId="{B8796381-41C5-4010-8667-0325473FFD22}" destId="{62DB2E94-B971-4983-919B-A98BD162AB75}" srcOrd="1" destOrd="0" presId="urn:microsoft.com/office/officeart/2005/8/layout/vList2"/>
    <dgm:cxn modelId="{0E1E49D3-64BA-4907-99AE-195ED1487FA4}" type="presParOf" srcId="{B8796381-41C5-4010-8667-0325473FFD22}" destId="{2DEAB23B-0CD1-4DD1-985E-5FBC19DD6E1E}" srcOrd="2" destOrd="0" presId="urn:microsoft.com/office/officeart/2005/8/layout/vList2"/>
    <dgm:cxn modelId="{68A31876-3A66-4F61-BB49-BC15EC963578}" type="presParOf" srcId="{B8796381-41C5-4010-8667-0325473FFD22}" destId="{7B746805-015A-43B5-BC1B-57382AB3BE54}" srcOrd="3" destOrd="0" presId="urn:microsoft.com/office/officeart/2005/8/layout/vList2"/>
    <dgm:cxn modelId="{D5523F99-E0C1-4E05-8199-BC8C964EBCCA}" type="presParOf" srcId="{B8796381-41C5-4010-8667-0325473FFD22}" destId="{953407FC-874E-40F6-9B24-2E97CBB84D43}" srcOrd="4" destOrd="0" presId="urn:microsoft.com/office/officeart/2005/8/layout/vList2"/>
    <dgm:cxn modelId="{C7A33B50-E2D8-4506-BCE6-FB6E4479D853}" type="presParOf" srcId="{B8796381-41C5-4010-8667-0325473FFD22}" destId="{1F3B4042-D960-44AF-B817-A21363FC0A93}" srcOrd="5" destOrd="0" presId="urn:microsoft.com/office/officeart/2005/8/layout/vList2"/>
    <dgm:cxn modelId="{D82C2C27-8669-4AEB-A1A4-98D6E6BB5632}" type="presParOf" srcId="{B8796381-41C5-4010-8667-0325473FFD22}" destId="{600D551F-2DFC-4E5C-AA8B-D90217029FC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43330-F616-48E5-9E66-7AD200F1D4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046836-E0A7-4D04-BAC0-3E359D56259C}">
      <dgm:prSet/>
      <dgm:spPr/>
      <dgm:t>
        <a:bodyPr/>
        <a:lstStyle/>
        <a:p>
          <a:r>
            <a:rPr lang="en-US" dirty="0"/>
            <a:t>No Revolution – just stop the “money fetish”</a:t>
          </a:r>
        </a:p>
      </dgm:t>
    </dgm:pt>
    <dgm:pt modelId="{7592A0FC-E547-4D16-8E71-1834ED97FCC2}" type="parTrans" cxnId="{78826094-C75E-4C16-9F25-B6424B6AE5DB}">
      <dgm:prSet/>
      <dgm:spPr/>
      <dgm:t>
        <a:bodyPr/>
        <a:lstStyle/>
        <a:p>
          <a:endParaRPr lang="en-US"/>
        </a:p>
      </dgm:t>
    </dgm:pt>
    <dgm:pt modelId="{9942314A-6712-42AA-A312-1B5F74AF8645}" type="sibTrans" cxnId="{78826094-C75E-4C16-9F25-B6424B6AE5DB}">
      <dgm:prSet/>
      <dgm:spPr/>
      <dgm:t>
        <a:bodyPr/>
        <a:lstStyle/>
        <a:p>
          <a:endParaRPr lang="en-US"/>
        </a:p>
      </dgm:t>
    </dgm:pt>
    <dgm:pt modelId="{21983195-8D86-447D-B206-A599FF0D9E81}" type="pres">
      <dgm:prSet presAssocID="{6C743330-F616-48E5-9E66-7AD200F1D4B6}" presName="linear" presStyleCnt="0">
        <dgm:presLayoutVars>
          <dgm:animLvl val="lvl"/>
          <dgm:resizeHandles val="exact"/>
        </dgm:presLayoutVars>
      </dgm:prSet>
      <dgm:spPr/>
    </dgm:pt>
    <dgm:pt modelId="{8418D006-7D90-4E0E-8A60-71277319D61D}" type="pres">
      <dgm:prSet presAssocID="{0C046836-E0A7-4D04-BAC0-3E359D56259C}" presName="parentText" presStyleLbl="node1" presStyleIdx="0" presStyleCnt="1" custScaleY="155919">
        <dgm:presLayoutVars>
          <dgm:chMax val="0"/>
          <dgm:bulletEnabled val="1"/>
        </dgm:presLayoutVars>
      </dgm:prSet>
      <dgm:spPr/>
    </dgm:pt>
  </dgm:ptLst>
  <dgm:cxnLst>
    <dgm:cxn modelId="{1BA9BB29-D610-443B-9153-D2E1945BACD5}" type="presOf" srcId="{0C046836-E0A7-4D04-BAC0-3E359D56259C}" destId="{8418D006-7D90-4E0E-8A60-71277319D61D}" srcOrd="0" destOrd="0" presId="urn:microsoft.com/office/officeart/2005/8/layout/vList2"/>
    <dgm:cxn modelId="{78826094-C75E-4C16-9F25-B6424B6AE5DB}" srcId="{6C743330-F616-48E5-9E66-7AD200F1D4B6}" destId="{0C046836-E0A7-4D04-BAC0-3E359D56259C}" srcOrd="0" destOrd="0" parTransId="{7592A0FC-E547-4D16-8E71-1834ED97FCC2}" sibTransId="{9942314A-6712-42AA-A312-1B5F74AF8645}"/>
    <dgm:cxn modelId="{3B6CC7F8-9BCF-4829-90E2-167909FAE1A9}" type="presOf" srcId="{6C743330-F616-48E5-9E66-7AD200F1D4B6}" destId="{21983195-8D86-447D-B206-A599FF0D9E81}" srcOrd="0" destOrd="0" presId="urn:microsoft.com/office/officeart/2005/8/layout/vList2"/>
    <dgm:cxn modelId="{AC11C701-1475-4442-A820-4C8C8D3B9CE8}" type="presParOf" srcId="{21983195-8D86-447D-B206-A599FF0D9E81}" destId="{8418D006-7D90-4E0E-8A60-71277319D6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1A4669-DBCC-4922-B85E-18D3AABE1FB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310E501-43EB-486E-8654-6CB8ACE834DC}">
      <dgm:prSet/>
      <dgm:spPr/>
      <dgm:t>
        <a:bodyPr/>
        <a:lstStyle/>
        <a:p>
          <a:r>
            <a:rPr lang="en-US" dirty="0"/>
            <a:t>Produces Poverty in the Midst of Plenty, and an Inequitable Distribution of Income</a:t>
          </a:r>
        </a:p>
      </dgm:t>
    </dgm:pt>
    <dgm:pt modelId="{10BB9AA1-3CF7-4096-8433-73E41D064686}" type="parTrans" cxnId="{0B994CEC-1D20-4499-947C-AB505479E8C8}">
      <dgm:prSet/>
      <dgm:spPr/>
      <dgm:t>
        <a:bodyPr/>
        <a:lstStyle/>
        <a:p>
          <a:endParaRPr lang="en-US"/>
        </a:p>
      </dgm:t>
    </dgm:pt>
    <dgm:pt modelId="{D6A0FB87-E7C0-476A-9E85-9E37F0D6644D}" type="sibTrans" cxnId="{0B994CEC-1D20-4499-947C-AB505479E8C8}">
      <dgm:prSet/>
      <dgm:spPr/>
      <dgm:t>
        <a:bodyPr/>
        <a:lstStyle/>
        <a:p>
          <a:endParaRPr lang="en-US"/>
        </a:p>
      </dgm:t>
    </dgm:pt>
    <dgm:pt modelId="{C0722492-A4BF-450B-ADCC-6653B654946F}">
      <dgm:prSet/>
      <dgm:spPr/>
      <dgm:t>
        <a:bodyPr/>
        <a:lstStyle/>
        <a:p>
          <a:endParaRPr lang="en-US" dirty="0"/>
        </a:p>
      </dgm:t>
    </dgm:pt>
    <dgm:pt modelId="{4F86A890-D027-41A3-9EBB-A29D48546FB4}" type="parTrans" cxnId="{D17CD055-3637-47CA-A390-9F3656ED577B}">
      <dgm:prSet/>
      <dgm:spPr/>
      <dgm:t>
        <a:bodyPr/>
        <a:lstStyle/>
        <a:p>
          <a:endParaRPr lang="en-US"/>
        </a:p>
      </dgm:t>
    </dgm:pt>
    <dgm:pt modelId="{8AE59239-2962-4663-B6DC-FBD4F372F6D9}" type="sibTrans" cxnId="{D17CD055-3637-47CA-A390-9F3656ED577B}">
      <dgm:prSet/>
      <dgm:spPr/>
      <dgm:t>
        <a:bodyPr/>
        <a:lstStyle/>
        <a:p>
          <a:endParaRPr lang="en-US"/>
        </a:p>
      </dgm:t>
    </dgm:pt>
    <dgm:pt modelId="{CD70949B-194F-493A-9B8D-1FBC3B8F7351}">
      <dgm:prSet custT="1"/>
      <dgm:spPr/>
      <dgm:t>
        <a:bodyPr/>
        <a:lstStyle/>
        <a:p>
          <a:r>
            <a:rPr lang="en-US" sz="2400" dirty="0"/>
            <a:t>Love of money </a:t>
          </a:r>
          <a:r>
            <a:rPr lang="en-US" sz="2400" b="1" dirty="0"/>
            <a:t>is still bad</a:t>
          </a:r>
          <a:r>
            <a:rPr lang="en-US" sz="2400" dirty="0"/>
            <a:t>, </a:t>
          </a:r>
        </a:p>
      </dgm:t>
    </dgm:pt>
    <dgm:pt modelId="{88B6DAD0-7B75-4753-8415-A43B30EC43F7}" type="parTrans" cxnId="{357BBDE9-AA06-4C89-A411-6CEFF5B125A1}">
      <dgm:prSet/>
      <dgm:spPr/>
      <dgm:t>
        <a:bodyPr/>
        <a:lstStyle/>
        <a:p>
          <a:endParaRPr lang="en-US"/>
        </a:p>
      </dgm:t>
    </dgm:pt>
    <dgm:pt modelId="{E2FF5E96-194C-4157-AAD2-AF6F9F7DED0A}" type="sibTrans" cxnId="{357BBDE9-AA06-4C89-A411-6CEFF5B125A1}">
      <dgm:prSet/>
      <dgm:spPr/>
      <dgm:t>
        <a:bodyPr/>
        <a:lstStyle/>
        <a:p>
          <a:endParaRPr lang="en-US"/>
        </a:p>
      </dgm:t>
    </dgm:pt>
    <dgm:pt modelId="{6E0557FC-262B-4389-B219-D577B67C9BAD}">
      <dgm:prSet/>
      <dgm:spPr/>
      <dgm:t>
        <a:bodyPr/>
        <a:lstStyle/>
        <a:p>
          <a:r>
            <a:rPr lang="en-US" dirty="0"/>
            <a:t>but now creates unemployment</a:t>
          </a:r>
        </a:p>
      </dgm:t>
    </dgm:pt>
    <dgm:pt modelId="{9939E164-D074-4446-ABA0-85B8FA525BA2}" type="parTrans" cxnId="{1579EE43-728A-4AE8-ACAE-50DB90F32A6D}">
      <dgm:prSet/>
      <dgm:spPr/>
      <dgm:t>
        <a:bodyPr/>
        <a:lstStyle/>
        <a:p>
          <a:endParaRPr lang="en-US"/>
        </a:p>
      </dgm:t>
    </dgm:pt>
    <dgm:pt modelId="{8E5F0D86-2C58-41D9-A9DD-EA0D8BFC9BC0}" type="sibTrans" cxnId="{1579EE43-728A-4AE8-ACAE-50DB90F32A6D}">
      <dgm:prSet/>
      <dgm:spPr/>
      <dgm:t>
        <a:bodyPr/>
        <a:lstStyle/>
        <a:p>
          <a:endParaRPr lang="en-US"/>
        </a:p>
      </dgm:t>
    </dgm:pt>
    <dgm:pt modelId="{F3A9DD8D-C270-41D1-891A-C8A9BA411AEA}">
      <dgm:prSet custT="1"/>
      <dgm:spPr/>
      <dgm:t>
        <a:bodyPr/>
        <a:lstStyle/>
        <a:p>
          <a:r>
            <a:rPr lang="en-US" sz="2400" dirty="0"/>
            <a:t>Paradox: Dispels our disquietude, responds to uncertainty, but creates uncertainty of employment</a:t>
          </a:r>
        </a:p>
      </dgm:t>
    </dgm:pt>
    <dgm:pt modelId="{ACF79F00-FAEE-485F-9123-D1C1B63B0901}" type="parTrans" cxnId="{46FF3AE1-D485-4C8F-82FF-A5489AB03358}">
      <dgm:prSet/>
      <dgm:spPr/>
      <dgm:t>
        <a:bodyPr/>
        <a:lstStyle/>
        <a:p>
          <a:endParaRPr lang="en-US"/>
        </a:p>
      </dgm:t>
    </dgm:pt>
    <dgm:pt modelId="{7BCFC85C-AAA7-4CB7-94CC-BC4FF86DA0FB}" type="sibTrans" cxnId="{46FF3AE1-D485-4C8F-82FF-A5489AB03358}">
      <dgm:prSet/>
      <dgm:spPr/>
      <dgm:t>
        <a:bodyPr/>
        <a:lstStyle/>
        <a:p>
          <a:endParaRPr lang="en-US"/>
        </a:p>
      </dgm:t>
    </dgm:pt>
    <dgm:pt modelId="{FF43EA26-3599-402D-BBA4-DACE8E564DFD}">
      <dgm:prSet/>
      <dgm:spPr/>
      <dgm:t>
        <a:bodyPr/>
        <a:lstStyle/>
        <a:p>
          <a:r>
            <a:rPr lang="en-US" dirty="0"/>
            <a:t>Love of money now called Liquidity preference: </a:t>
          </a:r>
        </a:p>
        <a:p>
          <a:r>
            <a:rPr lang="en-US" dirty="0"/>
            <a:t>it is now “rational”: It </a:t>
          </a:r>
          <a:r>
            <a:rPr lang="en-US" dirty="0" err="1"/>
            <a:t>maximises</a:t>
          </a:r>
          <a:r>
            <a:rPr lang="en-US" dirty="0"/>
            <a:t> returns</a:t>
          </a:r>
        </a:p>
      </dgm:t>
    </dgm:pt>
    <dgm:pt modelId="{4163FC42-3EFD-4D91-B9EC-540CEDCDD0AF}" type="parTrans" cxnId="{9E2FCF04-37E7-408B-9BD0-4D325D7CC496}">
      <dgm:prSet/>
      <dgm:spPr/>
      <dgm:t>
        <a:bodyPr/>
        <a:lstStyle/>
        <a:p>
          <a:endParaRPr lang="en-US"/>
        </a:p>
      </dgm:t>
    </dgm:pt>
    <dgm:pt modelId="{CFCF6BCB-0BB3-450A-B949-0A0C6B0BFDA9}" type="sibTrans" cxnId="{9E2FCF04-37E7-408B-9BD0-4D325D7CC496}">
      <dgm:prSet/>
      <dgm:spPr/>
      <dgm:t>
        <a:bodyPr/>
        <a:lstStyle/>
        <a:p>
          <a:endParaRPr lang="en-US"/>
        </a:p>
      </dgm:t>
    </dgm:pt>
    <dgm:pt modelId="{6510C794-8F0A-4636-A91B-E1F9AF7CA950}">
      <dgm:prSet/>
      <dgm:spPr/>
      <dgm:t>
        <a:bodyPr/>
        <a:lstStyle/>
        <a:p>
          <a:endParaRPr lang="en-US" dirty="0"/>
        </a:p>
      </dgm:t>
    </dgm:pt>
    <dgm:pt modelId="{F8EB52D2-4FD8-4839-8406-9F7C9768D67B}" type="parTrans" cxnId="{89F5E991-8AE6-4BCE-9C76-EF5E07711C06}">
      <dgm:prSet/>
      <dgm:spPr/>
      <dgm:t>
        <a:bodyPr/>
        <a:lstStyle/>
        <a:p>
          <a:endParaRPr lang="en-US"/>
        </a:p>
      </dgm:t>
    </dgm:pt>
    <dgm:pt modelId="{1B3529E8-B7E6-42E9-9CD1-381504749E4E}" type="sibTrans" cxnId="{89F5E991-8AE6-4BCE-9C76-EF5E07711C06}">
      <dgm:prSet/>
      <dgm:spPr/>
      <dgm:t>
        <a:bodyPr/>
        <a:lstStyle/>
        <a:p>
          <a:endParaRPr lang="en-US"/>
        </a:p>
      </dgm:t>
    </dgm:pt>
    <dgm:pt modelId="{47286DD3-1083-4DD1-83DB-3CD762D8C28F}" type="pres">
      <dgm:prSet presAssocID="{CD1A4669-DBCC-4922-B85E-18D3AABE1FB1}" presName="linear" presStyleCnt="0">
        <dgm:presLayoutVars>
          <dgm:animLvl val="lvl"/>
          <dgm:resizeHandles val="exact"/>
        </dgm:presLayoutVars>
      </dgm:prSet>
      <dgm:spPr/>
    </dgm:pt>
    <dgm:pt modelId="{533696A6-EDE5-448C-B12A-8A6AC66A7315}" type="pres">
      <dgm:prSet presAssocID="{F310E501-43EB-486E-8654-6CB8ACE834DC}" presName="parentText" presStyleLbl="node1" presStyleIdx="0" presStyleCnt="4" custLinFactY="141280" custLinFactNeighborY="200000">
        <dgm:presLayoutVars>
          <dgm:chMax val="0"/>
          <dgm:bulletEnabled val="1"/>
        </dgm:presLayoutVars>
      </dgm:prSet>
      <dgm:spPr/>
    </dgm:pt>
    <dgm:pt modelId="{3CF81C9F-7241-44AB-8D46-0283CAE8A1B4}" type="pres">
      <dgm:prSet presAssocID="{F310E501-43EB-486E-8654-6CB8ACE834DC}" presName="childText" presStyleLbl="revTx" presStyleIdx="0" presStyleCnt="3">
        <dgm:presLayoutVars>
          <dgm:bulletEnabled val="1"/>
        </dgm:presLayoutVars>
      </dgm:prSet>
      <dgm:spPr/>
    </dgm:pt>
    <dgm:pt modelId="{0DFEC442-707C-4072-8B47-9F05C0F99437}" type="pres">
      <dgm:prSet presAssocID="{CD70949B-194F-493A-9B8D-1FBC3B8F7351}" presName="parentText" presStyleLbl="node1" presStyleIdx="1" presStyleCnt="4" custLinFactY="-151347" custLinFactNeighborY="-200000">
        <dgm:presLayoutVars>
          <dgm:chMax val="0"/>
          <dgm:bulletEnabled val="1"/>
        </dgm:presLayoutVars>
      </dgm:prSet>
      <dgm:spPr/>
    </dgm:pt>
    <dgm:pt modelId="{190E4A58-3DC2-4384-A655-47A6903C4A51}" type="pres">
      <dgm:prSet presAssocID="{E2FF5E96-194C-4157-AAD2-AF6F9F7DED0A}" presName="spacer" presStyleCnt="0"/>
      <dgm:spPr/>
    </dgm:pt>
    <dgm:pt modelId="{CB3C8566-5354-4995-B65F-EA1C8AD79A01}" type="pres">
      <dgm:prSet presAssocID="{6E0557FC-262B-4389-B219-D577B67C9BAD}" presName="parentText" presStyleLbl="node1" presStyleIdx="2" presStyleCnt="4" custLinFactY="-39701" custLinFactNeighborY="-100000">
        <dgm:presLayoutVars>
          <dgm:chMax val="0"/>
          <dgm:bulletEnabled val="1"/>
        </dgm:presLayoutVars>
      </dgm:prSet>
      <dgm:spPr/>
    </dgm:pt>
    <dgm:pt modelId="{8BBE97BF-6A3F-4D68-ABF0-79678B072615}" type="pres">
      <dgm:prSet presAssocID="{6E0557FC-262B-4389-B219-D577B67C9BAD}" presName="childText" presStyleLbl="revTx" presStyleIdx="1" presStyleCnt="3">
        <dgm:presLayoutVars>
          <dgm:bulletEnabled val="1"/>
        </dgm:presLayoutVars>
      </dgm:prSet>
      <dgm:spPr/>
    </dgm:pt>
    <dgm:pt modelId="{DD6C73F8-1EC1-4C1C-9D21-559EA95F5F00}" type="pres">
      <dgm:prSet presAssocID="{FF43EA26-3599-402D-BBA4-DACE8E564DFD}" presName="parentText" presStyleLbl="node1" presStyleIdx="3" presStyleCnt="4" custScaleY="114599" custLinFactNeighborY="13567">
        <dgm:presLayoutVars>
          <dgm:chMax val="0"/>
          <dgm:bulletEnabled val="1"/>
        </dgm:presLayoutVars>
      </dgm:prSet>
      <dgm:spPr/>
    </dgm:pt>
    <dgm:pt modelId="{5B9D1F20-683B-4505-8B17-257DE8E8A6A8}" type="pres">
      <dgm:prSet presAssocID="{FF43EA26-3599-402D-BBA4-DACE8E564DFD}" presName="childText" presStyleLbl="revTx" presStyleIdx="2" presStyleCnt="3">
        <dgm:presLayoutVars>
          <dgm:bulletEnabled val="1"/>
        </dgm:presLayoutVars>
      </dgm:prSet>
      <dgm:spPr/>
    </dgm:pt>
  </dgm:ptLst>
  <dgm:cxnLst>
    <dgm:cxn modelId="{9E2FCF04-37E7-408B-9BD0-4D325D7CC496}" srcId="{CD1A4669-DBCC-4922-B85E-18D3AABE1FB1}" destId="{FF43EA26-3599-402D-BBA4-DACE8E564DFD}" srcOrd="3" destOrd="0" parTransId="{4163FC42-3EFD-4D91-B9EC-540CEDCDD0AF}" sibTransId="{CFCF6BCB-0BB3-450A-B949-0A0C6B0BFDA9}"/>
    <dgm:cxn modelId="{79880629-FB1C-4BA8-A826-3D6F6ADD87EF}" type="presOf" srcId="{CD70949B-194F-493A-9B8D-1FBC3B8F7351}" destId="{0DFEC442-707C-4072-8B47-9F05C0F99437}" srcOrd="0" destOrd="0" presId="urn:microsoft.com/office/officeart/2005/8/layout/vList2"/>
    <dgm:cxn modelId="{1579EE43-728A-4AE8-ACAE-50DB90F32A6D}" srcId="{CD1A4669-DBCC-4922-B85E-18D3AABE1FB1}" destId="{6E0557FC-262B-4389-B219-D577B67C9BAD}" srcOrd="2" destOrd="0" parTransId="{9939E164-D074-4446-ABA0-85B8FA525BA2}" sibTransId="{8E5F0D86-2C58-41D9-A9DD-EA0D8BFC9BC0}"/>
    <dgm:cxn modelId="{C412576C-D0E6-4462-B0C7-0C2F235B8105}" type="presOf" srcId="{CD1A4669-DBCC-4922-B85E-18D3AABE1FB1}" destId="{47286DD3-1083-4DD1-83DB-3CD762D8C28F}" srcOrd="0" destOrd="0" presId="urn:microsoft.com/office/officeart/2005/8/layout/vList2"/>
    <dgm:cxn modelId="{5F2D8F75-4F1E-4253-BF58-D88F5E1CA9F1}" type="presOf" srcId="{F310E501-43EB-486E-8654-6CB8ACE834DC}" destId="{533696A6-EDE5-448C-B12A-8A6AC66A7315}" srcOrd="0" destOrd="0" presId="urn:microsoft.com/office/officeart/2005/8/layout/vList2"/>
    <dgm:cxn modelId="{D17CD055-3637-47CA-A390-9F3656ED577B}" srcId="{F310E501-43EB-486E-8654-6CB8ACE834DC}" destId="{C0722492-A4BF-450B-ADCC-6653B654946F}" srcOrd="0" destOrd="0" parTransId="{4F86A890-D027-41A3-9EBB-A29D48546FB4}" sibTransId="{8AE59239-2962-4663-B6DC-FBD4F372F6D9}"/>
    <dgm:cxn modelId="{89F5E991-8AE6-4BCE-9C76-EF5E07711C06}" srcId="{FF43EA26-3599-402D-BBA4-DACE8E564DFD}" destId="{6510C794-8F0A-4636-A91B-E1F9AF7CA950}" srcOrd="0" destOrd="0" parTransId="{F8EB52D2-4FD8-4839-8406-9F7C9768D67B}" sibTransId="{1B3529E8-B7E6-42E9-9CD1-381504749E4E}"/>
    <dgm:cxn modelId="{D9E21CAD-8ED8-429F-93EA-3ED44EE15359}" type="presOf" srcId="{6E0557FC-262B-4389-B219-D577B67C9BAD}" destId="{CB3C8566-5354-4995-B65F-EA1C8AD79A01}" srcOrd="0" destOrd="0" presId="urn:microsoft.com/office/officeart/2005/8/layout/vList2"/>
    <dgm:cxn modelId="{A0DB0FCC-1A35-4607-89FA-80EEADDE6B43}" type="presOf" srcId="{FF43EA26-3599-402D-BBA4-DACE8E564DFD}" destId="{DD6C73F8-1EC1-4C1C-9D21-559EA95F5F00}" srcOrd="0" destOrd="0" presId="urn:microsoft.com/office/officeart/2005/8/layout/vList2"/>
    <dgm:cxn modelId="{0B6183DC-AE83-4AA1-BDC3-EEB7815C0723}" type="presOf" srcId="{C0722492-A4BF-450B-ADCC-6653B654946F}" destId="{3CF81C9F-7241-44AB-8D46-0283CAE8A1B4}" srcOrd="0" destOrd="0" presId="urn:microsoft.com/office/officeart/2005/8/layout/vList2"/>
    <dgm:cxn modelId="{7A2769DD-B557-4716-A8E8-0827809BE5CC}" type="presOf" srcId="{F3A9DD8D-C270-41D1-891A-C8A9BA411AEA}" destId="{8BBE97BF-6A3F-4D68-ABF0-79678B072615}" srcOrd="0" destOrd="0" presId="urn:microsoft.com/office/officeart/2005/8/layout/vList2"/>
    <dgm:cxn modelId="{46FF3AE1-D485-4C8F-82FF-A5489AB03358}" srcId="{6E0557FC-262B-4389-B219-D577B67C9BAD}" destId="{F3A9DD8D-C270-41D1-891A-C8A9BA411AEA}" srcOrd="0" destOrd="0" parTransId="{ACF79F00-FAEE-485F-9123-D1C1B63B0901}" sibTransId="{7BCFC85C-AAA7-4CB7-94CC-BC4FF86DA0FB}"/>
    <dgm:cxn modelId="{357BBDE9-AA06-4C89-A411-6CEFF5B125A1}" srcId="{CD1A4669-DBCC-4922-B85E-18D3AABE1FB1}" destId="{CD70949B-194F-493A-9B8D-1FBC3B8F7351}" srcOrd="1" destOrd="0" parTransId="{88B6DAD0-7B75-4753-8415-A43B30EC43F7}" sibTransId="{E2FF5E96-194C-4157-AAD2-AF6F9F7DED0A}"/>
    <dgm:cxn modelId="{0B994CEC-1D20-4499-947C-AB505479E8C8}" srcId="{CD1A4669-DBCC-4922-B85E-18D3AABE1FB1}" destId="{F310E501-43EB-486E-8654-6CB8ACE834DC}" srcOrd="0" destOrd="0" parTransId="{10BB9AA1-3CF7-4096-8433-73E41D064686}" sibTransId="{D6A0FB87-E7C0-476A-9E85-9E37F0D6644D}"/>
    <dgm:cxn modelId="{536423F8-CEE5-4F39-92B7-CCF90AC0A7AB}" type="presOf" srcId="{6510C794-8F0A-4636-A91B-E1F9AF7CA950}" destId="{5B9D1F20-683B-4505-8B17-257DE8E8A6A8}" srcOrd="0" destOrd="0" presId="urn:microsoft.com/office/officeart/2005/8/layout/vList2"/>
    <dgm:cxn modelId="{8DB09E8B-FE21-4DB2-A1F4-9367B196C8D0}" type="presParOf" srcId="{47286DD3-1083-4DD1-83DB-3CD762D8C28F}" destId="{533696A6-EDE5-448C-B12A-8A6AC66A7315}" srcOrd="0" destOrd="0" presId="urn:microsoft.com/office/officeart/2005/8/layout/vList2"/>
    <dgm:cxn modelId="{27203FFF-B7C3-4F10-A70C-F3A2AC5D72D5}" type="presParOf" srcId="{47286DD3-1083-4DD1-83DB-3CD762D8C28F}" destId="{3CF81C9F-7241-44AB-8D46-0283CAE8A1B4}" srcOrd="1" destOrd="0" presId="urn:microsoft.com/office/officeart/2005/8/layout/vList2"/>
    <dgm:cxn modelId="{DE05C9CF-9C49-4539-92D3-526DEB0A70CE}" type="presParOf" srcId="{47286DD3-1083-4DD1-83DB-3CD762D8C28F}" destId="{0DFEC442-707C-4072-8B47-9F05C0F99437}" srcOrd="2" destOrd="0" presId="urn:microsoft.com/office/officeart/2005/8/layout/vList2"/>
    <dgm:cxn modelId="{03C9ED28-2036-442B-A521-8AE28ECBE935}" type="presParOf" srcId="{47286DD3-1083-4DD1-83DB-3CD762D8C28F}" destId="{190E4A58-3DC2-4384-A655-47A6903C4A51}" srcOrd="3" destOrd="0" presId="urn:microsoft.com/office/officeart/2005/8/layout/vList2"/>
    <dgm:cxn modelId="{389FBD35-C806-44E6-B73B-E40074AC9A3A}" type="presParOf" srcId="{47286DD3-1083-4DD1-83DB-3CD762D8C28F}" destId="{CB3C8566-5354-4995-B65F-EA1C8AD79A01}" srcOrd="4" destOrd="0" presId="urn:microsoft.com/office/officeart/2005/8/layout/vList2"/>
    <dgm:cxn modelId="{478601C9-0023-453D-9F74-6730752C8E5A}" type="presParOf" srcId="{47286DD3-1083-4DD1-83DB-3CD762D8C28F}" destId="{8BBE97BF-6A3F-4D68-ABF0-79678B072615}" srcOrd="5" destOrd="0" presId="urn:microsoft.com/office/officeart/2005/8/layout/vList2"/>
    <dgm:cxn modelId="{A8402C1C-F39F-424D-B5C5-DEE5E22F033E}" type="presParOf" srcId="{47286DD3-1083-4DD1-83DB-3CD762D8C28F}" destId="{DD6C73F8-1EC1-4C1C-9D21-559EA95F5F00}" srcOrd="6" destOrd="0" presId="urn:microsoft.com/office/officeart/2005/8/layout/vList2"/>
    <dgm:cxn modelId="{A4BA027E-3614-43BC-AFDE-F1AAF66877C5}" type="presParOf" srcId="{47286DD3-1083-4DD1-83DB-3CD762D8C28F}" destId="{5B9D1F20-683B-4505-8B17-257DE8E8A6A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89FF4C-2573-4F8D-95F5-01336629E6E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A73D8C1-4C3F-4738-A375-16ABE20A42CC}">
      <dgm:prSet/>
      <dgm:spPr/>
      <dgm:t>
        <a:bodyPr/>
        <a:lstStyle/>
        <a:p>
          <a:r>
            <a:rPr lang="en-US" dirty="0"/>
            <a:t>The </a:t>
          </a:r>
          <a:r>
            <a:rPr lang="en-US" b="1" dirty="0"/>
            <a:t>Political</a:t>
          </a:r>
          <a:r>
            <a:rPr lang="en-US" dirty="0"/>
            <a:t> Problem of Mankind: Policy Design to “combine three things”</a:t>
          </a:r>
        </a:p>
      </dgm:t>
    </dgm:pt>
    <dgm:pt modelId="{F5A729EC-D47F-4733-8F03-2CC0151C3AC6}" type="parTrans" cxnId="{F2E78125-11FF-4A19-BA23-D9026A803CC0}">
      <dgm:prSet/>
      <dgm:spPr/>
      <dgm:t>
        <a:bodyPr/>
        <a:lstStyle/>
        <a:p>
          <a:endParaRPr lang="en-US"/>
        </a:p>
      </dgm:t>
    </dgm:pt>
    <dgm:pt modelId="{008E6790-11BB-4E7C-937D-B3082091A425}" type="sibTrans" cxnId="{F2E78125-11FF-4A19-BA23-D9026A803CC0}">
      <dgm:prSet/>
      <dgm:spPr/>
      <dgm:t>
        <a:bodyPr/>
        <a:lstStyle/>
        <a:p>
          <a:endParaRPr lang="en-US"/>
        </a:p>
      </dgm:t>
    </dgm:pt>
    <dgm:pt modelId="{5E583BF0-2A1F-4753-A7A3-51EC469B5308}">
      <dgm:prSet/>
      <dgm:spPr/>
      <dgm:t>
        <a:bodyPr/>
        <a:lstStyle/>
        <a:p>
          <a:r>
            <a:rPr lang="en-US" dirty="0"/>
            <a:t>1. Economic Efficiency”: productivity?</a:t>
          </a:r>
        </a:p>
      </dgm:t>
    </dgm:pt>
    <dgm:pt modelId="{A230AF71-E85E-43F3-8F02-B773E663CFA5}" type="parTrans" cxnId="{4AA0ACAE-F89F-4F90-BD7A-D148A0AEE8CB}">
      <dgm:prSet/>
      <dgm:spPr/>
      <dgm:t>
        <a:bodyPr/>
        <a:lstStyle/>
        <a:p>
          <a:endParaRPr lang="en-US"/>
        </a:p>
      </dgm:t>
    </dgm:pt>
    <dgm:pt modelId="{B49FBE6E-0605-487D-BAB7-B438A817031F}" type="sibTrans" cxnId="{4AA0ACAE-F89F-4F90-BD7A-D148A0AEE8CB}">
      <dgm:prSet/>
      <dgm:spPr/>
      <dgm:t>
        <a:bodyPr/>
        <a:lstStyle/>
        <a:p>
          <a:endParaRPr lang="en-US"/>
        </a:p>
      </dgm:t>
    </dgm:pt>
    <dgm:pt modelId="{ADC975CC-06BC-4916-8EC4-99F2E6DF10D9}">
      <dgm:prSet/>
      <dgm:spPr/>
      <dgm:t>
        <a:bodyPr/>
        <a:lstStyle/>
        <a:p>
          <a:r>
            <a:rPr lang="en-US" dirty="0"/>
            <a:t>2. Social Justice: Equality of Opportunity or Declaration of Human Rights?</a:t>
          </a:r>
        </a:p>
      </dgm:t>
    </dgm:pt>
    <dgm:pt modelId="{DDE53D18-8E8D-4816-9590-B019CB243122}" type="parTrans" cxnId="{8A368000-C94E-4E21-8653-EAE084ABB4A3}">
      <dgm:prSet/>
      <dgm:spPr/>
      <dgm:t>
        <a:bodyPr/>
        <a:lstStyle/>
        <a:p>
          <a:endParaRPr lang="en-US"/>
        </a:p>
      </dgm:t>
    </dgm:pt>
    <dgm:pt modelId="{CA74A4E1-351C-4562-B7E8-8BA89E0BEB15}" type="sibTrans" cxnId="{8A368000-C94E-4E21-8653-EAE084ABB4A3}">
      <dgm:prSet/>
      <dgm:spPr/>
      <dgm:t>
        <a:bodyPr/>
        <a:lstStyle/>
        <a:p>
          <a:endParaRPr lang="en-US"/>
        </a:p>
      </dgm:t>
    </dgm:pt>
    <dgm:pt modelId="{00FAEA03-C859-4C75-9D3D-D6F5B6EB704F}">
      <dgm:prSet/>
      <dgm:spPr/>
      <dgm:t>
        <a:bodyPr/>
        <a:lstStyle/>
        <a:p>
          <a:r>
            <a:rPr lang="en-US" dirty="0"/>
            <a:t>3. Individual Liberty: ?</a:t>
          </a:r>
        </a:p>
      </dgm:t>
    </dgm:pt>
    <dgm:pt modelId="{2AC5D02D-79EB-4B67-9409-D9434EA06C18}" type="parTrans" cxnId="{96A7CD71-884A-4F6A-BA75-C0F9152B4B1F}">
      <dgm:prSet/>
      <dgm:spPr/>
      <dgm:t>
        <a:bodyPr/>
        <a:lstStyle/>
        <a:p>
          <a:endParaRPr lang="en-US"/>
        </a:p>
      </dgm:t>
    </dgm:pt>
    <dgm:pt modelId="{373EEDB9-241A-4A9F-8078-977744D8A40B}" type="sibTrans" cxnId="{96A7CD71-884A-4F6A-BA75-C0F9152B4B1F}">
      <dgm:prSet/>
      <dgm:spPr/>
      <dgm:t>
        <a:bodyPr/>
        <a:lstStyle/>
        <a:p>
          <a:endParaRPr lang="en-US"/>
        </a:p>
      </dgm:t>
    </dgm:pt>
    <dgm:pt modelId="{E33EF74A-FEB7-4E88-9E46-A37CED5F2B36}">
      <dgm:prSet/>
      <dgm:spPr/>
      <dgm:t>
        <a:bodyPr/>
        <a:lstStyle/>
        <a:p>
          <a:r>
            <a:rPr lang="en-US" dirty="0"/>
            <a:t>“To give unhindered opportunity to the exceptional and the aspiring”</a:t>
          </a:r>
        </a:p>
      </dgm:t>
    </dgm:pt>
    <dgm:pt modelId="{A6A89028-3F52-40A5-91BD-635DFE749AB3}" type="parTrans" cxnId="{69DEAB3D-866D-4DA0-8F83-08CB9BADC4AD}">
      <dgm:prSet/>
      <dgm:spPr/>
      <dgm:t>
        <a:bodyPr/>
        <a:lstStyle/>
        <a:p>
          <a:endParaRPr lang="en-US"/>
        </a:p>
      </dgm:t>
    </dgm:pt>
    <dgm:pt modelId="{8FD05B01-FFD8-4B31-AF86-335589941F6B}" type="sibTrans" cxnId="{69DEAB3D-866D-4DA0-8F83-08CB9BADC4AD}">
      <dgm:prSet/>
      <dgm:spPr/>
      <dgm:t>
        <a:bodyPr/>
        <a:lstStyle/>
        <a:p>
          <a:endParaRPr lang="en-US"/>
        </a:p>
      </dgm:t>
    </dgm:pt>
    <dgm:pt modelId="{9696BFE3-81EA-4B39-BDAF-3C225453DF02}">
      <dgm:prSet/>
      <dgm:spPr/>
      <dgm:t>
        <a:bodyPr/>
        <a:lstStyle/>
        <a:p>
          <a:r>
            <a:rPr lang="en-US" dirty="0"/>
            <a:t>Read Schumpeter’s: Capitalism Socialism Democracy?</a:t>
          </a:r>
        </a:p>
      </dgm:t>
    </dgm:pt>
    <dgm:pt modelId="{ADBE3505-4122-4BA0-8A5F-510E6B0BAC8C}" type="parTrans" cxnId="{FC859BAB-A1A8-4725-AADE-6EEB9907E634}">
      <dgm:prSet/>
      <dgm:spPr/>
      <dgm:t>
        <a:bodyPr/>
        <a:lstStyle/>
        <a:p>
          <a:endParaRPr lang="en-US"/>
        </a:p>
      </dgm:t>
    </dgm:pt>
    <dgm:pt modelId="{B85095CE-5141-408D-91AA-254EEDEB2CDA}" type="sibTrans" cxnId="{FC859BAB-A1A8-4725-AADE-6EEB9907E634}">
      <dgm:prSet/>
      <dgm:spPr/>
      <dgm:t>
        <a:bodyPr/>
        <a:lstStyle/>
        <a:p>
          <a:endParaRPr lang="en-US"/>
        </a:p>
      </dgm:t>
    </dgm:pt>
    <dgm:pt modelId="{5A0D9CB2-0715-4FC5-95B8-FD9A26E79F8D}">
      <dgm:prSet/>
      <dgm:spPr/>
      <dgm:t>
        <a:bodyPr/>
        <a:lstStyle/>
        <a:p>
          <a:r>
            <a:rPr lang="en-US" dirty="0"/>
            <a:t>Read Hayek’s: Constitution of Liberty?</a:t>
          </a:r>
        </a:p>
      </dgm:t>
    </dgm:pt>
    <dgm:pt modelId="{7E9374E3-F30C-4C01-9231-423BAC2A3357}" type="parTrans" cxnId="{C36C3EA6-21F3-4B50-BEDB-05D73375E5C9}">
      <dgm:prSet/>
      <dgm:spPr/>
      <dgm:t>
        <a:bodyPr/>
        <a:lstStyle/>
        <a:p>
          <a:endParaRPr lang="en-US"/>
        </a:p>
      </dgm:t>
    </dgm:pt>
    <dgm:pt modelId="{DF87FACC-5088-4066-9D39-889B189C8F37}" type="sibTrans" cxnId="{C36C3EA6-21F3-4B50-BEDB-05D73375E5C9}">
      <dgm:prSet/>
      <dgm:spPr/>
      <dgm:t>
        <a:bodyPr/>
        <a:lstStyle/>
        <a:p>
          <a:endParaRPr lang="en-US"/>
        </a:p>
      </dgm:t>
    </dgm:pt>
    <dgm:pt modelId="{B2C0FF1E-5AD3-48D8-BDD6-5B5BE1331B16}">
      <dgm:prSet/>
      <dgm:spPr/>
      <dgm:t>
        <a:bodyPr/>
        <a:lstStyle/>
        <a:p>
          <a:r>
            <a:rPr lang="en-US" dirty="0"/>
            <a:t>“The time may arrive a little later when the community as a whole must pay attention to the innate quality, as well as to the mere numbers, of its future members”</a:t>
          </a:r>
        </a:p>
      </dgm:t>
    </dgm:pt>
    <dgm:pt modelId="{A2E0AE99-EC4E-461D-939B-D04BE6886378}" type="parTrans" cxnId="{6695BACA-DFE9-4419-AA83-53151B4205D4}">
      <dgm:prSet/>
      <dgm:spPr/>
      <dgm:t>
        <a:bodyPr/>
        <a:lstStyle/>
        <a:p>
          <a:endParaRPr lang="en-US"/>
        </a:p>
      </dgm:t>
    </dgm:pt>
    <dgm:pt modelId="{3D250196-17B8-4231-96D6-AC8DA142E643}" type="sibTrans" cxnId="{6695BACA-DFE9-4419-AA83-53151B4205D4}">
      <dgm:prSet/>
      <dgm:spPr/>
      <dgm:t>
        <a:bodyPr/>
        <a:lstStyle/>
        <a:p>
          <a:endParaRPr lang="en-US"/>
        </a:p>
      </dgm:t>
    </dgm:pt>
    <dgm:pt modelId="{CBE6A986-25DE-41CA-8AEE-F9D2EF5BE528}">
      <dgm:prSet/>
      <dgm:spPr/>
      <dgm:t>
        <a:bodyPr/>
        <a:lstStyle/>
        <a:p>
          <a:r>
            <a:rPr lang="en-US" dirty="0" err="1"/>
            <a:t>Oooops</a:t>
          </a:r>
          <a:r>
            <a:rPr lang="en-US" dirty="0"/>
            <a:t>: This is not just Euthanasia of the Rentier here</a:t>
          </a:r>
        </a:p>
      </dgm:t>
    </dgm:pt>
    <dgm:pt modelId="{B7EE3F93-E771-4E71-A341-E9F1CCC62069}" type="parTrans" cxnId="{D44CD8E0-320F-4F1B-9B44-06F1F6A33C4E}">
      <dgm:prSet/>
      <dgm:spPr/>
      <dgm:t>
        <a:bodyPr/>
        <a:lstStyle/>
        <a:p>
          <a:endParaRPr lang="en-US"/>
        </a:p>
      </dgm:t>
    </dgm:pt>
    <dgm:pt modelId="{5C79BC2A-1BB2-480D-A7B9-00CFE7207DFF}" type="sibTrans" cxnId="{D44CD8E0-320F-4F1B-9B44-06F1F6A33C4E}">
      <dgm:prSet/>
      <dgm:spPr/>
      <dgm:t>
        <a:bodyPr/>
        <a:lstStyle/>
        <a:p>
          <a:endParaRPr lang="en-US"/>
        </a:p>
      </dgm:t>
    </dgm:pt>
    <dgm:pt modelId="{770E6EBD-7B90-47D8-BD7D-2C27691EC629}">
      <dgm:prSet/>
      <dgm:spPr/>
      <dgm:t>
        <a:bodyPr/>
        <a:lstStyle/>
        <a:p>
          <a:r>
            <a:rPr lang="en-US" dirty="0"/>
            <a:t>Is Eugenic engineering the work of a competent dentist!</a:t>
          </a:r>
        </a:p>
      </dgm:t>
    </dgm:pt>
    <dgm:pt modelId="{76E23B5E-D0FE-41DC-8CE4-5FFC3E8646E3}" type="parTrans" cxnId="{3E8192F8-325E-4E60-996E-989E459F5572}">
      <dgm:prSet/>
      <dgm:spPr/>
      <dgm:t>
        <a:bodyPr/>
        <a:lstStyle/>
        <a:p>
          <a:endParaRPr lang="en-US"/>
        </a:p>
      </dgm:t>
    </dgm:pt>
    <dgm:pt modelId="{338BEA0B-4C75-4A5D-A070-EA9543928005}" type="sibTrans" cxnId="{3E8192F8-325E-4E60-996E-989E459F5572}">
      <dgm:prSet/>
      <dgm:spPr/>
      <dgm:t>
        <a:bodyPr/>
        <a:lstStyle/>
        <a:p>
          <a:endParaRPr lang="en-US"/>
        </a:p>
      </dgm:t>
    </dgm:pt>
    <dgm:pt modelId="{598259B7-F059-4BB2-A0CA-B9400719284A}">
      <dgm:prSet/>
      <dgm:spPr/>
      <dgm:t>
        <a:bodyPr/>
        <a:lstStyle/>
        <a:p>
          <a:r>
            <a:rPr lang="en-US"/>
            <a:t>Is it just love of money?</a:t>
          </a:r>
        </a:p>
      </dgm:t>
    </dgm:pt>
    <dgm:pt modelId="{924DBC4A-4184-4308-8CA6-86C21107EEA3}" type="parTrans" cxnId="{DC9F5DEC-3E04-4EEA-8171-7E2D98B9EE94}">
      <dgm:prSet/>
      <dgm:spPr/>
      <dgm:t>
        <a:bodyPr/>
        <a:lstStyle/>
        <a:p>
          <a:endParaRPr lang="en-US"/>
        </a:p>
      </dgm:t>
    </dgm:pt>
    <dgm:pt modelId="{2EA6497A-758A-42B3-AAE2-378A1304B51E}" type="sibTrans" cxnId="{DC9F5DEC-3E04-4EEA-8171-7E2D98B9EE94}">
      <dgm:prSet/>
      <dgm:spPr/>
      <dgm:t>
        <a:bodyPr/>
        <a:lstStyle/>
        <a:p>
          <a:endParaRPr lang="en-US"/>
        </a:p>
      </dgm:t>
    </dgm:pt>
    <dgm:pt modelId="{FD575E21-963D-4B0C-954C-A6701F6B9861}">
      <dgm:prSet/>
      <dgm:spPr/>
      <dgm:t>
        <a:bodyPr/>
        <a:lstStyle/>
        <a:p>
          <a:r>
            <a:rPr lang="en-US"/>
            <a:t>Or striving after individual security and defending against “risk, uncertainty and ignorance”? </a:t>
          </a:r>
        </a:p>
      </dgm:t>
    </dgm:pt>
    <dgm:pt modelId="{AE35FFD6-8194-464C-8C66-833E5574CA39}" type="parTrans" cxnId="{BC77D8DD-EF10-4AB7-9CC8-0614149030A6}">
      <dgm:prSet/>
      <dgm:spPr/>
      <dgm:t>
        <a:bodyPr/>
        <a:lstStyle/>
        <a:p>
          <a:endParaRPr lang="en-US"/>
        </a:p>
      </dgm:t>
    </dgm:pt>
    <dgm:pt modelId="{65C35EE0-6E7B-49AD-8E89-88372A7ECBAC}" type="sibTrans" cxnId="{BC77D8DD-EF10-4AB7-9CC8-0614149030A6}">
      <dgm:prSet/>
      <dgm:spPr/>
      <dgm:t>
        <a:bodyPr/>
        <a:lstStyle/>
        <a:p>
          <a:endParaRPr lang="en-US"/>
        </a:p>
      </dgm:t>
    </dgm:pt>
    <dgm:pt modelId="{F072B14A-A461-413A-AD38-9919A108C3AF}">
      <dgm:prSet custT="1"/>
      <dgm:spPr/>
      <dgm:t>
        <a:bodyPr/>
        <a:lstStyle/>
        <a:p>
          <a:r>
            <a:rPr lang="en-US" sz="1800" b="1" dirty="0"/>
            <a:t>Which means providing Economic Justice may substitute Love of Money?</a:t>
          </a:r>
        </a:p>
      </dgm:t>
    </dgm:pt>
    <dgm:pt modelId="{45491E33-BC70-454E-BEEA-F68EAC1D7C8D}" type="parTrans" cxnId="{A4E18B11-DC81-4120-B684-87209924E2B0}">
      <dgm:prSet/>
      <dgm:spPr/>
      <dgm:t>
        <a:bodyPr/>
        <a:lstStyle/>
        <a:p>
          <a:endParaRPr lang="en-US"/>
        </a:p>
      </dgm:t>
    </dgm:pt>
    <dgm:pt modelId="{71218528-63BB-47E6-8DF2-65418F0E7F86}" type="sibTrans" cxnId="{A4E18B11-DC81-4120-B684-87209924E2B0}">
      <dgm:prSet/>
      <dgm:spPr/>
      <dgm:t>
        <a:bodyPr/>
        <a:lstStyle/>
        <a:p>
          <a:endParaRPr lang="en-US"/>
        </a:p>
      </dgm:t>
    </dgm:pt>
    <dgm:pt modelId="{F38A4DD0-107A-47A8-B018-F2DF066D8E50}" type="pres">
      <dgm:prSet presAssocID="{A789FF4C-2573-4F8D-95F5-01336629E6EB}" presName="linear" presStyleCnt="0">
        <dgm:presLayoutVars>
          <dgm:animLvl val="lvl"/>
          <dgm:resizeHandles val="exact"/>
        </dgm:presLayoutVars>
      </dgm:prSet>
      <dgm:spPr/>
    </dgm:pt>
    <dgm:pt modelId="{5993EE8E-9938-4925-BA55-A7712A789EA3}" type="pres">
      <dgm:prSet presAssocID="{DA73D8C1-4C3F-4738-A375-16ABE20A42CC}" presName="parentText" presStyleLbl="node1" presStyleIdx="0" presStyleCnt="3">
        <dgm:presLayoutVars>
          <dgm:chMax val="0"/>
          <dgm:bulletEnabled val="1"/>
        </dgm:presLayoutVars>
      </dgm:prSet>
      <dgm:spPr/>
    </dgm:pt>
    <dgm:pt modelId="{C51BEB1B-CDC9-4A44-B2A3-A187F4A6C4A9}" type="pres">
      <dgm:prSet presAssocID="{DA73D8C1-4C3F-4738-A375-16ABE20A42CC}" presName="childText" presStyleLbl="revTx" presStyleIdx="0" presStyleCnt="2">
        <dgm:presLayoutVars>
          <dgm:bulletEnabled val="1"/>
        </dgm:presLayoutVars>
      </dgm:prSet>
      <dgm:spPr/>
    </dgm:pt>
    <dgm:pt modelId="{346B5DF0-C6A6-4BFC-91EC-6A8924A22CDC}" type="pres">
      <dgm:prSet presAssocID="{598259B7-F059-4BB2-A0CA-B9400719284A}" presName="parentText" presStyleLbl="node1" presStyleIdx="1" presStyleCnt="3">
        <dgm:presLayoutVars>
          <dgm:chMax val="0"/>
          <dgm:bulletEnabled val="1"/>
        </dgm:presLayoutVars>
      </dgm:prSet>
      <dgm:spPr/>
    </dgm:pt>
    <dgm:pt modelId="{E704EF6B-F439-4B56-8DED-732A38A5F150}" type="pres">
      <dgm:prSet presAssocID="{2EA6497A-758A-42B3-AAE2-378A1304B51E}" presName="spacer" presStyleCnt="0"/>
      <dgm:spPr/>
    </dgm:pt>
    <dgm:pt modelId="{BBCDFF59-1399-4185-B837-ECC604738B15}" type="pres">
      <dgm:prSet presAssocID="{FD575E21-963D-4B0C-954C-A6701F6B9861}" presName="parentText" presStyleLbl="node1" presStyleIdx="2" presStyleCnt="3" custLinFactNeighborY="-12940">
        <dgm:presLayoutVars>
          <dgm:chMax val="0"/>
          <dgm:bulletEnabled val="1"/>
        </dgm:presLayoutVars>
      </dgm:prSet>
      <dgm:spPr/>
    </dgm:pt>
    <dgm:pt modelId="{A6E77957-85C4-4667-B807-57B30644C92B}" type="pres">
      <dgm:prSet presAssocID="{FD575E21-963D-4B0C-954C-A6701F6B9861}" presName="childText" presStyleLbl="revTx" presStyleIdx="1" presStyleCnt="2" custScaleY="127660" custLinFactNeighborX="-1264" custLinFactNeighborY="9658">
        <dgm:presLayoutVars>
          <dgm:bulletEnabled val="1"/>
        </dgm:presLayoutVars>
      </dgm:prSet>
      <dgm:spPr/>
    </dgm:pt>
  </dgm:ptLst>
  <dgm:cxnLst>
    <dgm:cxn modelId="{8A368000-C94E-4E21-8653-EAE084ABB4A3}" srcId="{DA73D8C1-4C3F-4738-A375-16ABE20A42CC}" destId="{ADC975CC-06BC-4916-8EC4-99F2E6DF10D9}" srcOrd="1" destOrd="0" parTransId="{DDE53D18-8E8D-4816-9590-B019CB243122}" sibTransId="{CA74A4E1-351C-4562-B7E8-8BA89E0BEB15}"/>
    <dgm:cxn modelId="{47EAB70C-E3DD-4E56-BA6B-D1D9C047C2B3}" type="presOf" srcId="{598259B7-F059-4BB2-A0CA-B9400719284A}" destId="{346B5DF0-C6A6-4BFC-91EC-6A8924A22CDC}" srcOrd="0" destOrd="0" presId="urn:microsoft.com/office/officeart/2005/8/layout/vList2"/>
    <dgm:cxn modelId="{A4E18B11-DC81-4120-B684-87209924E2B0}" srcId="{FD575E21-963D-4B0C-954C-A6701F6B9861}" destId="{F072B14A-A461-413A-AD38-9919A108C3AF}" srcOrd="0" destOrd="0" parTransId="{45491E33-BC70-454E-BEEA-F68EAC1D7C8D}" sibTransId="{71218528-63BB-47E6-8DF2-65418F0E7F86}"/>
    <dgm:cxn modelId="{F2E78125-11FF-4A19-BA23-D9026A803CC0}" srcId="{A789FF4C-2573-4F8D-95F5-01336629E6EB}" destId="{DA73D8C1-4C3F-4738-A375-16ABE20A42CC}" srcOrd="0" destOrd="0" parTransId="{F5A729EC-D47F-4733-8F03-2CC0151C3AC6}" sibTransId="{008E6790-11BB-4E7C-937D-B3082091A425}"/>
    <dgm:cxn modelId="{73B4C62A-086E-46A4-92BC-289DDB9C96C9}" type="presOf" srcId="{DA73D8C1-4C3F-4738-A375-16ABE20A42CC}" destId="{5993EE8E-9938-4925-BA55-A7712A789EA3}" srcOrd="0" destOrd="0" presId="urn:microsoft.com/office/officeart/2005/8/layout/vList2"/>
    <dgm:cxn modelId="{53123D35-98E8-461F-9F16-56E3B420214E}" type="presOf" srcId="{CBE6A986-25DE-41CA-8AEE-F9D2EF5BE528}" destId="{C51BEB1B-CDC9-4A44-B2A3-A187F4A6C4A9}" srcOrd="0" destOrd="7" presId="urn:microsoft.com/office/officeart/2005/8/layout/vList2"/>
    <dgm:cxn modelId="{69DEAB3D-866D-4DA0-8F83-08CB9BADC4AD}" srcId="{00FAEA03-C859-4C75-9D3D-D6F5B6EB704F}" destId="{E33EF74A-FEB7-4E88-9E46-A37CED5F2B36}" srcOrd="0" destOrd="0" parTransId="{A6A89028-3F52-40A5-91BD-635DFE749AB3}" sibTransId="{8FD05B01-FFD8-4B31-AF86-335589941F6B}"/>
    <dgm:cxn modelId="{FAA34851-5DC0-49E9-90A6-C64F8E9B5F2B}" type="presOf" srcId="{FD575E21-963D-4B0C-954C-A6701F6B9861}" destId="{BBCDFF59-1399-4185-B837-ECC604738B15}" srcOrd="0" destOrd="0" presId="urn:microsoft.com/office/officeart/2005/8/layout/vList2"/>
    <dgm:cxn modelId="{96A7CD71-884A-4F6A-BA75-C0F9152B4B1F}" srcId="{DA73D8C1-4C3F-4738-A375-16ABE20A42CC}" destId="{00FAEA03-C859-4C75-9D3D-D6F5B6EB704F}" srcOrd="2" destOrd="0" parTransId="{2AC5D02D-79EB-4B67-9409-D9434EA06C18}" sibTransId="{373EEDB9-241A-4A9F-8078-977744D8A40B}"/>
    <dgm:cxn modelId="{B9797E75-F423-4439-9F12-B262D554C6AC}" type="presOf" srcId="{5A0D9CB2-0715-4FC5-95B8-FD9A26E79F8D}" destId="{C51BEB1B-CDC9-4A44-B2A3-A187F4A6C4A9}" srcOrd="0" destOrd="5" presId="urn:microsoft.com/office/officeart/2005/8/layout/vList2"/>
    <dgm:cxn modelId="{B1E4FF76-6827-4FA6-B88C-D799541306DA}" type="presOf" srcId="{ADC975CC-06BC-4916-8EC4-99F2E6DF10D9}" destId="{C51BEB1B-CDC9-4A44-B2A3-A187F4A6C4A9}" srcOrd="0" destOrd="1" presId="urn:microsoft.com/office/officeart/2005/8/layout/vList2"/>
    <dgm:cxn modelId="{81D9F95A-CA41-4EC8-8E5D-8093A63EB66B}" type="presOf" srcId="{00FAEA03-C859-4C75-9D3D-D6F5B6EB704F}" destId="{C51BEB1B-CDC9-4A44-B2A3-A187F4A6C4A9}" srcOrd="0" destOrd="2" presId="urn:microsoft.com/office/officeart/2005/8/layout/vList2"/>
    <dgm:cxn modelId="{B577F090-E1EA-42FD-B7C8-BBF338BF64E6}" type="presOf" srcId="{F072B14A-A461-413A-AD38-9919A108C3AF}" destId="{A6E77957-85C4-4667-B807-57B30644C92B}" srcOrd="0" destOrd="0" presId="urn:microsoft.com/office/officeart/2005/8/layout/vList2"/>
    <dgm:cxn modelId="{4257079B-CC09-4931-AD63-FA71E1C0D52A}" type="presOf" srcId="{5E583BF0-2A1F-4753-A7A3-51EC469B5308}" destId="{C51BEB1B-CDC9-4A44-B2A3-A187F4A6C4A9}" srcOrd="0" destOrd="0" presId="urn:microsoft.com/office/officeart/2005/8/layout/vList2"/>
    <dgm:cxn modelId="{C36C3EA6-21F3-4B50-BEDB-05D73375E5C9}" srcId="{E33EF74A-FEB7-4E88-9E46-A37CED5F2B36}" destId="{5A0D9CB2-0715-4FC5-95B8-FD9A26E79F8D}" srcOrd="1" destOrd="0" parTransId="{7E9374E3-F30C-4C01-9231-423BAC2A3357}" sibTransId="{DF87FACC-5088-4066-9D39-889B189C8F37}"/>
    <dgm:cxn modelId="{FC859BAB-A1A8-4725-AADE-6EEB9907E634}" srcId="{E33EF74A-FEB7-4E88-9E46-A37CED5F2B36}" destId="{9696BFE3-81EA-4B39-BDAF-3C225453DF02}" srcOrd="0" destOrd="0" parTransId="{ADBE3505-4122-4BA0-8A5F-510E6B0BAC8C}" sibTransId="{B85095CE-5141-408D-91AA-254EEDEB2CDA}"/>
    <dgm:cxn modelId="{4AA0ACAE-F89F-4F90-BD7A-D148A0AEE8CB}" srcId="{DA73D8C1-4C3F-4738-A375-16ABE20A42CC}" destId="{5E583BF0-2A1F-4753-A7A3-51EC469B5308}" srcOrd="0" destOrd="0" parTransId="{A230AF71-E85E-43F3-8F02-B773E663CFA5}" sibTransId="{B49FBE6E-0605-487D-BAB7-B438A817031F}"/>
    <dgm:cxn modelId="{385238B2-B2C8-4A1F-AADB-8F55A2A91640}" type="presOf" srcId="{770E6EBD-7B90-47D8-BD7D-2C27691EC629}" destId="{C51BEB1B-CDC9-4A44-B2A3-A187F4A6C4A9}" srcOrd="0" destOrd="8" presId="urn:microsoft.com/office/officeart/2005/8/layout/vList2"/>
    <dgm:cxn modelId="{C7C4C7B4-2E1E-46FA-91EA-0533980C5E4C}" type="presOf" srcId="{B2C0FF1E-5AD3-48D8-BDD6-5B5BE1331B16}" destId="{C51BEB1B-CDC9-4A44-B2A3-A187F4A6C4A9}" srcOrd="0" destOrd="6" presId="urn:microsoft.com/office/officeart/2005/8/layout/vList2"/>
    <dgm:cxn modelId="{5AFA38BF-A890-4991-9D71-951D61BE2D80}" type="presOf" srcId="{A789FF4C-2573-4F8D-95F5-01336629E6EB}" destId="{F38A4DD0-107A-47A8-B018-F2DF066D8E50}" srcOrd="0" destOrd="0" presId="urn:microsoft.com/office/officeart/2005/8/layout/vList2"/>
    <dgm:cxn modelId="{AC1D3EC0-0CEB-4EA6-A3DC-D2A0324BC430}" type="presOf" srcId="{9696BFE3-81EA-4B39-BDAF-3C225453DF02}" destId="{C51BEB1B-CDC9-4A44-B2A3-A187F4A6C4A9}" srcOrd="0" destOrd="4" presId="urn:microsoft.com/office/officeart/2005/8/layout/vList2"/>
    <dgm:cxn modelId="{94A951C5-9E4F-4B80-8DB8-C3F4F30D1AEB}" type="presOf" srcId="{E33EF74A-FEB7-4E88-9E46-A37CED5F2B36}" destId="{C51BEB1B-CDC9-4A44-B2A3-A187F4A6C4A9}" srcOrd="0" destOrd="3" presId="urn:microsoft.com/office/officeart/2005/8/layout/vList2"/>
    <dgm:cxn modelId="{6695BACA-DFE9-4419-AA83-53151B4205D4}" srcId="{00FAEA03-C859-4C75-9D3D-D6F5B6EB704F}" destId="{B2C0FF1E-5AD3-48D8-BDD6-5B5BE1331B16}" srcOrd="1" destOrd="0" parTransId="{A2E0AE99-EC4E-461D-939B-D04BE6886378}" sibTransId="{3D250196-17B8-4231-96D6-AC8DA142E643}"/>
    <dgm:cxn modelId="{BC77D8DD-EF10-4AB7-9CC8-0614149030A6}" srcId="{A789FF4C-2573-4F8D-95F5-01336629E6EB}" destId="{FD575E21-963D-4B0C-954C-A6701F6B9861}" srcOrd="2" destOrd="0" parTransId="{AE35FFD6-8194-464C-8C66-833E5574CA39}" sibTransId="{65C35EE0-6E7B-49AD-8E89-88372A7ECBAC}"/>
    <dgm:cxn modelId="{D44CD8E0-320F-4F1B-9B44-06F1F6A33C4E}" srcId="{B2C0FF1E-5AD3-48D8-BDD6-5B5BE1331B16}" destId="{CBE6A986-25DE-41CA-8AEE-F9D2EF5BE528}" srcOrd="0" destOrd="0" parTransId="{B7EE3F93-E771-4E71-A341-E9F1CCC62069}" sibTransId="{5C79BC2A-1BB2-480D-A7B9-00CFE7207DFF}"/>
    <dgm:cxn modelId="{DC9F5DEC-3E04-4EEA-8171-7E2D98B9EE94}" srcId="{A789FF4C-2573-4F8D-95F5-01336629E6EB}" destId="{598259B7-F059-4BB2-A0CA-B9400719284A}" srcOrd="1" destOrd="0" parTransId="{924DBC4A-4184-4308-8CA6-86C21107EEA3}" sibTransId="{2EA6497A-758A-42B3-AAE2-378A1304B51E}"/>
    <dgm:cxn modelId="{3E8192F8-325E-4E60-996E-989E459F5572}" srcId="{B2C0FF1E-5AD3-48D8-BDD6-5B5BE1331B16}" destId="{770E6EBD-7B90-47D8-BD7D-2C27691EC629}" srcOrd="1" destOrd="0" parTransId="{76E23B5E-D0FE-41DC-8CE4-5FFC3E8646E3}" sibTransId="{338BEA0B-4C75-4A5D-A070-EA9543928005}"/>
    <dgm:cxn modelId="{56127719-188C-45B7-B85C-6E4B89F0D826}" type="presParOf" srcId="{F38A4DD0-107A-47A8-B018-F2DF066D8E50}" destId="{5993EE8E-9938-4925-BA55-A7712A789EA3}" srcOrd="0" destOrd="0" presId="urn:microsoft.com/office/officeart/2005/8/layout/vList2"/>
    <dgm:cxn modelId="{CB87D131-4FCD-426A-BC60-5EB4F90D00DB}" type="presParOf" srcId="{F38A4DD0-107A-47A8-B018-F2DF066D8E50}" destId="{C51BEB1B-CDC9-4A44-B2A3-A187F4A6C4A9}" srcOrd="1" destOrd="0" presId="urn:microsoft.com/office/officeart/2005/8/layout/vList2"/>
    <dgm:cxn modelId="{0BF0B53E-E0E7-4462-9EF5-5311BFD8A04C}" type="presParOf" srcId="{F38A4DD0-107A-47A8-B018-F2DF066D8E50}" destId="{346B5DF0-C6A6-4BFC-91EC-6A8924A22CDC}" srcOrd="2" destOrd="0" presId="urn:microsoft.com/office/officeart/2005/8/layout/vList2"/>
    <dgm:cxn modelId="{77A62DF4-9312-4589-B96A-3EF60934E1FE}" type="presParOf" srcId="{F38A4DD0-107A-47A8-B018-F2DF066D8E50}" destId="{E704EF6B-F439-4B56-8DED-732A38A5F150}" srcOrd="3" destOrd="0" presId="urn:microsoft.com/office/officeart/2005/8/layout/vList2"/>
    <dgm:cxn modelId="{A6DFA4CE-EE65-4582-8DF7-FB67A297A31D}" type="presParOf" srcId="{F38A4DD0-107A-47A8-B018-F2DF066D8E50}" destId="{BBCDFF59-1399-4185-B837-ECC604738B15}" srcOrd="4" destOrd="0" presId="urn:microsoft.com/office/officeart/2005/8/layout/vList2"/>
    <dgm:cxn modelId="{E6F243E4-4FA0-4A4A-9E9B-21ADBBE0A380}" type="presParOf" srcId="{F38A4DD0-107A-47A8-B018-F2DF066D8E50}" destId="{A6E77957-85C4-4667-B807-57B30644C92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9CE927-5C1C-4FCC-872E-9491AC57F63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CF403EC-3F0B-49FA-A898-C0FC37B6690C}">
      <dgm:prSet custT="1"/>
      <dgm:spPr/>
      <dgm:t>
        <a:bodyPr/>
        <a:lstStyle/>
        <a:p>
          <a:r>
            <a:rPr lang="en-US" sz="1800" dirty="0"/>
            <a:t> “Keynes’ General Theory of Employment is an application to output as a whole of the analysis developed by Marshall of the short-period equilibrium of a particular industry.” (1952, p. 69)</a:t>
          </a:r>
        </a:p>
      </dgm:t>
    </dgm:pt>
    <dgm:pt modelId="{60E99901-D551-4245-BD80-E0206A5A1CF8}" type="parTrans" cxnId="{AEBC6672-08D1-4C33-8B16-D7143166BE9E}">
      <dgm:prSet/>
      <dgm:spPr/>
      <dgm:t>
        <a:bodyPr/>
        <a:lstStyle/>
        <a:p>
          <a:endParaRPr lang="en-US"/>
        </a:p>
      </dgm:t>
    </dgm:pt>
    <dgm:pt modelId="{45067306-08CC-408C-B87D-D3B0F484B8E7}" type="sibTrans" cxnId="{AEBC6672-08D1-4C33-8B16-D7143166BE9E}">
      <dgm:prSet/>
      <dgm:spPr/>
      <dgm:t>
        <a:bodyPr/>
        <a:lstStyle/>
        <a:p>
          <a:endParaRPr lang="en-US"/>
        </a:p>
      </dgm:t>
    </dgm:pt>
    <dgm:pt modelId="{D0420D3D-F3B5-4574-A386-7DE8107EEB4A}">
      <dgm:prSet/>
      <dgm:spPr/>
      <dgm:t>
        <a:bodyPr/>
        <a:lstStyle/>
        <a:p>
          <a:r>
            <a:rPr lang="en-US" dirty="0"/>
            <a:t>Growth and Distribution theory provided an aggregate theory of factor shares that produced an alternative to marginal productivity</a:t>
          </a:r>
        </a:p>
      </dgm:t>
    </dgm:pt>
    <dgm:pt modelId="{92FC18D8-49BE-4A26-8643-58ACFB5FA83A}" type="parTrans" cxnId="{9DE7C128-8429-42FC-B497-3E93E63C82DD}">
      <dgm:prSet/>
      <dgm:spPr/>
      <dgm:t>
        <a:bodyPr/>
        <a:lstStyle/>
        <a:p>
          <a:endParaRPr lang="en-US"/>
        </a:p>
      </dgm:t>
    </dgm:pt>
    <dgm:pt modelId="{72562C44-D236-412A-924E-30B005202C8A}" type="sibTrans" cxnId="{9DE7C128-8429-42FC-B497-3E93E63C82DD}">
      <dgm:prSet/>
      <dgm:spPr/>
      <dgm:t>
        <a:bodyPr/>
        <a:lstStyle/>
        <a:p>
          <a:endParaRPr lang="en-US"/>
        </a:p>
      </dgm:t>
    </dgm:pt>
    <dgm:pt modelId="{003D5FFC-276D-45CB-994D-1C99A750D5CF}">
      <dgm:prSet/>
      <dgm:spPr/>
      <dgm:t>
        <a:bodyPr/>
        <a:lstStyle/>
        <a:p>
          <a:r>
            <a:rPr lang="en-US" b="1" dirty="0"/>
            <a:t>To answer the question” What Determines the Rate of Profit” in long period growth theory required a theory to explain aggregate capital</a:t>
          </a:r>
        </a:p>
      </dgm:t>
    </dgm:pt>
    <dgm:pt modelId="{3308AE02-E7BE-426A-A72E-A5D2511BAE2F}" type="parTrans" cxnId="{5C5FBDCA-8723-4E48-8018-5222295F97F0}">
      <dgm:prSet/>
      <dgm:spPr/>
      <dgm:t>
        <a:bodyPr/>
        <a:lstStyle/>
        <a:p>
          <a:endParaRPr lang="en-US"/>
        </a:p>
      </dgm:t>
    </dgm:pt>
    <dgm:pt modelId="{244C799E-8122-446D-94A4-8F0285F2FD42}" type="sibTrans" cxnId="{5C5FBDCA-8723-4E48-8018-5222295F97F0}">
      <dgm:prSet/>
      <dgm:spPr/>
      <dgm:t>
        <a:bodyPr/>
        <a:lstStyle/>
        <a:p>
          <a:endParaRPr lang="en-US"/>
        </a:p>
      </dgm:t>
    </dgm:pt>
    <dgm:pt modelId="{7D6DAA0A-6A7D-4BB5-94CA-3027A47A3D9F}">
      <dgm:prSet/>
      <dgm:spPr/>
      <dgm:t>
        <a:bodyPr/>
        <a:lstStyle/>
        <a:p>
          <a:r>
            <a:rPr lang="en-US" dirty="0"/>
            <a:t> Aggregate Capital and the Production Function</a:t>
          </a:r>
        </a:p>
      </dgm:t>
    </dgm:pt>
    <dgm:pt modelId="{BD51B98B-67C8-4486-A7FC-4B5345B4D1FC}" type="parTrans" cxnId="{CD9CDC45-A26A-4ABA-A42E-2B83BC8C3ABC}">
      <dgm:prSet/>
      <dgm:spPr/>
      <dgm:t>
        <a:bodyPr/>
        <a:lstStyle/>
        <a:p>
          <a:endParaRPr lang="en-US"/>
        </a:p>
      </dgm:t>
    </dgm:pt>
    <dgm:pt modelId="{DF94F4E9-5CF9-45F1-867A-7D05EEBCC0C7}" type="sibTrans" cxnId="{CD9CDC45-A26A-4ABA-A42E-2B83BC8C3ABC}">
      <dgm:prSet/>
      <dgm:spPr/>
      <dgm:t>
        <a:bodyPr/>
        <a:lstStyle/>
        <a:p>
          <a:endParaRPr lang="en-US"/>
        </a:p>
      </dgm:t>
    </dgm:pt>
    <dgm:pt modelId="{17BAFE2C-ED08-4022-8F8D-C13DF6AAEC60}">
      <dgm:prSet/>
      <dgm:spPr/>
      <dgm:t>
        <a:bodyPr/>
        <a:lstStyle/>
        <a:p>
          <a:r>
            <a:rPr lang="en-US" dirty="0"/>
            <a:t>Sraffa’s critique of Marshall: Prices of production</a:t>
          </a:r>
        </a:p>
        <a:p>
          <a:r>
            <a:rPr lang="en-US" dirty="0"/>
            <a:t>Prices to ensure reproducibility of output level</a:t>
          </a:r>
        </a:p>
        <a:p>
          <a:r>
            <a:rPr lang="en-US" dirty="0"/>
            <a:t>Eichner: prices to ensure cash flow to finance investment and corporate competition</a:t>
          </a:r>
        </a:p>
        <a:p>
          <a:r>
            <a:rPr lang="en-US" dirty="0"/>
            <a:t>Critique of Supply and Demand explanation of prices</a:t>
          </a:r>
        </a:p>
      </dgm:t>
    </dgm:pt>
    <dgm:pt modelId="{76EFB75F-48CA-4C0A-B2AF-F6AEF71719CE}" type="parTrans" cxnId="{1C91D8D6-7F7D-4344-8486-A7D09DC68B53}">
      <dgm:prSet/>
      <dgm:spPr/>
      <dgm:t>
        <a:bodyPr/>
        <a:lstStyle/>
        <a:p>
          <a:endParaRPr lang="en-US"/>
        </a:p>
      </dgm:t>
    </dgm:pt>
    <dgm:pt modelId="{DAD5A91F-E129-47BB-88A1-BE321250700F}" type="sibTrans" cxnId="{1C91D8D6-7F7D-4344-8486-A7D09DC68B53}">
      <dgm:prSet/>
      <dgm:spPr/>
      <dgm:t>
        <a:bodyPr/>
        <a:lstStyle/>
        <a:p>
          <a:endParaRPr lang="en-US"/>
        </a:p>
      </dgm:t>
    </dgm:pt>
    <dgm:pt modelId="{826E972D-2858-46B4-90B2-B0D968232653}" type="pres">
      <dgm:prSet presAssocID="{549CE927-5C1C-4FCC-872E-9491AC57F63E}" presName="linear" presStyleCnt="0">
        <dgm:presLayoutVars>
          <dgm:animLvl val="lvl"/>
          <dgm:resizeHandles val="exact"/>
        </dgm:presLayoutVars>
      </dgm:prSet>
      <dgm:spPr/>
    </dgm:pt>
    <dgm:pt modelId="{F3C383EB-9F1F-467A-B96C-A1B15A01E62C}" type="pres">
      <dgm:prSet presAssocID="{CCF403EC-3F0B-49FA-A898-C0FC37B6690C}" presName="parentText" presStyleLbl="node1" presStyleIdx="0" presStyleCnt="4" custScaleY="47698">
        <dgm:presLayoutVars>
          <dgm:chMax val="0"/>
          <dgm:bulletEnabled val="1"/>
        </dgm:presLayoutVars>
      </dgm:prSet>
      <dgm:spPr/>
    </dgm:pt>
    <dgm:pt modelId="{EBDBF978-2376-47B3-88B4-34ED97AA5BDF}" type="pres">
      <dgm:prSet presAssocID="{CCF403EC-3F0B-49FA-A898-C0FC37B6690C}" presName="childText" presStyleLbl="revTx" presStyleIdx="0" presStyleCnt="1">
        <dgm:presLayoutVars>
          <dgm:bulletEnabled val="1"/>
        </dgm:presLayoutVars>
      </dgm:prSet>
      <dgm:spPr/>
    </dgm:pt>
    <dgm:pt modelId="{35F2C7C1-4EB7-4384-8C9E-BDD1D655DA44}" type="pres">
      <dgm:prSet presAssocID="{003D5FFC-276D-45CB-994D-1C99A750D5CF}" presName="parentText" presStyleLbl="node1" presStyleIdx="1" presStyleCnt="4" custScaleY="50736" custLinFactNeighborY="-62739">
        <dgm:presLayoutVars>
          <dgm:chMax val="0"/>
          <dgm:bulletEnabled val="1"/>
        </dgm:presLayoutVars>
      </dgm:prSet>
      <dgm:spPr/>
    </dgm:pt>
    <dgm:pt modelId="{720DA9B7-9A2A-4B94-87F9-8D2342F9999C}" type="pres">
      <dgm:prSet presAssocID="{244C799E-8122-446D-94A4-8F0285F2FD42}" presName="spacer" presStyleCnt="0"/>
      <dgm:spPr/>
    </dgm:pt>
    <dgm:pt modelId="{D94F04C9-BF29-4854-BADA-8C3153E63BDA}" type="pres">
      <dgm:prSet presAssocID="{7D6DAA0A-6A7D-4BB5-94CA-3027A47A3D9F}" presName="parentText" presStyleLbl="node1" presStyleIdx="2" presStyleCnt="4" custScaleY="29519" custLinFactY="-1737" custLinFactNeighborY="-100000">
        <dgm:presLayoutVars>
          <dgm:chMax val="0"/>
          <dgm:bulletEnabled val="1"/>
        </dgm:presLayoutVars>
      </dgm:prSet>
      <dgm:spPr/>
    </dgm:pt>
    <dgm:pt modelId="{33A30D72-B421-4DF5-B6DD-6F7ADD3E28B5}" type="pres">
      <dgm:prSet presAssocID="{DF94F4E9-5CF9-45F1-867A-7D05EEBCC0C7}" presName="spacer" presStyleCnt="0"/>
      <dgm:spPr/>
    </dgm:pt>
    <dgm:pt modelId="{A484A75D-C5C3-4B88-A62F-47EE826ADB86}" type="pres">
      <dgm:prSet presAssocID="{17BAFE2C-ED08-4022-8F8D-C13DF6AAEC60}" presName="parentText" presStyleLbl="node1" presStyleIdx="3" presStyleCnt="4" custLinFactY="-4275" custLinFactNeighborY="-100000">
        <dgm:presLayoutVars>
          <dgm:chMax val="0"/>
          <dgm:bulletEnabled val="1"/>
        </dgm:presLayoutVars>
      </dgm:prSet>
      <dgm:spPr/>
    </dgm:pt>
  </dgm:ptLst>
  <dgm:cxnLst>
    <dgm:cxn modelId="{F5B11918-4157-4003-ABFA-6B01C8D0C4D4}" type="presOf" srcId="{D0420D3D-F3B5-4574-A386-7DE8107EEB4A}" destId="{EBDBF978-2376-47B3-88B4-34ED97AA5BDF}" srcOrd="0" destOrd="0" presId="urn:microsoft.com/office/officeart/2005/8/layout/vList2"/>
    <dgm:cxn modelId="{534C4C26-7327-4B33-9596-C112A93B1662}" type="presOf" srcId="{CCF403EC-3F0B-49FA-A898-C0FC37B6690C}" destId="{F3C383EB-9F1F-467A-B96C-A1B15A01E62C}" srcOrd="0" destOrd="0" presId="urn:microsoft.com/office/officeart/2005/8/layout/vList2"/>
    <dgm:cxn modelId="{9DE7C128-8429-42FC-B497-3E93E63C82DD}" srcId="{CCF403EC-3F0B-49FA-A898-C0FC37B6690C}" destId="{D0420D3D-F3B5-4574-A386-7DE8107EEB4A}" srcOrd="0" destOrd="0" parTransId="{92FC18D8-49BE-4A26-8643-58ACFB5FA83A}" sibTransId="{72562C44-D236-412A-924E-30B005202C8A}"/>
    <dgm:cxn modelId="{CD9CDC45-A26A-4ABA-A42E-2B83BC8C3ABC}" srcId="{549CE927-5C1C-4FCC-872E-9491AC57F63E}" destId="{7D6DAA0A-6A7D-4BB5-94CA-3027A47A3D9F}" srcOrd="2" destOrd="0" parTransId="{BD51B98B-67C8-4486-A7FC-4B5345B4D1FC}" sibTransId="{DF94F4E9-5CF9-45F1-867A-7D05EEBCC0C7}"/>
    <dgm:cxn modelId="{AEBC6672-08D1-4C33-8B16-D7143166BE9E}" srcId="{549CE927-5C1C-4FCC-872E-9491AC57F63E}" destId="{CCF403EC-3F0B-49FA-A898-C0FC37B6690C}" srcOrd="0" destOrd="0" parTransId="{60E99901-D551-4245-BD80-E0206A5A1CF8}" sibTransId="{45067306-08CC-408C-B87D-D3B0F484B8E7}"/>
    <dgm:cxn modelId="{A2AEFA79-7824-423A-B47D-2CF068D61983}" type="presOf" srcId="{17BAFE2C-ED08-4022-8F8D-C13DF6AAEC60}" destId="{A484A75D-C5C3-4B88-A62F-47EE826ADB86}" srcOrd="0" destOrd="0" presId="urn:microsoft.com/office/officeart/2005/8/layout/vList2"/>
    <dgm:cxn modelId="{FAF61DC0-9005-496B-98D5-B3473E1418C7}" type="presOf" srcId="{003D5FFC-276D-45CB-994D-1C99A750D5CF}" destId="{35F2C7C1-4EB7-4384-8C9E-BDD1D655DA44}" srcOrd="0" destOrd="0" presId="urn:microsoft.com/office/officeart/2005/8/layout/vList2"/>
    <dgm:cxn modelId="{D01F3CC4-FE2D-4BE5-BC66-814722031667}" type="presOf" srcId="{7D6DAA0A-6A7D-4BB5-94CA-3027A47A3D9F}" destId="{D94F04C9-BF29-4854-BADA-8C3153E63BDA}" srcOrd="0" destOrd="0" presId="urn:microsoft.com/office/officeart/2005/8/layout/vList2"/>
    <dgm:cxn modelId="{5C5FBDCA-8723-4E48-8018-5222295F97F0}" srcId="{549CE927-5C1C-4FCC-872E-9491AC57F63E}" destId="{003D5FFC-276D-45CB-994D-1C99A750D5CF}" srcOrd="1" destOrd="0" parTransId="{3308AE02-E7BE-426A-A72E-A5D2511BAE2F}" sibTransId="{244C799E-8122-446D-94A4-8F0285F2FD42}"/>
    <dgm:cxn modelId="{1C91D8D6-7F7D-4344-8486-A7D09DC68B53}" srcId="{549CE927-5C1C-4FCC-872E-9491AC57F63E}" destId="{17BAFE2C-ED08-4022-8F8D-C13DF6AAEC60}" srcOrd="3" destOrd="0" parTransId="{76EFB75F-48CA-4C0A-B2AF-F6AEF71719CE}" sibTransId="{DAD5A91F-E129-47BB-88A1-BE321250700F}"/>
    <dgm:cxn modelId="{95EA21F4-FF8D-4CD7-9E23-4AB45934FCC0}" type="presOf" srcId="{549CE927-5C1C-4FCC-872E-9491AC57F63E}" destId="{826E972D-2858-46B4-90B2-B0D968232653}" srcOrd="0" destOrd="0" presId="urn:microsoft.com/office/officeart/2005/8/layout/vList2"/>
    <dgm:cxn modelId="{32973E96-39D7-40F9-854F-FB4B1651F4C7}" type="presParOf" srcId="{826E972D-2858-46B4-90B2-B0D968232653}" destId="{F3C383EB-9F1F-467A-B96C-A1B15A01E62C}" srcOrd="0" destOrd="0" presId="urn:microsoft.com/office/officeart/2005/8/layout/vList2"/>
    <dgm:cxn modelId="{D13E483D-1A1A-4407-B1D1-3645A8D75E9C}" type="presParOf" srcId="{826E972D-2858-46B4-90B2-B0D968232653}" destId="{EBDBF978-2376-47B3-88B4-34ED97AA5BDF}" srcOrd="1" destOrd="0" presId="urn:microsoft.com/office/officeart/2005/8/layout/vList2"/>
    <dgm:cxn modelId="{5394802C-0E44-4104-BD9A-78F0FA114065}" type="presParOf" srcId="{826E972D-2858-46B4-90B2-B0D968232653}" destId="{35F2C7C1-4EB7-4384-8C9E-BDD1D655DA44}" srcOrd="2" destOrd="0" presId="urn:microsoft.com/office/officeart/2005/8/layout/vList2"/>
    <dgm:cxn modelId="{5DC1D277-A266-4C73-A59A-9DA392254C87}" type="presParOf" srcId="{826E972D-2858-46B4-90B2-B0D968232653}" destId="{720DA9B7-9A2A-4B94-87F9-8D2342F9999C}" srcOrd="3" destOrd="0" presId="urn:microsoft.com/office/officeart/2005/8/layout/vList2"/>
    <dgm:cxn modelId="{D0DF6AA3-7E29-4DD6-B3A5-A7FE2C02DABC}" type="presParOf" srcId="{826E972D-2858-46B4-90B2-B0D968232653}" destId="{D94F04C9-BF29-4854-BADA-8C3153E63BDA}" srcOrd="4" destOrd="0" presId="urn:microsoft.com/office/officeart/2005/8/layout/vList2"/>
    <dgm:cxn modelId="{3DBF8264-6946-4236-BAC4-9176B5E1742C}" type="presParOf" srcId="{826E972D-2858-46B4-90B2-B0D968232653}" destId="{33A30D72-B421-4DF5-B6DD-6F7ADD3E28B5}" srcOrd="5" destOrd="0" presId="urn:microsoft.com/office/officeart/2005/8/layout/vList2"/>
    <dgm:cxn modelId="{6B3EE447-50D2-403E-A31E-DE6AB61DE2AC}" type="presParOf" srcId="{826E972D-2858-46B4-90B2-B0D968232653}" destId="{A484A75D-C5C3-4B88-A62F-47EE826ADB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7B837E-EE20-442F-95E0-376F49B8C2EA}"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C7C2E72-C486-45C2-968F-AFA8465D5C58}">
      <dgm:prSet custT="1"/>
      <dgm:spPr/>
      <dgm:t>
        <a:bodyPr/>
        <a:lstStyle/>
        <a:p>
          <a:r>
            <a:rPr lang="en-US" sz="1600" dirty="0"/>
            <a:t>I think I got the 'Essential Properties' in the end apart from particular points which I have noted. The only important one is about stickiness of wages. Here I believe you were led astray by Alexander for I have been arguing with him about it and I think he now agrees with my point of view.</a:t>
          </a:r>
        </a:p>
      </dgm:t>
    </dgm:pt>
    <dgm:pt modelId="{9DABA058-3B7F-48A2-A74C-F746C85B9008}" type="parTrans" cxnId="{B445B993-2DF6-4586-80E7-5741B31342DE}">
      <dgm:prSet/>
      <dgm:spPr/>
      <dgm:t>
        <a:bodyPr/>
        <a:lstStyle/>
        <a:p>
          <a:endParaRPr lang="en-US"/>
        </a:p>
      </dgm:t>
    </dgm:pt>
    <dgm:pt modelId="{0AF7283E-FDEF-415A-9B1F-C6CD98E5E5AD}" type="sibTrans" cxnId="{B445B993-2DF6-4586-80E7-5741B31342DE}">
      <dgm:prSet/>
      <dgm:spPr/>
      <dgm:t>
        <a:bodyPr/>
        <a:lstStyle/>
        <a:p>
          <a:endParaRPr lang="en-US"/>
        </a:p>
      </dgm:t>
    </dgm:pt>
    <dgm:pt modelId="{A33FF96B-84FF-4E2A-ACB1-674DE007605D}">
      <dgm:prSet custT="1"/>
      <dgm:spPr/>
      <dgm:t>
        <a:bodyPr/>
        <a:lstStyle/>
        <a:p>
          <a:r>
            <a:rPr lang="en-US" sz="1600" dirty="0"/>
            <a:t>You don't anywhere come right out in the open and say what liquidity </a:t>
          </a:r>
          <a:r>
            <a:rPr lang="en-US" sz="1600" i="1" dirty="0"/>
            <a:t>is.</a:t>
          </a:r>
          <a:endParaRPr lang="en-US" sz="1600" dirty="0"/>
        </a:p>
      </dgm:t>
    </dgm:pt>
    <dgm:pt modelId="{304CE722-4A0A-4311-83C0-16C9892007FF}" type="parTrans" cxnId="{DDECB857-AB90-41F2-8F24-342A489B5D21}">
      <dgm:prSet/>
      <dgm:spPr/>
      <dgm:t>
        <a:bodyPr/>
        <a:lstStyle/>
        <a:p>
          <a:endParaRPr lang="en-US"/>
        </a:p>
      </dgm:t>
    </dgm:pt>
    <dgm:pt modelId="{8AA55D34-C153-4B28-868F-189B1A9880E7}" type="sibTrans" cxnId="{DDECB857-AB90-41F2-8F24-342A489B5D21}">
      <dgm:prSet/>
      <dgm:spPr/>
      <dgm:t>
        <a:bodyPr/>
        <a:lstStyle/>
        <a:p>
          <a:endParaRPr lang="en-US"/>
        </a:p>
      </dgm:t>
    </dgm:pt>
    <dgm:pt modelId="{5DC9C470-22AE-48DE-A87A-E7CBE647D262}">
      <dgm:prSet custT="1"/>
      <dgm:spPr/>
      <dgm:t>
        <a:bodyPr/>
        <a:lstStyle/>
        <a:p>
          <a:r>
            <a:rPr lang="en-US" sz="1600" dirty="0"/>
            <a:t>I enclose a note which I take to be what you mean. If I am right about this I don't think I have any further difficulty or disagreement.</a:t>
          </a:r>
        </a:p>
      </dgm:t>
    </dgm:pt>
    <dgm:pt modelId="{3139616A-2B83-4195-88C0-68E8616BA2CC}" type="parTrans" cxnId="{4E050F3C-D576-4B30-A5D5-C308DE819BC5}">
      <dgm:prSet/>
      <dgm:spPr/>
      <dgm:t>
        <a:bodyPr/>
        <a:lstStyle/>
        <a:p>
          <a:endParaRPr lang="en-US"/>
        </a:p>
      </dgm:t>
    </dgm:pt>
    <dgm:pt modelId="{A2583E48-7A0D-4529-9A84-2C7BA7A114CD}" type="sibTrans" cxnId="{4E050F3C-D576-4B30-A5D5-C308DE819BC5}">
      <dgm:prSet/>
      <dgm:spPr/>
      <dgm:t>
        <a:bodyPr/>
        <a:lstStyle/>
        <a:p>
          <a:endParaRPr lang="en-US"/>
        </a:p>
      </dgm:t>
    </dgm:pt>
    <dgm:pt modelId="{3C59F6C6-6FB0-4D00-9CA5-8DBF7CFE4ABE}">
      <dgm:prSet custT="1"/>
      <dgm:spPr/>
      <dgm:t>
        <a:bodyPr/>
        <a:lstStyle/>
        <a:p>
          <a:r>
            <a:rPr lang="en-US" sz="2000" dirty="0"/>
            <a:t>It is extraordinary to think how many tomes have been written on this subject (Knapp and all) without a grain of sense. </a:t>
          </a:r>
        </a:p>
      </dgm:t>
    </dgm:pt>
    <dgm:pt modelId="{30941568-B1B0-40B0-9ED6-CE3229167AEA}" type="parTrans" cxnId="{3D5509A4-AC39-48F7-9FDE-FE02D777A029}">
      <dgm:prSet/>
      <dgm:spPr/>
      <dgm:t>
        <a:bodyPr/>
        <a:lstStyle/>
        <a:p>
          <a:endParaRPr lang="en-US"/>
        </a:p>
      </dgm:t>
    </dgm:pt>
    <dgm:pt modelId="{BB98B98A-C4DD-4B4D-9DA2-D4B507095DDD}" type="sibTrans" cxnId="{3D5509A4-AC39-48F7-9FDE-FE02D777A029}">
      <dgm:prSet/>
      <dgm:spPr/>
      <dgm:t>
        <a:bodyPr/>
        <a:lstStyle/>
        <a:p>
          <a:endParaRPr lang="en-US"/>
        </a:p>
      </dgm:t>
    </dgm:pt>
    <dgm:pt modelId="{0D53816F-7F9C-4DC2-9511-CF58962B3BD8}" type="pres">
      <dgm:prSet presAssocID="{067B837E-EE20-442F-95E0-376F49B8C2EA}" presName="linear" presStyleCnt="0">
        <dgm:presLayoutVars>
          <dgm:animLvl val="lvl"/>
          <dgm:resizeHandles val="exact"/>
        </dgm:presLayoutVars>
      </dgm:prSet>
      <dgm:spPr/>
    </dgm:pt>
    <dgm:pt modelId="{1592E195-A7AF-4507-9B58-F45E8F6C1BE8}" type="pres">
      <dgm:prSet presAssocID="{DC7C2E72-C486-45C2-968F-AFA8465D5C58}" presName="parentText" presStyleLbl="node1" presStyleIdx="0" presStyleCnt="4">
        <dgm:presLayoutVars>
          <dgm:chMax val="0"/>
          <dgm:bulletEnabled val="1"/>
        </dgm:presLayoutVars>
      </dgm:prSet>
      <dgm:spPr/>
    </dgm:pt>
    <dgm:pt modelId="{E956F333-543D-43B1-8B0B-2C86F8E6CEC5}" type="pres">
      <dgm:prSet presAssocID="{0AF7283E-FDEF-415A-9B1F-C6CD98E5E5AD}" presName="spacer" presStyleCnt="0"/>
      <dgm:spPr/>
    </dgm:pt>
    <dgm:pt modelId="{F1C36720-6E17-4055-9762-60C4FA3CC05B}" type="pres">
      <dgm:prSet presAssocID="{A33FF96B-84FF-4E2A-ACB1-674DE007605D}" presName="parentText" presStyleLbl="node1" presStyleIdx="1" presStyleCnt="4" custLinFactNeighborX="233">
        <dgm:presLayoutVars>
          <dgm:chMax val="0"/>
          <dgm:bulletEnabled val="1"/>
        </dgm:presLayoutVars>
      </dgm:prSet>
      <dgm:spPr/>
    </dgm:pt>
    <dgm:pt modelId="{578F1900-55FD-4EB6-8F87-DEF47249B9B8}" type="pres">
      <dgm:prSet presAssocID="{8AA55D34-C153-4B28-868F-189B1A9880E7}" presName="spacer" presStyleCnt="0"/>
      <dgm:spPr/>
    </dgm:pt>
    <dgm:pt modelId="{5CC23445-664A-4263-9DEE-50F13B93F808}" type="pres">
      <dgm:prSet presAssocID="{5DC9C470-22AE-48DE-A87A-E7CBE647D262}" presName="parentText" presStyleLbl="node1" presStyleIdx="2" presStyleCnt="4">
        <dgm:presLayoutVars>
          <dgm:chMax val="0"/>
          <dgm:bulletEnabled val="1"/>
        </dgm:presLayoutVars>
      </dgm:prSet>
      <dgm:spPr/>
    </dgm:pt>
    <dgm:pt modelId="{D8A68277-42CE-4AE1-AB7C-BFA90793337F}" type="pres">
      <dgm:prSet presAssocID="{A2583E48-7A0D-4529-9A84-2C7BA7A114CD}" presName="spacer" presStyleCnt="0"/>
      <dgm:spPr/>
    </dgm:pt>
    <dgm:pt modelId="{FB2CFCC0-896A-498A-8546-CE2CC9AB6D68}" type="pres">
      <dgm:prSet presAssocID="{3C59F6C6-6FB0-4D00-9CA5-8DBF7CFE4ABE}" presName="parentText" presStyleLbl="node1" presStyleIdx="3" presStyleCnt="4">
        <dgm:presLayoutVars>
          <dgm:chMax val="0"/>
          <dgm:bulletEnabled val="1"/>
        </dgm:presLayoutVars>
      </dgm:prSet>
      <dgm:spPr/>
    </dgm:pt>
  </dgm:ptLst>
  <dgm:cxnLst>
    <dgm:cxn modelId="{4E050F3C-D576-4B30-A5D5-C308DE819BC5}" srcId="{067B837E-EE20-442F-95E0-376F49B8C2EA}" destId="{5DC9C470-22AE-48DE-A87A-E7CBE647D262}" srcOrd="2" destOrd="0" parTransId="{3139616A-2B83-4195-88C0-68E8616BA2CC}" sibTransId="{A2583E48-7A0D-4529-9A84-2C7BA7A114CD}"/>
    <dgm:cxn modelId="{DDECB857-AB90-41F2-8F24-342A489B5D21}" srcId="{067B837E-EE20-442F-95E0-376F49B8C2EA}" destId="{A33FF96B-84FF-4E2A-ACB1-674DE007605D}" srcOrd="1" destOrd="0" parTransId="{304CE722-4A0A-4311-83C0-16C9892007FF}" sibTransId="{8AA55D34-C153-4B28-868F-189B1A9880E7}"/>
    <dgm:cxn modelId="{EA873084-6534-4441-9378-BDEAE80A27E8}" type="presOf" srcId="{5DC9C470-22AE-48DE-A87A-E7CBE647D262}" destId="{5CC23445-664A-4263-9DEE-50F13B93F808}" srcOrd="0" destOrd="0" presId="urn:microsoft.com/office/officeart/2005/8/layout/vList2"/>
    <dgm:cxn modelId="{B445B993-2DF6-4586-80E7-5741B31342DE}" srcId="{067B837E-EE20-442F-95E0-376F49B8C2EA}" destId="{DC7C2E72-C486-45C2-968F-AFA8465D5C58}" srcOrd="0" destOrd="0" parTransId="{9DABA058-3B7F-48A2-A74C-F746C85B9008}" sibTransId="{0AF7283E-FDEF-415A-9B1F-C6CD98E5E5AD}"/>
    <dgm:cxn modelId="{3D5509A4-AC39-48F7-9FDE-FE02D777A029}" srcId="{067B837E-EE20-442F-95E0-376F49B8C2EA}" destId="{3C59F6C6-6FB0-4D00-9CA5-8DBF7CFE4ABE}" srcOrd="3" destOrd="0" parTransId="{30941568-B1B0-40B0-9ED6-CE3229167AEA}" sibTransId="{BB98B98A-C4DD-4B4D-9DA2-D4B507095DDD}"/>
    <dgm:cxn modelId="{F0E7D0A6-A65D-42F3-8E85-000FAC2B74D0}" type="presOf" srcId="{067B837E-EE20-442F-95E0-376F49B8C2EA}" destId="{0D53816F-7F9C-4DC2-9511-CF58962B3BD8}" srcOrd="0" destOrd="0" presId="urn:microsoft.com/office/officeart/2005/8/layout/vList2"/>
    <dgm:cxn modelId="{CC35B3E1-9929-4723-B847-A7D11842C58E}" type="presOf" srcId="{A33FF96B-84FF-4E2A-ACB1-674DE007605D}" destId="{F1C36720-6E17-4055-9762-60C4FA3CC05B}" srcOrd="0" destOrd="0" presId="urn:microsoft.com/office/officeart/2005/8/layout/vList2"/>
    <dgm:cxn modelId="{CA1691E7-C38F-4C6C-89AC-652D96E14D13}" type="presOf" srcId="{3C59F6C6-6FB0-4D00-9CA5-8DBF7CFE4ABE}" destId="{FB2CFCC0-896A-498A-8546-CE2CC9AB6D68}" srcOrd="0" destOrd="0" presId="urn:microsoft.com/office/officeart/2005/8/layout/vList2"/>
    <dgm:cxn modelId="{DB3607F5-A013-4E3F-ACCD-473CF2B60C35}" type="presOf" srcId="{DC7C2E72-C486-45C2-968F-AFA8465D5C58}" destId="{1592E195-A7AF-4507-9B58-F45E8F6C1BE8}" srcOrd="0" destOrd="0" presId="urn:microsoft.com/office/officeart/2005/8/layout/vList2"/>
    <dgm:cxn modelId="{48FBE5AA-4997-48AA-89C5-C7054C38AF68}" type="presParOf" srcId="{0D53816F-7F9C-4DC2-9511-CF58962B3BD8}" destId="{1592E195-A7AF-4507-9B58-F45E8F6C1BE8}" srcOrd="0" destOrd="0" presId="urn:microsoft.com/office/officeart/2005/8/layout/vList2"/>
    <dgm:cxn modelId="{2ADE2B5C-57D0-45DF-A6C2-054311776993}" type="presParOf" srcId="{0D53816F-7F9C-4DC2-9511-CF58962B3BD8}" destId="{E956F333-543D-43B1-8B0B-2C86F8E6CEC5}" srcOrd="1" destOrd="0" presId="urn:microsoft.com/office/officeart/2005/8/layout/vList2"/>
    <dgm:cxn modelId="{468698D3-369E-4587-9EE7-F25FF2E84F38}" type="presParOf" srcId="{0D53816F-7F9C-4DC2-9511-CF58962B3BD8}" destId="{F1C36720-6E17-4055-9762-60C4FA3CC05B}" srcOrd="2" destOrd="0" presId="urn:microsoft.com/office/officeart/2005/8/layout/vList2"/>
    <dgm:cxn modelId="{30D689F7-1E2D-47D9-8899-14CF23CCA962}" type="presParOf" srcId="{0D53816F-7F9C-4DC2-9511-CF58962B3BD8}" destId="{578F1900-55FD-4EB6-8F87-DEF47249B9B8}" srcOrd="3" destOrd="0" presId="urn:microsoft.com/office/officeart/2005/8/layout/vList2"/>
    <dgm:cxn modelId="{20AA9DBE-0842-4EFF-8E53-B61E7CE1E4E4}" type="presParOf" srcId="{0D53816F-7F9C-4DC2-9511-CF58962B3BD8}" destId="{5CC23445-664A-4263-9DEE-50F13B93F808}" srcOrd="4" destOrd="0" presId="urn:microsoft.com/office/officeart/2005/8/layout/vList2"/>
    <dgm:cxn modelId="{0CA58605-DB1C-4D3D-BC5F-3A7957835F17}" type="presParOf" srcId="{0D53816F-7F9C-4DC2-9511-CF58962B3BD8}" destId="{D8A68277-42CE-4AE1-AB7C-BFA90793337F}" srcOrd="5" destOrd="0" presId="urn:microsoft.com/office/officeart/2005/8/layout/vList2"/>
    <dgm:cxn modelId="{6144925B-EE5E-4EB0-85D4-99FFF30B8A86}" type="presParOf" srcId="{0D53816F-7F9C-4DC2-9511-CF58962B3BD8}" destId="{FB2CFCC0-896A-498A-8546-CE2CC9AB6D6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BF827A-3C18-436A-A4E0-9790D6262FF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4FDAFA-C0D1-4006-AAC0-22B22F22FF93}">
      <dgm:prSet/>
      <dgm:spPr/>
      <dgm:t>
        <a:bodyPr/>
        <a:lstStyle/>
        <a:p>
          <a:r>
            <a:rPr lang="en-US" dirty="0"/>
            <a:t>PK lost sight of something important from the General Theory</a:t>
          </a:r>
        </a:p>
      </dgm:t>
    </dgm:pt>
    <dgm:pt modelId="{3221E62C-0A4A-4291-9256-17D19BC8E4AF}" type="parTrans" cxnId="{2EE433EF-711E-4F26-98E1-E977453D02BD}">
      <dgm:prSet/>
      <dgm:spPr/>
      <dgm:t>
        <a:bodyPr/>
        <a:lstStyle/>
        <a:p>
          <a:endParaRPr lang="en-US"/>
        </a:p>
      </dgm:t>
    </dgm:pt>
    <dgm:pt modelId="{3BBA4B0B-06AD-46BA-A82F-14BDD7AA432C}" type="sibTrans" cxnId="{2EE433EF-711E-4F26-98E1-E977453D02BD}">
      <dgm:prSet/>
      <dgm:spPr/>
      <dgm:t>
        <a:bodyPr/>
        <a:lstStyle/>
        <a:p>
          <a:endParaRPr lang="en-US"/>
        </a:p>
      </dgm:t>
    </dgm:pt>
    <dgm:pt modelId="{2F7805B1-94E7-47B6-977E-5ADD99553B09}">
      <dgm:prSet/>
      <dgm:spPr/>
      <dgm:t>
        <a:bodyPr/>
        <a:lstStyle/>
        <a:p>
          <a:r>
            <a:rPr lang="en-US" dirty="0"/>
            <a:t>Although IT HAD NOT DISAPPEARED: It was “tamed”  in “tranquility</a:t>
          </a:r>
        </a:p>
      </dgm:t>
    </dgm:pt>
    <dgm:pt modelId="{E704AD39-6F59-4220-9A5F-1BE261542FCB}" type="parTrans" cxnId="{A6599E2B-6050-4837-B96D-0C66FD2713B0}">
      <dgm:prSet/>
      <dgm:spPr/>
      <dgm:t>
        <a:bodyPr/>
        <a:lstStyle/>
        <a:p>
          <a:endParaRPr lang="en-US"/>
        </a:p>
      </dgm:t>
    </dgm:pt>
    <dgm:pt modelId="{A1ED8825-F263-4AE1-9F79-DDB9E74EA051}" type="sibTrans" cxnId="{A6599E2B-6050-4837-B96D-0C66FD2713B0}">
      <dgm:prSet/>
      <dgm:spPr/>
      <dgm:t>
        <a:bodyPr/>
        <a:lstStyle/>
        <a:p>
          <a:endParaRPr lang="en-US"/>
        </a:p>
      </dgm:t>
    </dgm:pt>
    <dgm:pt modelId="{AE38BB7B-58F3-4141-A864-16B6E9F365E5}">
      <dgm:prSet custT="1"/>
      <dgm:spPr/>
      <dgm:t>
        <a:bodyPr/>
        <a:lstStyle/>
        <a:p>
          <a:r>
            <a:rPr lang="en-US" sz="1600" dirty="0"/>
            <a:t>Robinson (1952): The Rate of Interest </a:t>
          </a:r>
        </a:p>
      </dgm:t>
    </dgm:pt>
    <dgm:pt modelId="{645C7DA7-3AED-4283-8B03-FFAB03C07708}" type="parTrans" cxnId="{5031ADC4-7251-4F0E-8DFF-33A6569471C6}">
      <dgm:prSet/>
      <dgm:spPr/>
      <dgm:t>
        <a:bodyPr/>
        <a:lstStyle/>
        <a:p>
          <a:endParaRPr lang="en-US"/>
        </a:p>
      </dgm:t>
    </dgm:pt>
    <dgm:pt modelId="{B8C6C9ED-164D-4233-94FE-6763CAC68C90}" type="sibTrans" cxnId="{5031ADC4-7251-4F0E-8DFF-33A6569471C6}">
      <dgm:prSet/>
      <dgm:spPr/>
      <dgm:t>
        <a:bodyPr/>
        <a:lstStyle/>
        <a:p>
          <a:endParaRPr lang="en-US"/>
        </a:p>
      </dgm:t>
    </dgm:pt>
    <dgm:pt modelId="{7E418FD8-0BD7-4B93-AEC5-4FB909F7A313}">
      <dgm:prSet custT="1"/>
      <dgm:spPr/>
      <dgm:t>
        <a:bodyPr/>
        <a:lstStyle/>
        <a:p>
          <a:r>
            <a:rPr lang="en-US" sz="1600" dirty="0"/>
            <a:t>Kaldor, Kahn: Radcliffe Report (1959), </a:t>
          </a:r>
        </a:p>
      </dgm:t>
    </dgm:pt>
    <dgm:pt modelId="{88DBD4AC-F27D-432C-B420-FB288D0D10EA}" type="parTrans" cxnId="{B58B62C0-4826-4FEE-99C6-978316815175}">
      <dgm:prSet/>
      <dgm:spPr/>
      <dgm:t>
        <a:bodyPr/>
        <a:lstStyle/>
        <a:p>
          <a:endParaRPr lang="en-US"/>
        </a:p>
      </dgm:t>
    </dgm:pt>
    <dgm:pt modelId="{6EB7ED00-62E3-47AF-8271-74110A614486}" type="sibTrans" cxnId="{B58B62C0-4826-4FEE-99C6-978316815175}">
      <dgm:prSet/>
      <dgm:spPr/>
      <dgm:t>
        <a:bodyPr/>
        <a:lstStyle/>
        <a:p>
          <a:endParaRPr lang="en-US"/>
        </a:p>
      </dgm:t>
    </dgm:pt>
    <dgm:pt modelId="{BD7CB5C7-3212-446A-A1DC-4FF296AB7A83}">
      <dgm:prSet custT="1"/>
      <dgm:spPr/>
      <dgm:t>
        <a:bodyPr/>
        <a:lstStyle/>
        <a:p>
          <a:r>
            <a:rPr lang="en-US" sz="1600" dirty="0"/>
            <a:t>Fellow </a:t>
          </a:r>
          <a:r>
            <a:rPr lang="en-US" sz="1600" dirty="0" err="1"/>
            <a:t>Travellers</a:t>
          </a:r>
          <a:r>
            <a:rPr lang="en-US" sz="1600" dirty="0"/>
            <a:t>: Minsky, Davidson, </a:t>
          </a:r>
          <a:r>
            <a:rPr lang="en-US" sz="1600" dirty="0" err="1"/>
            <a:t>Rousseas</a:t>
          </a:r>
          <a:r>
            <a:rPr lang="en-US" sz="1600" dirty="0"/>
            <a:t>…..</a:t>
          </a:r>
        </a:p>
      </dgm:t>
    </dgm:pt>
    <dgm:pt modelId="{E1CD293A-D805-4E71-BBE3-408B9547C842}" type="parTrans" cxnId="{28110A31-1B5C-48C3-82DE-10A4EC905AA8}">
      <dgm:prSet/>
      <dgm:spPr/>
      <dgm:t>
        <a:bodyPr/>
        <a:lstStyle/>
        <a:p>
          <a:endParaRPr lang="en-US"/>
        </a:p>
      </dgm:t>
    </dgm:pt>
    <dgm:pt modelId="{66EEDD34-CC7A-4A8E-A60C-CE28A071C30E}" type="sibTrans" cxnId="{28110A31-1B5C-48C3-82DE-10A4EC905AA8}">
      <dgm:prSet/>
      <dgm:spPr/>
      <dgm:t>
        <a:bodyPr/>
        <a:lstStyle/>
        <a:p>
          <a:endParaRPr lang="en-US"/>
        </a:p>
      </dgm:t>
    </dgm:pt>
    <dgm:pt modelId="{648D5379-79FE-4D41-9F85-39B59A1A68FB}">
      <dgm:prSet/>
      <dgm:spPr/>
      <dgm:t>
        <a:bodyPr/>
        <a:lstStyle/>
        <a:p>
          <a:r>
            <a:rPr lang="en-US" dirty="0"/>
            <a:t>Monetarist Counter Revolution: Friedman: 1948, 1968.  Quantity Theory Redux</a:t>
          </a:r>
        </a:p>
      </dgm:t>
    </dgm:pt>
    <dgm:pt modelId="{C7381886-3494-48C3-8ADB-53DE66AD57C0}" type="parTrans" cxnId="{3335A9D8-85F5-4DB4-8884-FE4D932BB9F4}">
      <dgm:prSet/>
      <dgm:spPr/>
      <dgm:t>
        <a:bodyPr/>
        <a:lstStyle/>
        <a:p>
          <a:endParaRPr lang="en-US"/>
        </a:p>
      </dgm:t>
    </dgm:pt>
    <dgm:pt modelId="{6D412DFF-0B1B-4F41-AAB8-B944BB106BF9}" type="sibTrans" cxnId="{3335A9D8-85F5-4DB4-8884-FE4D932BB9F4}">
      <dgm:prSet/>
      <dgm:spPr/>
      <dgm:t>
        <a:bodyPr/>
        <a:lstStyle/>
        <a:p>
          <a:endParaRPr lang="en-US"/>
        </a:p>
      </dgm:t>
    </dgm:pt>
    <dgm:pt modelId="{B90087E4-81D8-4263-961E-50DD79E1C108}">
      <dgm:prSet/>
      <dgm:spPr/>
      <dgm:t>
        <a:bodyPr/>
        <a:lstStyle/>
        <a:p>
          <a:r>
            <a:rPr lang="en-US" dirty="0"/>
            <a:t>Produced Kaldor (1982) The Scourge of Monetarism </a:t>
          </a:r>
        </a:p>
      </dgm:t>
    </dgm:pt>
    <dgm:pt modelId="{7400AB04-518E-4E2B-A71F-D5F3AC883C47}" type="parTrans" cxnId="{088D7F5E-6DED-47A3-A64A-86BBF945ED2D}">
      <dgm:prSet/>
      <dgm:spPr/>
      <dgm:t>
        <a:bodyPr/>
        <a:lstStyle/>
        <a:p>
          <a:endParaRPr lang="en-US"/>
        </a:p>
      </dgm:t>
    </dgm:pt>
    <dgm:pt modelId="{E643A5B6-58BD-4543-B18A-684355E7AA10}" type="sibTrans" cxnId="{088D7F5E-6DED-47A3-A64A-86BBF945ED2D}">
      <dgm:prSet/>
      <dgm:spPr/>
      <dgm:t>
        <a:bodyPr/>
        <a:lstStyle/>
        <a:p>
          <a:endParaRPr lang="en-US"/>
        </a:p>
      </dgm:t>
    </dgm:pt>
    <dgm:pt modelId="{6A4906A7-1B1E-401A-B23D-A52D9BBCBAB1}">
      <dgm:prSet/>
      <dgm:spPr/>
      <dgm:t>
        <a:bodyPr/>
        <a:lstStyle/>
        <a:p>
          <a:r>
            <a:rPr lang="en-US" dirty="0"/>
            <a:t>Endogenous Money- </a:t>
          </a:r>
          <a:r>
            <a:rPr lang="en-US" dirty="0" err="1"/>
            <a:t>Horizontalists</a:t>
          </a:r>
          <a:r>
            <a:rPr lang="en-US" dirty="0"/>
            <a:t> v. </a:t>
          </a:r>
          <a:r>
            <a:rPr lang="en-US" dirty="0" err="1"/>
            <a:t>Verticalists</a:t>
          </a:r>
          <a:r>
            <a:rPr lang="en-US" dirty="0"/>
            <a:t> (Today MMT)</a:t>
          </a:r>
        </a:p>
      </dgm:t>
    </dgm:pt>
    <dgm:pt modelId="{D1C68555-39B5-440B-A6F3-B7BB94E257B6}" type="parTrans" cxnId="{70A8F4A5-C0F3-4E50-BFEE-1775938B0D6A}">
      <dgm:prSet/>
      <dgm:spPr/>
      <dgm:t>
        <a:bodyPr/>
        <a:lstStyle/>
        <a:p>
          <a:endParaRPr lang="en-US"/>
        </a:p>
      </dgm:t>
    </dgm:pt>
    <dgm:pt modelId="{4A6AD020-4AF8-4AE6-892B-E5D54DCBDC35}" type="sibTrans" cxnId="{70A8F4A5-C0F3-4E50-BFEE-1775938B0D6A}">
      <dgm:prSet/>
      <dgm:spPr/>
      <dgm:t>
        <a:bodyPr/>
        <a:lstStyle/>
        <a:p>
          <a:endParaRPr lang="en-US"/>
        </a:p>
      </dgm:t>
    </dgm:pt>
    <dgm:pt modelId="{AA0DFEA5-AC0B-4CBC-8CB8-137A9536FF71}">
      <dgm:prSet/>
      <dgm:spPr/>
      <dgm:t>
        <a:bodyPr/>
        <a:lstStyle/>
        <a:p>
          <a:r>
            <a:rPr lang="en-US" dirty="0"/>
            <a:t>Paradoxically Many considered money in the GT as Exogenous!</a:t>
          </a:r>
        </a:p>
      </dgm:t>
    </dgm:pt>
    <dgm:pt modelId="{88527635-18DF-4AB6-885F-04A64AA65A6E}" type="parTrans" cxnId="{5BA4478B-C0BF-4701-BDAD-18F1C54308FA}">
      <dgm:prSet/>
      <dgm:spPr/>
      <dgm:t>
        <a:bodyPr/>
        <a:lstStyle/>
        <a:p>
          <a:endParaRPr lang="en-US"/>
        </a:p>
      </dgm:t>
    </dgm:pt>
    <dgm:pt modelId="{4E52C8F2-8507-403B-A475-56C497C82D06}" type="sibTrans" cxnId="{5BA4478B-C0BF-4701-BDAD-18F1C54308FA}">
      <dgm:prSet/>
      <dgm:spPr/>
      <dgm:t>
        <a:bodyPr/>
        <a:lstStyle/>
        <a:p>
          <a:endParaRPr lang="en-US"/>
        </a:p>
      </dgm:t>
    </dgm:pt>
    <dgm:pt modelId="{B9FCB59B-9109-4346-9AB5-13FD5A029C0E}">
      <dgm:prSet custT="1"/>
      <dgm:spPr/>
      <dgm:t>
        <a:bodyPr/>
        <a:lstStyle/>
        <a:p>
          <a:r>
            <a:rPr lang="en-US" sz="2000" b="1" dirty="0"/>
            <a:t>Liquidity Preference was lost</a:t>
          </a:r>
        </a:p>
      </dgm:t>
    </dgm:pt>
    <dgm:pt modelId="{91B6D132-25B2-4D82-9658-20112912876A}" type="parTrans" cxnId="{C7B5D62C-FE48-4674-AA69-D31E473A2F52}">
      <dgm:prSet/>
      <dgm:spPr/>
      <dgm:t>
        <a:bodyPr/>
        <a:lstStyle/>
        <a:p>
          <a:endParaRPr lang="en-US"/>
        </a:p>
      </dgm:t>
    </dgm:pt>
    <dgm:pt modelId="{504B338A-DE68-4D4E-9670-A5B29EBD037C}" type="sibTrans" cxnId="{C7B5D62C-FE48-4674-AA69-D31E473A2F52}">
      <dgm:prSet/>
      <dgm:spPr/>
      <dgm:t>
        <a:bodyPr/>
        <a:lstStyle/>
        <a:p>
          <a:endParaRPr lang="en-US"/>
        </a:p>
      </dgm:t>
    </dgm:pt>
    <dgm:pt modelId="{DC345B87-1B54-45AA-A3CD-4F43BE95D841}">
      <dgm:prSet custT="1"/>
      <dgm:spPr/>
      <dgm:t>
        <a:bodyPr/>
        <a:lstStyle/>
        <a:p>
          <a:r>
            <a:rPr lang="en-US" sz="1800" dirty="0"/>
            <a:t>Love of Money: Liquidity Preference</a:t>
          </a:r>
        </a:p>
      </dgm:t>
    </dgm:pt>
    <dgm:pt modelId="{105D77D8-4D73-4CFB-A2A4-8E1F54486590}" type="sibTrans" cxnId="{001354C3-2868-4EEA-8605-2A6F342D0B16}">
      <dgm:prSet/>
      <dgm:spPr/>
      <dgm:t>
        <a:bodyPr/>
        <a:lstStyle/>
        <a:p>
          <a:endParaRPr lang="en-US"/>
        </a:p>
      </dgm:t>
    </dgm:pt>
    <dgm:pt modelId="{1D772D07-D1E5-4607-9EED-767AFD7E0138}" type="parTrans" cxnId="{001354C3-2868-4EEA-8605-2A6F342D0B16}">
      <dgm:prSet/>
      <dgm:spPr/>
      <dgm:t>
        <a:bodyPr/>
        <a:lstStyle/>
        <a:p>
          <a:endParaRPr lang="en-US"/>
        </a:p>
      </dgm:t>
    </dgm:pt>
    <dgm:pt modelId="{1FBEB563-32DA-4409-A072-EA58B1D64EA6}">
      <dgm:prSet custT="1"/>
      <dgm:spPr/>
      <dgm:t>
        <a:bodyPr/>
        <a:lstStyle/>
        <a:p>
          <a:r>
            <a:rPr lang="en-US" sz="1600" dirty="0"/>
            <a:t>Kahn (1954) Notes on  Liquidity Preference</a:t>
          </a:r>
        </a:p>
      </dgm:t>
    </dgm:pt>
    <dgm:pt modelId="{B0690E82-2AA8-4CFE-A5CC-A2B73293631A}" type="parTrans" cxnId="{ACC1830F-F358-45D1-BC60-EF4F08A58AE3}">
      <dgm:prSet/>
      <dgm:spPr/>
      <dgm:t>
        <a:bodyPr/>
        <a:lstStyle/>
        <a:p>
          <a:endParaRPr lang="en-US"/>
        </a:p>
      </dgm:t>
    </dgm:pt>
    <dgm:pt modelId="{904FCC76-3CA4-4AA5-A9BF-E1B11DE2607E}" type="sibTrans" cxnId="{ACC1830F-F358-45D1-BC60-EF4F08A58AE3}">
      <dgm:prSet/>
      <dgm:spPr/>
      <dgm:t>
        <a:bodyPr/>
        <a:lstStyle/>
        <a:p>
          <a:endParaRPr lang="en-US"/>
        </a:p>
      </dgm:t>
    </dgm:pt>
    <dgm:pt modelId="{6CC379B7-49AF-4311-AF62-A5C1C6510742}" type="pres">
      <dgm:prSet presAssocID="{B0BF827A-3C18-436A-A4E0-9790D6262FF8}" presName="linear" presStyleCnt="0">
        <dgm:presLayoutVars>
          <dgm:animLvl val="lvl"/>
          <dgm:resizeHandles val="exact"/>
        </dgm:presLayoutVars>
      </dgm:prSet>
      <dgm:spPr/>
    </dgm:pt>
    <dgm:pt modelId="{BF692F4B-B46A-43BE-BAAD-870BAE86EDF9}" type="pres">
      <dgm:prSet presAssocID="{AB4FDAFA-C0D1-4006-AAC0-22B22F22FF93}" presName="parentText" presStyleLbl="node1" presStyleIdx="0" presStyleCnt="6" custScaleY="82329" custLinFactNeighborY="-55651">
        <dgm:presLayoutVars>
          <dgm:chMax val="0"/>
          <dgm:bulletEnabled val="1"/>
        </dgm:presLayoutVars>
      </dgm:prSet>
      <dgm:spPr/>
    </dgm:pt>
    <dgm:pt modelId="{6635B180-0E03-4045-873B-AFB136AE1072}" type="pres">
      <dgm:prSet presAssocID="{AB4FDAFA-C0D1-4006-AAC0-22B22F22FF93}" presName="childText" presStyleLbl="revTx" presStyleIdx="0" presStyleCnt="3" custScaleY="74179" custLinFactNeighborY="-7147">
        <dgm:presLayoutVars>
          <dgm:bulletEnabled val="1"/>
        </dgm:presLayoutVars>
      </dgm:prSet>
      <dgm:spPr/>
    </dgm:pt>
    <dgm:pt modelId="{F1E426C9-8534-4923-8880-30EF4D72081E}" type="pres">
      <dgm:prSet presAssocID="{2F7805B1-94E7-47B6-977E-5ADD99553B09}" presName="parentText" presStyleLbl="node1" presStyleIdx="1" presStyleCnt="6" custScaleY="55553">
        <dgm:presLayoutVars>
          <dgm:chMax val="0"/>
          <dgm:bulletEnabled val="1"/>
        </dgm:presLayoutVars>
      </dgm:prSet>
      <dgm:spPr/>
    </dgm:pt>
    <dgm:pt modelId="{48B6DD98-3A81-4187-9683-D67C9DB4F86C}" type="pres">
      <dgm:prSet presAssocID="{2F7805B1-94E7-47B6-977E-5ADD99553B09}" presName="childText" presStyleLbl="revTx" presStyleIdx="1" presStyleCnt="3">
        <dgm:presLayoutVars>
          <dgm:bulletEnabled val="1"/>
        </dgm:presLayoutVars>
      </dgm:prSet>
      <dgm:spPr/>
    </dgm:pt>
    <dgm:pt modelId="{6D89A26F-17C4-4BFB-B1BB-E8EDF34DFBA4}" type="pres">
      <dgm:prSet presAssocID="{648D5379-79FE-4D41-9F85-39B59A1A68FB}" presName="parentText" presStyleLbl="node1" presStyleIdx="2" presStyleCnt="6">
        <dgm:presLayoutVars>
          <dgm:chMax val="0"/>
          <dgm:bulletEnabled val="1"/>
        </dgm:presLayoutVars>
      </dgm:prSet>
      <dgm:spPr/>
    </dgm:pt>
    <dgm:pt modelId="{FBB7E29E-7ED0-44AB-A38C-7E426BADA902}" type="pres">
      <dgm:prSet presAssocID="{6D412DFF-0B1B-4F41-AAB8-B944BB106BF9}" presName="spacer" presStyleCnt="0"/>
      <dgm:spPr/>
    </dgm:pt>
    <dgm:pt modelId="{E8A10531-D751-4304-AF5B-7E2834808FBF}" type="pres">
      <dgm:prSet presAssocID="{B90087E4-81D8-4263-961E-50DD79E1C108}" presName="parentText" presStyleLbl="node1" presStyleIdx="3" presStyleCnt="6" custScaleY="83432">
        <dgm:presLayoutVars>
          <dgm:chMax val="0"/>
          <dgm:bulletEnabled val="1"/>
        </dgm:presLayoutVars>
      </dgm:prSet>
      <dgm:spPr/>
    </dgm:pt>
    <dgm:pt modelId="{009EA893-1D42-4106-9F43-0FD9B5EB96F8}" type="pres">
      <dgm:prSet presAssocID="{E643A5B6-58BD-4543-B18A-684355E7AA10}" presName="spacer" presStyleCnt="0"/>
      <dgm:spPr/>
    </dgm:pt>
    <dgm:pt modelId="{73EE30BD-1E12-4A03-9F89-A1E619C2B47F}" type="pres">
      <dgm:prSet presAssocID="{6A4906A7-1B1E-401A-B23D-A52D9BBCBAB1}" presName="parentText" presStyleLbl="node1" presStyleIdx="4" presStyleCnt="6" custScaleY="69229" custLinFactNeighborY="9287">
        <dgm:presLayoutVars>
          <dgm:chMax val="0"/>
          <dgm:bulletEnabled val="1"/>
        </dgm:presLayoutVars>
      </dgm:prSet>
      <dgm:spPr/>
    </dgm:pt>
    <dgm:pt modelId="{51F6AA02-B7E1-402D-9AD3-0B2B5AE11735}" type="pres">
      <dgm:prSet presAssocID="{6A4906A7-1B1E-401A-B23D-A52D9BBCBAB1}" presName="childText" presStyleLbl="revTx" presStyleIdx="2" presStyleCnt="3" custScaleY="65307" custLinFactNeighborY="14033">
        <dgm:presLayoutVars>
          <dgm:bulletEnabled val="1"/>
        </dgm:presLayoutVars>
      </dgm:prSet>
      <dgm:spPr/>
    </dgm:pt>
    <dgm:pt modelId="{A8C6BC97-BE7C-4345-A2FE-CE2058E329D4}" type="pres">
      <dgm:prSet presAssocID="{B9FCB59B-9109-4346-9AB5-13FD5A029C0E}" presName="parentText" presStyleLbl="node1" presStyleIdx="5" presStyleCnt="6" custScaleY="60138" custLinFactNeighborY="95401">
        <dgm:presLayoutVars>
          <dgm:chMax val="0"/>
          <dgm:bulletEnabled val="1"/>
        </dgm:presLayoutVars>
      </dgm:prSet>
      <dgm:spPr/>
    </dgm:pt>
  </dgm:ptLst>
  <dgm:cxnLst>
    <dgm:cxn modelId="{1BF2C900-56CD-4D66-BC0E-5F378F8A49B6}" type="presOf" srcId="{7E418FD8-0BD7-4B93-AEC5-4FB909F7A313}" destId="{48B6DD98-3A81-4187-9683-D67C9DB4F86C}" srcOrd="0" destOrd="2" presId="urn:microsoft.com/office/officeart/2005/8/layout/vList2"/>
    <dgm:cxn modelId="{ACC1830F-F358-45D1-BC60-EF4F08A58AE3}" srcId="{2F7805B1-94E7-47B6-977E-5ADD99553B09}" destId="{1FBEB563-32DA-4409-A072-EA58B1D64EA6}" srcOrd="1" destOrd="0" parTransId="{B0690E82-2AA8-4CFE-A5CC-A2B73293631A}" sibTransId="{904FCC76-3CA4-4AA5-A9BF-E1B11DE2607E}"/>
    <dgm:cxn modelId="{FC362911-D4F5-4B7C-972E-9D6145FC8571}" type="presOf" srcId="{AE38BB7B-58F3-4141-A864-16B6E9F365E5}" destId="{48B6DD98-3A81-4187-9683-D67C9DB4F86C}" srcOrd="0" destOrd="0" presId="urn:microsoft.com/office/officeart/2005/8/layout/vList2"/>
    <dgm:cxn modelId="{B2902515-D0F0-42D0-8327-87040C18439D}" type="presOf" srcId="{BD7CB5C7-3212-446A-A1DC-4FF296AB7A83}" destId="{48B6DD98-3A81-4187-9683-D67C9DB4F86C}" srcOrd="0" destOrd="3" presId="urn:microsoft.com/office/officeart/2005/8/layout/vList2"/>
    <dgm:cxn modelId="{A6599E2B-6050-4837-B96D-0C66FD2713B0}" srcId="{B0BF827A-3C18-436A-A4E0-9790D6262FF8}" destId="{2F7805B1-94E7-47B6-977E-5ADD99553B09}" srcOrd="1" destOrd="0" parTransId="{E704AD39-6F59-4220-9A5F-1BE261542FCB}" sibTransId="{A1ED8825-F263-4AE1-9F79-DDB9E74EA051}"/>
    <dgm:cxn modelId="{C7B5D62C-FE48-4674-AA69-D31E473A2F52}" srcId="{B0BF827A-3C18-436A-A4E0-9790D6262FF8}" destId="{B9FCB59B-9109-4346-9AB5-13FD5A029C0E}" srcOrd="5" destOrd="0" parTransId="{91B6D132-25B2-4D82-9658-20112912876A}" sibTransId="{504B338A-DE68-4D4E-9670-A5B29EBD037C}"/>
    <dgm:cxn modelId="{28110A31-1B5C-48C3-82DE-10A4EC905AA8}" srcId="{2F7805B1-94E7-47B6-977E-5ADD99553B09}" destId="{BD7CB5C7-3212-446A-A1DC-4FF296AB7A83}" srcOrd="3" destOrd="0" parTransId="{E1CD293A-D805-4E71-BBE3-408B9547C842}" sibTransId="{66EEDD34-CC7A-4A8E-A60C-CE28A071C30E}"/>
    <dgm:cxn modelId="{088D7F5E-6DED-47A3-A64A-86BBF945ED2D}" srcId="{B0BF827A-3C18-436A-A4E0-9790D6262FF8}" destId="{B90087E4-81D8-4263-961E-50DD79E1C108}" srcOrd="3" destOrd="0" parTransId="{7400AB04-518E-4E2B-A71F-D5F3AC883C47}" sibTransId="{E643A5B6-58BD-4543-B18A-684355E7AA10}"/>
    <dgm:cxn modelId="{3986AA5F-F2C1-43E0-AA2F-CD005A9DE3A9}" type="presOf" srcId="{2F7805B1-94E7-47B6-977E-5ADD99553B09}" destId="{F1E426C9-8534-4923-8880-30EF4D72081E}" srcOrd="0" destOrd="0" presId="urn:microsoft.com/office/officeart/2005/8/layout/vList2"/>
    <dgm:cxn modelId="{17E3EB69-1092-43A2-BAEF-FF32BD081E20}" type="presOf" srcId="{B9FCB59B-9109-4346-9AB5-13FD5A029C0E}" destId="{A8C6BC97-BE7C-4345-A2FE-CE2058E329D4}" srcOrd="0" destOrd="0" presId="urn:microsoft.com/office/officeart/2005/8/layout/vList2"/>
    <dgm:cxn modelId="{06837A6B-8E3E-437D-ACCE-947A52300DE4}" type="presOf" srcId="{648D5379-79FE-4D41-9F85-39B59A1A68FB}" destId="{6D89A26F-17C4-4BFB-B1BB-E8EDF34DFBA4}" srcOrd="0" destOrd="0" presId="urn:microsoft.com/office/officeart/2005/8/layout/vList2"/>
    <dgm:cxn modelId="{3BB5636C-CF22-4122-8DAE-A0757365CC91}" type="presOf" srcId="{DC345B87-1B54-45AA-A3CD-4F43BE95D841}" destId="{6635B180-0E03-4045-873B-AFB136AE1072}" srcOrd="0" destOrd="0" presId="urn:microsoft.com/office/officeart/2005/8/layout/vList2"/>
    <dgm:cxn modelId="{9CFB306E-F88E-4F7E-B119-12B49E487AB4}" type="presOf" srcId="{1FBEB563-32DA-4409-A072-EA58B1D64EA6}" destId="{48B6DD98-3A81-4187-9683-D67C9DB4F86C}" srcOrd="0" destOrd="1" presId="urn:microsoft.com/office/officeart/2005/8/layout/vList2"/>
    <dgm:cxn modelId="{0CA84B7C-D42E-4142-A353-EA19711457BB}" type="presOf" srcId="{6A4906A7-1B1E-401A-B23D-A52D9BBCBAB1}" destId="{73EE30BD-1E12-4A03-9F89-A1E619C2B47F}" srcOrd="0" destOrd="0" presId="urn:microsoft.com/office/officeart/2005/8/layout/vList2"/>
    <dgm:cxn modelId="{245E537C-DC6F-47D6-9054-3F2FDBE14CCE}" type="presOf" srcId="{AB4FDAFA-C0D1-4006-AAC0-22B22F22FF93}" destId="{BF692F4B-B46A-43BE-BAAD-870BAE86EDF9}" srcOrd="0" destOrd="0" presId="urn:microsoft.com/office/officeart/2005/8/layout/vList2"/>
    <dgm:cxn modelId="{5BA4478B-C0BF-4701-BDAD-18F1C54308FA}" srcId="{6A4906A7-1B1E-401A-B23D-A52D9BBCBAB1}" destId="{AA0DFEA5-AC0B-4CBC-8CB8-137A9536FF71}" srcOrd="0" destOrd="0" parTransId="{88527635-18DF-4AB6-885F-04A64AA65A6E}" sibTransId="{4E52C8F2-8507-403B-A475-56C497C82D06}"/>
    <dgm:cxn modelId="{3CA33E9B-FF65-4C19-9402-05F65AE45E67}" type="presOf" srcId="{B90087E4-81D8-4263-961E-50DD79E1C108}" destId="{E8A10531-D751-4304-AF5B-7E2834808FBF}" srcOrd="0" destOrd="0" presId="urn:microsoft.com/office/officeart/2005/8/layout/vList2"/>
    <dgm:cxn modelId="{70A8F4A5-C0F3-4E50-BFEE-1775938B0D6A}" srcId="{B0BF827A-3C18-436A-A4E0-9790D6262FF8}" destId="{6A4906A7-1B1E-401A-B23D-A52D9BBCBAB1}" srcOrd="4" destOrd="0" parTransId="{D1C68555-39B5-440B-A6F3-B7BB94E257B6}" sibTransId="{4A6AD020-4AF8-4AE6-892B-E5D54DCBDC35}"/>
    <dgm:cxn modelId="{D17528BA-7D89-4F94-A3A4-030D9BCDBD7E}" type="presOf" srcId="{AA0DFEA5-AC0B-4CBC-8CB8-137A9536FF71}" destId="{51F6AA02-B7E1-402D-9AD3-0B2B5AE11735}" srcOrd="0" destOrd="0" presId="urn:microsoft.com/office/officeart/2005/8/layout/vList2"/>
    <dgm:cxn modelId="{B58B62C0-4826-4FEE-99C6-978316815175}" srcId="{2F7805B1-94E7-47B6-977E-5ADD99553B09}" destId="{7E418FD8-0BD7-4B93-AEC5-4FB909F7A313}" srcOrd="2" destOrd="0" parTransId="{88DBD4AC-F27D-432C-B420-FB288D0D10EA}" sibTransId="{6EB7ED00-62E3-47AF-8271-74110A614486}"/>
    <dgm:cxn modelId="{001354C3-2868-4EEA-8605-2A6F342D0B16}" srcId="{AB4FDAFA-C0D1-4006-AAC0-22B22F22FF93}" destId="{DC345B87-1B54-45AA-A3CD-4F43BE95D841}" srcOrd="0" destOrd="0" parTransId="{1D772D07-D1E5-4607-9EED-767AFD7E0138}" sibTransId="{105D77D8-4D73-4CFB-A2A4-8E1F54486590}"/>
    <dgm:cxn modelId="{5031ADC4-7251-4F0E-8DFF-33A6569471C6}" srcId="{2F7805B1-94E7-47B6-977E-5ADD99553B09}" destId="{AE38BB7B-58F3-4141-A864-16B6E9F365E5}" srcOrd="0" destOrd="0" parTransId="{645C7DA7-3AED-4283-8B03-FFAB03C07708}" sibTransId="{B8C6C9ED-164D-4233-94FE-6763CAC68C90}"/>
    <dgm:cxn modelId="{513B0CD3-0500-4DAB-BF8E-BE3CE7E06E61}" type="presOf" srcId="{B0BF827A-3C18-436A-A4E0-9790D6262FF8}" destId="{6CC379B7-49AF-4311-AF62-A5C1C6510742}" srcOrd="0" destOrd="0" presId="urn:microsoft.com/office/officeart/2005/8/layout/vList2"/>
    <dgm:cxn modelId="{3335A9D8-85F5-4DB4-8884-FE4D932BB9F4}" srcId="{B0BF827A-3C18-436A-A4E0-9790D6262FF8}" destId="{648D5379-79FE-4D41-9F85-39B59A1A68FB}" srcOrd="2" destOrd="0" parTransId="{C7381886-3494-48C3-8ADB-53DE66AD57C0}" sibTransId="{6D412DFF-0B1B-4F41-AAB8-B944BB106BF9}"/>
    <dgm:cxn modelId="{2EE433EF-711E-4F26-98E1-E977453D02BD}" srcId="{B0BF827A-3C18-436A-A4E0-9790D6262FF8}" destId="{AB4FDAFA-C0D1-4006-AAC0-22B22F22FF93}" srcOrd="0" destOrd="0" parTransId="{3221E62C-0A4A-4291-9256-17D19BC8E4AF}" sibTransId="{3BBA4B0B-06AD-46BA-A82F-14BDD7AA432C}"/>
    <dgm:cxn modelId="{273E1B5C-1608-4193-9008-D739D922BFFD}" type="presParOf" srcId="{6CC379B7-49AF-4311-AF62-A5C1C6510742}" destId="{BF692F4B-B46A-43BE-BAAD-870BAE86EDF9}" srcOrd="0" destOrd="0" presId="urn:microsoft.com/office/officeart/2005/8/layout/vList2"/>
    <dgm:cxn modelId="{392FCB4B-5C09-4D1D-8BB1-188BE59C3455}" type="presParOf" srcId="{6CC379B7-49AF-4311-AF62-A5C1C6510742}" destId="{6635B180-0E03-4045-873B-AFB136AE1072}" srcOrd="1" destOrd="0" presId="urn:microsoft.com/office/officeart/2005/8/layout/vList2"/>
    <dgm:cxn modelId="{2CD07D8F-6CE7-41C9-9ECB-58C774919B96}" type="presParOf" srcId="{6CC379B7-49AF-4311-AF62-A5C1C6510742}" destId="{F1E426C9-8534-4923-8880-30EF4D72081E}" srcOrd="2" destOrd="0" presId="urn:microsoft.com/office/officeart/2005/8/layout/vList2"/>
    <dgm:cxn modelId="{8C37FD0F-DECF-44CA-9B9B-2772781129EE}" type="presParOf" srcId="{6CC379B7-49AF-4311-AF62-A5C1C6510742}" destId="{48B6DD98-3A81-4187-9683-D67C9DB4F86C}" srcOrd="3" destOrd="0" presId="urn:microsoft.com/office/officeart/2005/8/layout/vList2"/>
    <dgm:cxn modelId="{CA7385BB-3501-4B66-8554-E042BE9B55EC}" type="presParOf" srcId="{6CC379B7-49AF-4311-AF62-A5C1C6510742}" destId="{6D89A26F-17C4-4BFB-B1BB-E8EDF34DFBA4}" srcOrd="4" destOrd="0" presId="urn:microsoft.com/office/officeart/2005/8/layout/vList2"/>
    <dgm:cxn modelId="{B168908B-057D-4517-B087-B9EFD7703275}" type="presParOf" srcId="{6CC379B7-49AF-4311-AF62-A5C1C6510742}" destId="{FBB7E29E-7ED0-44AB-A38C-7E426BADA902}" srcOrd="5" destOrd="0" presId="urn:microsoft.com/office/officeart/2005/8/layout/vList2"/>
    <dgm:cxn modelId="{6006B7D6-3F7D-457B-BCA3-15598259AF2F}" type="presParOf" srcId="{6CC379B7-49AF-4311-AF62-A5C1C6510742}" destId="{E8A10531-D751-4304-AF5B-7E2834808FBF}" srcOrd="6" destOrd="0" presId="urn:microsoft.com/office/officeart/2005/8/layout/vList2"/>
    <dgm:cxn modelId="{95CBB520-D96B-4300-B231-C90ACBAA9754}" type="presParOf" srcId="{6CC379B7-49AF-4311-AF62-A5C1C6510742}" destId="{009EA893-1D42-4106-9F43-0FD9B5EB96F8}" srcOrd="7" destOrd="0" presId="urn:microsoft.com/office/officeart/2005/8/layout/vList2"/>
    <dgm:cxn modelId="{7069A1AC-BB02-4367-B070-C2A89AF9FBBE}" type="presParOf" srcId="{6CC379B7-49AF-4311-AF62-A5C1C6510742}" destId="{73EE30BD-1E12-4A03-9F89-A1E619C2B47F}" srcOrd="8" destOrd="0" presId="urn:microsoft.com/office/officeart/2005/8/layout/vList2"/>
    <dgm:cxn modelId="{B576B5B3-6D7B-42DA-8CB3-D5046CDF296A}" type="presParOf" srcId="{6CC379B7-49AF-4311-AF62-A5C1C6510742}" destId="{51F6AA02-B7E1-402D-9AD3-0B2B5AE11735}" srcOrd="9" destOrd="0" presId="urn:microsoft.com/office/officeart/2005/8/layout/vList2"/>
    <dgm:cxn modelId="{A32F73DD-F1BD-45F0-92C0-3B4FEC11AF43}" type="presParOf" srcId="{6CC379B7-49AF-4311-AF62-A5C1C6510742}" destId="{A8C6BC97-BE7C-4345-A2FE-CE2058E329D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0820-5B1C-4EEB-98CB-2028FB144F5A}">
      <dsp:nvSpPr>
        <dsp:cNvPr id="0" name=""/>
        <dsp:cNvSpPr/>
      </dsp:nvSpPr>
      <dsp:spPr>
        <a:xfrm>
          <a:off x="0" y="135719"/>
          <a:ext cx="3734014" cy="329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 Liquidity preference, Financial Structure and Sustainable Development Finance</a:t>
          </a:r>
        </a:p>
      </dsp:txBody>
      <dsp:txXfrm>
        <a:off x="160835" y="296554"/>
        <a:ext cx="3412344" cy="2973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E0A4-86F6-42AC-AC9B-5CB6695BEAEF}">
      <dsp:nvSpPr>
        <dsp:cNvPr id="0" name=""/>
        <dsp:cNvSpPr/>
      </dsp:nvSpPr>
      <dsp:spPr>
        <a:xfrm>
          <a:off x="0" y="138792"/>
          <a:ext cx="6986848" cy="15637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Keynes: “Now for most important social and economic purposes what matters is the money-of-account; for it is the money of account which is the subject of contract and of customary obligation.” (1920-6)</a:t>
          </a:r>
          <a:r>
            <a:rPr lang="en-US" sz="1500" kern="1200" dirty="0">
              <a:solidFill>
                <a:prstClr val="black">
                  <a:hueOff val="0"/>
                  <a:satOff val="0"/>
                  <a:lumOff val="0"/>
                  <a:alphaOff val="0"/>
                </a:prstClr>
              </a:solidFill>
              <a:latin typeface="Calibri" panose="020F0502020204030204"/>
              <a:ea typeface="+mn-ea"/>
              <a:cs typeface="+mn-cs"/>
            </a:rPr>
            <a:t> </a:t>
          </a:r>
        </a:p>
        <a:p>
          <a:pPr marL="0" lvl="0" indent="0" algn="l"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Calibri" panose="020F0502020204030204"/>
              <a:ea typeface="+mn-ea"/>
              <a:cs typeface="+mn-cs"/>
            </a:rPr>
            <a:t>”Money-of-Account</a:t>
          </a:r>
          <a:r>
            <a:rPr lang="en-US" sz="1500" kern="1200" dirty="0"/>
            <a:t>, namely that in which Debts and Prices and General Purchasing Power are expressed, is the primary concept of a Theory of Money.” (1930)</a:t>
          </a:r>
        </a:p>
      </dsp:txBody>
      <dsp:txXfrm>
        <a:off x="76334" y="215126"/>
        <a:ext cx="6834180" cy="1411037"/>
      </dsp:txXfrm>
    </dsp:sp>
    <dsp:sp modelId="{A0698D93-A091-42C9-B380-93331DD5E6BB}">
      <dsp:nvSpPr>
        <dsp:cNvPr id="0" name=""/>
        <dsp:cNvSpPr/>
      </dsp:nvSpPr>
      <dsp:spPr>
        <a:xfrm>
          <a:off x="0" y="1783957"/>
          <a:ext cx="6986848" cy="15637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In GT money is not exogenous, but it is undefined – Liquidity Preference is exogenous based on expectations of long interest rates</a:t>
          </a:r>
        </a:p>
        <a:p>
          <a:pPr marL="0" lvl="0" indent="0" algn="l" defTabSz="666750">
            <a:lnSpc>
              <a:spcPct val="90000"/>
            </a:lnSpc>
            <a:spcBef>
              <a:spcPct val="0"/>
            </a:spcBef>
            <a:spcAft>
              <a:spcPct val="35000"/>
            </a:spcAft>
            <a:buNone/>
          </a:pPr>
          <a:r>
            <a:rPr lang="en-US" sz="1500" kern="1200" dirty="0"/>
            <a:t>Liquidity preference is a theory of asset prices</a:t>
          </a:r>
        </a:p>
      </dsp:txBody>
      <dsp:txXfrm>
        <a:off x="76334" y="1860291"/>
        <a:ext cx="6834180" cy="1411037"/>
      </dsp:txXfrm>
    </dsp:sp>
    <dsp:sp modelId="{FA4B8244-50D0-4164-8E5C-38634629A01D}">
      <dsp:nvSpPr>
        <dsp:cNvPr id="0" name=""/>
        <dsp:cNvSpPr/>
      </dsp:nvSpPr>
      <dsp:spPr>
        <a:xfrm>
          <a:off x="0" y="3399502"/>
          <a:ext cx="6986848" cy="15637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Defines a “monetary economy” as possessing an asset whose rate of return declines more slowly than other assets in expansion, leading to equilibrium at less than full employment</a:t>
          </a:r>
        </a:p>
      </dsp:txBody>
      <dsp:txXfrm>
        <a:off x="76334" y="3475836"/>
        <a:ext cx="6834180" cy="1411037"/>
      </dsp:txXfrm>
    </dsp:sp>
    <dsp:sp modelId="{3B210145-71DF-4CF0-9E68-C215388EF8E6}">
      <dsp:nvSpPr>
        <dsp:cNvPr id="0" name=""/>
        <dsp:cNvSpPr/>
      </dsp:nvSpPr>
      <dsp:spPr>
        <a:xfrm>
          <a:off x="0" y="5015047"/>
          <a:ext cx="6986848" cy="15637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It is liquidity preference -not “money” -- that causes “scarcity in the midst of Schumpeter: It may be more useful to … look upon capitalist finance as a clearing system that cancels claims and debt and carries forward the differences—so that “money” payments come in only as a special case without any particularly fundamental importance. </a:t>
          </a:r>
        </a:p>
      </dsp:txBody>
      <dsp:txXfrm>
        <a:off x="76334" y="5091381"/>
        <a:ext cx="6834180" cy="14110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2F80-E7E6-427D-A59E-97AC077505DA}">
      <dsp:nvSpPr>
        <dsp:cNvPr id="0" name=""/>
        <dsp:cNvSpPr/>
      </dsp:nvSpPr>
      <dsp:spPr>
        <a:xfrm>
          <a:off x="0" y="0"/>
          <a:ext cx="6986848" cy="1302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This is a tradition that goes back to Petty</a:t>
          </a:r>
          <a:r>
            <a:rPr lang="en-US" sz="1600" kern="1200" dirty="0"/>
            <a:t>:</a:t>
          </a:r>
          <a:r>
            <a:rPr lang="it-IT" sz="1600" kern="1200" dirty="0"/>
            <a:t> «Mony is an artificial Thing or rather No Thing … but Is rather ye Sign of a Thing. For If men were excellently Versed in accompts Mony were not necessary at all and many places as Barbados &amp;c have made shift without it &amp; and so they do in Banks.” </a:t>
          </a:r>
          <a:r>
            <a:rPr lang="en-US" sz="1600" kern="1200" dirty="0"/>
            <a:t> </a:t>
          </a:r>
        </a:p>
      </dsp:txBody>
      <dsp:txXfrm>
        <a:off x="63592" y="63592"/>
        <a:ext cx="6859664" cy="1175501"/>
      </dsp:txXfrm>
    </dsp:sp>
    <dsp:sp modelId="{0D2FEBEE-65C9-4FD8-A751-59A6D73308A8}">
      <dsp:nvSpPr>
        <dsp:cNvPr id="0" name=""/>
        <dsp:cNvSpPr/>
      </dsp:nvSpPr>
      <dsp:spPr>
        <a:xfrm>
          <a:off x="0" y="1277246"/>
          <a:ext cx="6986848" cy="201056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John Law (1716), Sir James </a:t>
          </a:r>
          <a:r>
            <a:rPr lang="en-US" sz="1600" kern="1200" dirty="0" err="1"/>
            <a:t>Steuart</a:t>
          </a:r>
          <a:r>
            <a:rPr lang="en-US" sz="1600" kern="1200" dirty="0"/>
            <a:t> (1767) and </a:t>
          </a:r>
        </a:p>
        <a:p>
          <a:pPr marL="0" lvl="0" indent="0" algn="l" defTabSz="711200">
            <a:lnSpc>
              <a:spcPct val="90000"/>
            </a:lnSpc>
            <a:spcBef>
              <a:spcPct val="0"/>
            </a:spcBef>
            <a:spcAft>
              <a:spcPct val="35000"/>
            </a:spcAft>
            <a:buNone/>
          </a:pPr>
          <a:r>
            <a:rPr lang="en-US" sz="1600" kern="1200" dirty="0">
              <a:solidFill>
                <a:schemeClr val="tx1"/>
              </a:solidFill>
            </a:rPr>
            <a:t>Adam Smith </a:t>
          </a:r>
          <a:r>
            <a:rPr lang="en-US" sz="1600" kern="1200" dirty="0"/>
            <a:t>(1776): “Buying and selling upon credit, and the different dealers compensating their credits with one another, … will supply {physical money} with less inconveniency” than barter. </a:t>
          </a:r>
        </a:p>
        <a:p>
          <a:pPr marL="0" lvl="0" indent="0" algn="l" defTabSz="711200">
            <a:lnSpc>
              <a:spcPct val="90000"/>
            </a:lnSpc>
            <a:spcBef>
              <a:spcPct val="0"/>
            </a:spcBef>
            <a:spcAft>
              <a:spcPct val="35000"/>
            </a:spcAft>
            <a:buNone/>
          </a:pPr>
          <a:r>
            <a:rPr lang="en-US" sz="1600" b="1" kern="1200" dirty="0">
              <a:solidFill>
                <a:schemeClr val="tx1"/>
              </a:solidFill>
            </a:rPr>
            <a:t>Ricardo</a:t>
          </a:r>
          <a:r>
            <a:rPr lang="en-US" sz="1600" b="0" kern="1200" dirty="0"/>
            <a:t> </a:t>
          </a:r>
          <a:r>
            <a:rPr lang="en-US" sz="1600" kern="1200" dirty="0"/>
            <a:t> (1816):  instead of gold being used in exchange “money is merely written off one account and added to another”; payments “effected without the intervention of either bank notes or money.”</a:t>
          </a:r>
        </a:p>
      </dsp:txBody>
      <dsp:txXfrm>
        <a:off x="98148" y="1375394"/>
        <a:ext cx="6790552" cy="1814270"/>
      </dsp:txXfrm>
    </dsp:sp>
    <dsp:sp modelId="{D44E1746-071D-4BC5-AA71-F89615069A3C}">
      <dsp:nvSpPr>
        <dsp:cNvPr id="0" name=""/>
        <dsp:cNvSpPr/>
      </dsp:nvSpPr>
      <dsp:spPr>
        <a:xfrm>
          <a:off x="0" y="3174785"/>
          <a:ext cx="6986848" cy="10317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n-US" sz="500" kern="1200" dirty="0"/>
            <a:t> </a:t>
          </a:r>
          <a:r>
            <a:rPr lang="en-US" sz="1600" kern="1200" dirty="0"/>
            <a:t>Resurrected by Colwell (1859), Withers (1906), Bendixen (1908), Schumpeter, Innes  (1913), Mises, Knapp, and Luigi Einaudi’s “Imaginary money” (1936), </a:t>
          </a:r>
        </a:p>
      </dsp:txBody>
      <dsp:txXfrm>
        <a:off x="50363" y="3225148"/>
        <a:ext cx="6886122" cy="930974"/>
      </dsp:txXfrm>
    </dsp:sp>
    <dsp:sp modelId="{3541F1DC-5859-4B64-8E9A-1403FF814CA7}">
      <dsp:nvSpPr>
        <dsp:cNvPr id="0" name=""/>
        <dsp:cNvSpPr/>
      </dsp:nvSpPr>
      <dsp:spPr>
        <a:xfrm>
          <a:off x="0" y="4380830"/>
          <a:ext cx="6986848" cy="23663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Schumpeter</a:t>
          </a:r>
          <a:r>
            <a:rPr lang="en-US" sz="1800" kern="1200" dirty="0"/>
            <a:t>: It may be more useful to … look upon capitalist finance as a clearing system that cancels claims and debt and carries forward the differences—so that “money” payments come in only as a special case without any particularly fundamental importance. … a credit theory of money is possibly preferable to a monetary theory of credit.”</a:t>
          </a:r>
        </a:p>
      </dsp:txBody>
      <dsp:txXfrm>
        <a:off x="115515" y="4496345"/>
        <a:ext cx="6755818" cy="21353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4E7B4-3D5B-418A-980B-32A2849A86B3}">
      <dsp:nvSpPr>
        <dsp:cNvPr id="0" name=""/>
        <dsp:cNvSpPr/>
      </dsp:nvSpPr>
      <dsp:spPr>
        <a:xfrm>
          <a:off x="9508" y="0"/>
          <a:ext cx="7084939" cy="183881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a:lnSpc>
              <a:spcPct val="90000"/>
            </a:lnSpc>
            <a:spcBef>
              <a:spcPct val="0"/>
            </a:spcBef>
            <a:spcAft>
              <a:spcPct val="35000"/>
            </a:spcAft>
            <a:buNone/>
          </a:pPr>
          <a:r>
            <a:rPr lang="en-US" sz="1600" b="0" i="0" u="none" strike="noStrike" kern="1200" baseline="0" dirty="0">
              <a:solidFill>
                <a:srgbClr val="000000"/>
              </a:solidFill>
              <a:latin typeface="Arial" panose="020B0604020202020204" pitchFamily="34" charset="0"/>
            </a:rPr>
            <a:t>Keynes in a 1942 BBC radio broadcast. Critics of ambitious plans for the post-war reconstruction of London had challenged “how is it to be paid for?… Where’s the money to come from?” </a:t>
          </a:r>
        </a:p>
        <a:p>
          <a:pPr marL="0" lvl="0" indent="0" algn="l" defTabSz="711200">
            <a:lnSpc>
              <a:spcPct val="90000"/>
            </a:lnSpc>
            <a:spcBef>
              <a:spcPct val="0"/>
            </a:spcBef>
            <a:spcAft>
              <a:spcPct val="35000"/>
            </a:spcAft>
            <a:buNone/>
          </a:pPr>
          <a:r>
            <a:rPr lang="en-US" sz="1600" b="0" i="0" u="none" strike="noStrike" kern="1200" baseline="0" dirty="0">
              <a:solidFill>
                <a:srgbClr val="000000"/>
              </a:solidFill>
              <a:latin typeface="Arial" panose="020B0604020202020204" pitchFamily="34" charset="0"/>
            </a:rPr>
            <a:t>To which Keynes replied “we build houses with bricks and mortar, not with money. … As a technician in these matters I can only affirm that the technical problem of where the money for reconstruction is to come from can be solved” (Keynes, CW, XXV</a:t>
          </a:r>
          <a:endParaRPr lang="en-US" sz="1600" kern="1200" dirty="0"/>
        </a:p>
      </dsp:txBody>
      <dsp:txXfrm>
        <a:off x="99271" y="89763"/>
        <a:ext cx="6905413" cy="1659287"/>
      </dsp:txXfrm>
    </dsp:sp>
    <dsp:sp modelId="{DA90956B-5AF3-409E-90FF-9FE82FF48629}">
      <dsp:nvSpPr>
        <dsp:cNvPr id="0" name=""/>
        <dsp:cNvSpPr/>
      </dsp:nvSpPr>
      <dsp:spPr>
        <a:xfrm>
          <a:off x="6926" y="3318163"/>
          <a:ext cx="7091865" cy="13579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i="0" u="none" strike="noStrike" kern="1200" baseline="0" dirty="0">
              <a:latin typeface="Arial" panose="020B0604020202020204" pitchFamily="34" charset="0"/>
            </a:rPr>
            <a:t>Keynes in the Treatise: </a:t>
          </a:r>
        </a:p>
        <a:p>
          <a:pPr marL="0" lvl="0" indent="0" algn="ctr" defTabSz="711200">
            <a:lnSpc>
              <a:spcPct val="90000"/>
            </a:lnSpc>
            <a:spcBef>
              <a:spcPct val="0"/>
            </a:spcBef>
            <a:spcAft>
              <a:spcPct val="35000"/>
            </a:spcAft>
            <a:buNone/>
          </a:pPr>
          <a:r>
            <a:rPr lang="en-US" sz="1600" b="1" i="0" u="none" strike="noStrike" kern="1200" baseline="0" dirty="0">
              <a:latin typeface="Arial" panose="020B0604020202020204" pitchFamily="34" charset="0"/>
            </a:rPr>
            <a:t>Banks produce it! </a:t>
          </a:r>
          <a:r>
            <a:rPr lang="en-US" sz="1600" b="0" i="0" u="none" strike="noStrike" kern="1200" baseline="0" dirty="0">
              <a:latin typeface="Arial" panose="020B0604020202020204" pitchFamily="34" charset="0"/>
            </a:rPr>
            <a:t>“all deposits are ‘created’ by the bank holding them. It is certainly not the case that the banks are” (Keynes, CW: V, 23, 26) </a:t>
          </a:r>
        </a:p>
        <a:p>
          <a:pPr marL="0" lvl="0" indent="0" algn="ctr" defTabSz="711200">
            <a:lnSpc>
              <a:spcPct val="90000"/>
            </a:lnSpc>
            <a:spcBef>
              <a:spcPct val="0"/>
            </a:spcBef>
            <a:spcAft>
              <a:spcPct val="35000"/>
            </a:spcAft>
            <a:buNone/>
          </a:pPr>
          <a:r>
            <a:rPr lang="en-US" sz="1600" b="1" i="0" u="none" strike="noStrike" kern="1200" baseline="0" dirty="0">
              <a:latin typeface="Arial" panose="020B0604020202020204" pitchFamily="34" charset="0"/>
            </a:rPr>
            <a:t>Schumpeter</a:t>
          </a:r>
          <a:r>
            <a:rPr lang="en-US" sz="1600" b="0" i="0" u="none" strike="noStrike" kern="1200" baseline="0" dirty="0">
              <a:latin typeface="Arial" panose="020B0604020202020204" pitchFamily="34" charset="0"/>
            </a:rPr>
            <a:t>: Banks create money out of nothing</a:t>
          </a:r>
        </a:p>
        <a:p>
          <a:pPr marL="0" lvl="0" indent="0" algn="ctr" defTabSz="711200">
            <a:lnSpc>
              <a:spcPct val="90000"/>
            </a:lnSpc>
            <a:spcBef>
              <a:spcPct val="0"/>
            </a:spcBef>
            <a:spcAft>
              <a:spcPct val="35000"/>
            </a:spcAft>
            <a:buNone/>
          </a:pPr>
          <a:endParaRPr lang="en-US" sz="1200" b="0" i="0" u="none" strike="noStrike" kern="1200" baseline="0" dirty="0">
            <a:latin typeface="Arial" panose="020B0604020202020204" pitchFamily="34" charset="0"/>
          </a:endParaRPr>
        </a:p>
      </dsp:txBody>
      <dsp:txXfrm>
        <a:off x="73217" y="3384454"/>
        <a:ext cx="6959283" cy="1225402"/>
      </dsp:txXfrm>
    </dsp:sp>
    <dsp:sp modelId="{BB05E204-98F5-4EAE-9801-6FD3EFC301CE}">
      <dsp:nvSpPr>
        <dsp:cNvPr id="0" name=""/>
        <dsp:cNvSpPr/>
      </dsp:nvSpPr>
      <dsp:spPr>
        <a:xfrm>
          <a:off x="6926" y="1732159"/>
          <a:ext cx="7091865" cy="15860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baseline="0" dirty="0">
              <a:latin typeface="Arial" panose="020B0604020202020204" pitchFamily="34" charset="0"/>
            </a:rPr>
            <a:t>Keynes could make these statements confident in the belief that his analysis in the </a:t>
          </a:r>
          <a:r>
            <a:rPr lang="en-US" sz="1600" b="0" i="1" u="none" strike="noStrike" kern="1200" baseline="0" dirty="0">
              <a:latin typeface="Arial" panose="020B0604020202020204" pitchFamily="34" charset="0"/>
            </a:rPr>
            <a:t>General Theory </a:t>
          </a:r>
          <a:r>
            <a:rPr lang="en-US" sz="1600" b="0" i="0" u="none" strike="noStrike" kern="1200" baseline="0" dirty="0">
              <a:latin typeface="Arial" panose="020B0604020202020204" pitchFamily="34" charset="0"/>
            </a:rPr>
            <a:t>had provided the answer to the “technical” problem of financing the required expenditure.. As many have noted, in times of war the “technical” problem of finance is easily solved, the real difficulties are in the mobilization and shifting of resources.</a:t>
          </a:r>
          <a:endParaRPr lang="en-US" sz="1600" kern="1200" dirty="0"/>
        </a:p>
      </dsp:txBody>
      <dsp:txXfrm>
        <a:off x="84348" y="1809581"/>
        <a:ext cx="6937021" cy="1431160"/>
      </dsp:txXfrm>
    </dsp:sp>
    <dsp:sp modelId="{136C344B-EDD7-4C5D-9E59-A6C947CC3BF2}">
      <dsp:nvSpPr>
        <dsp:cNvPr id="0" name=""/>
        <dsp:cNvSpPr/>
      </dsp:nvSpPr>
      <dsp:spPr>
        <a:xfrm>
          <a:off x="3463" y="5021658"/>
          <a:ext cx="7091865" cy="15860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Savings don’t limit investment, </a:t>
          </a:r>
        </a:p>
        <a:p>
          <a:pPr marL="0" lvl="0" indent="0" algn="ctr" defTabSz="1422400">
            <a:lnSpc>
              <a:spcPct val="90000"/>
            </a:lnSpc>
            <a:spcBef>
              <a:spcPct val="0"/>
            </a:spcBef>
            <a:spcAft>
              <a:spcPct val="35000"/>
            </a:spcAft>
            <a:buNone/>
          </a:pPr>
          <a:r>
            <a:rPr lang="en-US" sz="3200" kern="1200" dirty="0"/>
            <a:t>Finance can’t limit Investment </a:t>
          </a:r>
        </a:p>
      </dsp:txBody>
      <dsp:txXfrm>
        <a:off x="80885" y="5099080"/>
        <a:ext cx="6937021" cy="1431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7675B-C3C2-41FA-94D5-CB7E2E17E8C8}">
      <dsp:nvSpPr>
        <dsp:cNvPr id="0" name=""/>
        <dsp:cNvSpPr/>
      </dsp:nvSpPr>
      <dsp:spPr>
        <a:xfrm rot="5400000">
          <a:off x="3556029" y="-997301"/>
          <a:ext cx="2537310" cy="453435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Bancor</a:t>
          </a:r>
          <a:r>
            <a:rPr lang="en-US" sz="1900" kern="1200" dirty="0"/>
            <a:t> not a substitute for Gold or $, </a:t>
          </a:r>
        </a:p>
        <a:p>
          <a:pPr marL="171450" lvl="1" indent="-171450" algn="l" defTabSz="844550">
            <a:lnSpc>
              <a:spcPct val="90000"/>
            </a:lnSpc>
            <a:spcBef>
              <a:spcPct val="0"/>
            </a:spcBef>
            <a:spcAft>
              <a:spcPct val="15000"/>
            </a:spcAft>
            <a:buChar char="•"/>
          </a:pPr>
          <a:r>
            <a:rPr lang="en-US" sz="1900" kern="1200" dirty="0"/>
            <a:t>It did not share reserves</a:t>
          </a:r>
        </a:p>
        <a:p>
          <a:pPr marL="171450" lvl="1" indent="-171450" algn="l" defTabSz="844550">
            <a:lnSpc>
              <a:spcPct val="90000"/>
            </a:lnSpc>
            <a:spcBef>
              <a:spcPct val="0"/>
            </a:spcBef>
            <a:spcAft>
              <a:spcPct val="15000"/>
            </a:spcAft>
            <a:buChar char="•"/>
          </a:pPr>
          <a:r>
            <a:rPr lang="en-US" sz="1900" kern="1200" dirty="0"/>
            <a:t>It created a global clearing house of national debits and credits</a:t>
          </a:r>
        </a:p>
        <a:p>
          <a:pPr marL="171450" lvl="1" indent="-171450" algn="l" defTabSz="844550">
            <a:lnSpc>
              <a:spcPct val="90000"/>
            </a:lnSpc>
            <a:spcBef>
              <a:spcPct val="0"/>
            </a:spcBef>
            <a:spcAft>
              <a:spcPct val="15000"/>
            </a:spcAft>
            <a:buChar char="•"/>
          </a:pPr>
          <a:r>
            <a:rPr lang="en-US" sz="1900" kern="1200" dirty="0"/>
            <a:t>It made “money” imaginary</a:t>
          </a:r>
        </a:p>
      </dsp:txBody>
      <dsp:txXfrm rot="-5400000">
        <a:off x="2557506" y="125083"/>
        <a:ext cx="4410496" cy="2289588"/>
      </dsp:txXfrm>
    </dsp:sp>
    <dsp:sp modelId="{6FBA4B87-90A1-4AA4-AE45-2A2822D32B81}">
      <dsp:nvSpPr>
        <dsp:cNvPr id="0" name=""/>
        <dsp:cNvSpPr/>
      </dsp:nvSpPr>
      <dsp:spPr>
        <a:xfrm>
          <a:off x="6929" y="43668"/>
          <a:ext cx="2550576" cy="24524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The Clearing Union was not   to Pool Gold Reserves</a:t>
          </a:r>
        </a:p>
      </dsp:txBody>
      <dsp:txXfrm>
        <a:off x="126646" y="163385"/>
        <a:ext cx="2311142" cy="2212983"/>
      </dsp:txXfrm>
    </dsp:sp>
    <dsp:sp modelId="{BBC2BCF5-C635-43BA-B71D-2C2444EE37D8}">
      <dsp:nvSpPr>
        <dsp:cNvPr id="0" name=""/>
        <dsp:cNvSpPr/>
      </dsp:nvSpPr>
      <dsp:spPr>
        <a:xfrm rot="5400000">
          <a:off x="3534143" y="1684514"/>
          <a:ext cx="2581080" cy="4534357"/>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Based on the banking principle noted by</a:t>
          </a:r>
        </a:p>
        <a:p>
          <a:pPr marL="342900" lvl="2" indent="-171450" algn="l" defTabSz="844550">
            <a:lnSpc>
              <a:spcPct val="90000"/>
            </a:lnSpc>
            <a:spcBef>
              <a:spcPct val="0"/>
            </a:spcBef>
            <a:spcAft>
              <a:spcPct val="15000"/>
            </a:spcAft>
            <a:buChar char="•"/>
          </a:pPr>
          <a:r>
            <a:rPr lang="en-US" sz="1900" kern="1200" dirty="0"/>
            <a:t>Keynes: Banking Principle: the accounting of Bank Money</a:t>
          </a:r>
        </a:p>
        <a:p>
          <a:pPr marL="171450" lvl="1" indent="-171450" algn="l" defTabSz="844550">
            <a:lnSpc>
              <a:spcPct val="90000"/>
            </a:lnSpc>
            <a:spcBef>
              <a:spcPct val="0"/>
            </a:spcBef>
            <a:spcAft>
              <a:spcPct val="15000"/>
            </a:spcAft>
            <a:buChar char="•"/>
          </a:pPr>
          <a:r>
            <a:rPr lang="en-US" sz="1900" kern="1200" dirty="0"/>
            <a:t>Schumacher’s multilateral clearing proposal:</a:t>
          </a:r>
        </a:p>
        <a:p>
          <a:pPr marL="171450" lvl="1" indent="-171450" algn="l" defTabSz="844550">
            <a:lnSpc>
              <a:spcPct val="90000"/>
            </a:lnSpc>
            <a:spcBef>
              <a:spcPct val="0"/>
            </a:spcBef>
            <a:spcAft>
              <a:spcPct val="15000"/>
            </a:spcAft>
            <a:buChar char="•"/>
          </a:pPr>
          <a:r>
            <a:rPr lang="en-US" sz="1900" kern="1200" dirty="0"/>
            <a:t>DID NOT REQUIRE an INTERNATIONAL MONEY</a:t>
          </a:r>
        </a:p>
      </dsp:txBody>
      <dsp:txXfrm rot="-5400000">
        <a:off x="2557505" y="2787150"/>
        <a:ext cx="4408359" cy="2329084"/>
      </dsp:txXfrm>
    </dsp:sp>
    <dsp:sp modelId="{9B83E710-C5F1-4A15-BBEA-C9E8227A8AFD}">
      <dsp:nvSpPr>
        <dsp:cNvPr id="0" name=""/>
        <dsp:cNvSpPr/>
      </dsp:nvSpPr>
      <dsp:spPr>
        <a:xfrm>
          <a:off x="6929" y="2725485"/>
          <a:ext cx="2550576" cy="24524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The usually unremarked characteristic of the Clearing Union proposal</a:t>
          </a:r>
        </a:p>
      </dsp:txBody>
      <dsp:txXfrm>
        <a:off x="126646" y="2845202"/>
        <a:ext cx="2311142" cy="2212983"/>
      </dsp:txXfrm>
    </dsp:sp>
    <dsp:sp modelId="{5FBD9A4C-353F-467C-9C5F-1EC0D64E92D6}">
      <dsp:nvSpPr>
        <dsp:cNvPr id="0" name=""/>
        <dsp:cNvSpPr/>
      </dsp:nvSpPr>
      <dsp:spPr>
        <a:xfrm>
          <a:off x="909826" y="5366077"/>
          <a:ext cx="6188965" cy="12425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You don’t need money – just a common, notional, unit of account and a bookkeeper keeping a balance sheet or clearing house</a:t>
          </a:r>
        </a:p>
      </dsp:txBody>
      <dsp:txXfrm>
        <a:off x="970482" y="5426733"/>
        <a:ext cx="6067653" cy="11212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592AD-9ED4-415F-B4F0-53FDC99F4581}">
      <dsp:nvSpPr>
        <dsp:cNvPr id="0" name=""/>
        <dsp:cNvSpPr/>
      </dsp:nvSpPr>
      <dsp:spPr>
        <a:xfrm>
          <a:off x="0" y="58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6826B0-CC9F-4339-AC3C-0E966F558990}">
      <dsp:nvSpPr>
        <dsp:cNvPr id="0" name=""/>
        <dsp:cNvSpPr/>
      </dsp:nvSpPr>
      <dsp:spPr>
        <a:xfrm>
          <a:off x="0" y="585"/>
          <a:ext cx="6666833" cy="77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Schumaker’s</a:t>
          </a:r>
          <a:r>
            <a:rPr lang="en-US" sz="1400" kern="1200" dirty="0"/>
            <a:t> proposal for “pool clearing” -- an extension of Keynes clearing system that retains national currencies without requiring the substitution of the dollar with another national currency or a global or international money. </a:t>
          </a:r>
        </a:p>
      </dsp:txBody>
      <dsp:txXfrm>
        <a:off x="0" y="585"/>
        <a:ext cx="6666833" cy="770109"/>
      </dsp:txXfrm>
    </dsp:sp>
    <dsp:sp modelId="{180F439C-4656-47FA-AC79-98732AA8545F}">
      <dsp:nvSpPr>
        <dsp:cNvPr id="0" name=""/>
        <dsp:cNvSpPr/>
      </dsp:nvSpPr>
      <dsp:spPr>
        <a:xfrm>
          <a:off x="0" y="770694"/>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D9B095-A618-4263-A66C-311A17A4CDE9}">
      <dsp:nvSpPr>
        <dsp:cNvPr id="0" name=""/>
        <dsp:cNvSpPr/>
      </dsp:nvSpPr>
      <dsp:spPr>
        <a:xfrm>
          <a:off x="0" y="767877"/>
          <a:ext cx="6666833" cy="155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prstClr val="black">
                  <a:hueOff val="0"/>
                  <a:satOff val="0"/>
                  <a:lumOff val="0"/>
                  <a:alphaOff val="0"/>
                </a:prstClr>
              </a:solidFill>
              <a:latin typeface="Calibri" panose="020F0502020204030204"/>
              <a:ea typeface="+mn-ea"/>
              <a:cs typeface="+mn-cs"/>
            </a:rPr>
            <a:t>Importers settle foreign debts by payment of national currency to a National Clearing Fund that provides foreign settlement with the foreign credit of an exporter via a simple transfer of domestic currency from the importer to the exporter. The Funds of deficit countries will have surplus accumulation of domestic currency which they invest in Treasury bills which are held in an “International Clearing Office” while the surplus countries are deemed to share in the Pool of treasury securities , equal to the size of their respective surpluses. (op. </a:t>
          </a:r>
          <a:r>
            <a:rPr lang="en-US" sz="1400" kern="1200" dirty="0" err="1">
              <a:solidFill>
                <a:prstClr val="black">
                  <a:hueOff val="0"/>
                  <a:satOff val="0"/>
                  <a:lumOff val="0"/>
                  <a:alphaOff val="0"/>
                </a:prstClr>
              </a:solidFill>
              <a:latin typeface="Calibri" panose="020F0502020204030204"/>
              <a:ea typeface="+mn-ea"/>
              <a:cs typeface="+mn-cs"/>
            </a:rPr>
            <a:t>cit</a:t>
          </a:r>
          <a:r>
            <a:rPr lang="en-US" sz="1400" kern="1200" dirty="0">
              <a:solidFill>
                <a:prstClr val="black">
                  <a:hueOff val="0"/>
                  <a:satOff val="0"/>
                  <a:lumOff val="0"/>
                  <a:alphaOff val="0"/>
                </a:prstClr>
              </a:solidFill>
              <a:latin typeface="Calibri" panose="020F0502020204030204"/>
              <a:ea typeface="+mn-ea"/>
              <a:cs typeface="+mn-cs"/>
            </a:rPr>
            <a:t>: 151-2)</a:t>
          </a:r>
        </a:p>
      </dsp:txBody>
      <dsp:txXfrm>
        <a:off x="0" y="767877"/>
        <a:ext cx="6666833" cy="1558394"/>
      </dsp:txXfrm>
    </dsp:sp>
    <dsp:sp modelId="{1D6E7025-0413-43FB-91C7-0FAEED5C2191}">
      <dsp:nvSpPr>
        <dsp:cNvPr id="0" name=""/>
        <dsp:cNvSpPr/>
      </dsp:nvSpPr>
      <dsp:spPr>
        <a:xfrm>
          <a:off x="0" y="232908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1AF4D0-50DD-4E75-96B7-B2837D2F34B5}">
      <dsp:nvSpPr>
        <dsp:cNvPr id="0" name=""/>
        <dsp:cNvSpPr/>
      </dsp:nvSpPr>
      <dsp:spPr>
        <a:xfrm>
          <a:off x="0" y="2329088"/>
          <a:ext cx="6666833" cy="12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International Clearing Office requires no </a:t>
          </a:r>
          <a:r>
            <a:rPr lang="en-US" sz="1400" kern="1200" dirty="0" err="1"/>
            <a:t>reerves</a:t>
          </a:r>
          <a:r>
            <a:rPr lang="en-US" sz="1400" kern="1200" dirty="0"/>
            <a:t>, nor does it have to create international currency. Since it is impossible to disentangle individual transactions which give rise to the various uncleared balances in the deficit countries and to ascribe any one particular balance, to any one particular surplus country, the surplus countries as a group become the joint owners of the balances in all the deficit countries. (Ibid.: 153-4)</a:t>
          </a:r>
          <a:endParaRPr lang="en-US" sz="1400" kern="1200" dirty="0">
            <a:solidFill>
              <a:prstClr val="black">
                <a:hueOff val="0"/>
                <a:satOff val="0"/>
                <a:lumOff val="0"/>
                <a:alphaOff val="0"/>
              </a:prstClr>
            </a:solidFill>
            <a:latin typeface="Calibri" panose="020F0502020204030204"/>
            <a:ea typeface="+mn-ea"/>
            <a:cs typeface="+mn-cs"/>
          </a:endParaRPr>
        </a:p>
      </dsp:txBody>
      <dsp:txXfrm>
        <a:off x="0" y="2329088"/>
        <a:ext cx="6666833" cy="1284928"/>
      </dsp:txXfrm>
    </dsp:sp>
    <dsp:sp modelId="{B4F4D6EE-5B7D-4FCD-B8C2-ACE94391300B}">
      <dsp:nvSpPr>
        <dsp:cNvPr id="0" name=""/>
        <dsp:cNvSpPr/>
      </dsp:nvSpPr>
      <dsp:spPr>
        <a:xfrm>
          <a:off x="0" y="3614017"/>
          <a:ext cx="6666833"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3074C0-EF4E-4595-AC3A-20072BB4363F}">
      <dsp:nvSpPr>
        <dsp:cNvPr id="0" name=""/>
        <dsp:cNvSpPr/>
      </dsp:nvSpPr>
      <dsp:spPr>
        <a:xfrm>
          <a:off x="0" y="3614017"/>
          <a:ext cx="6666833" cy="88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“In this way, every national currency is made into a world currency, creation of a new world currency becomes unnecessary. The International Clearing Office is  a purely administrative body, the central accounting office for the different National Clearing Funds.</a:t>
          </a:r>
          <a:endParaRPr lang="en-US" sz="1400" kern="1200" dirty="0">
            <a:solidFill>
              <a:prstClr val="black">
                <a:hueOff val="0"/>
                <a:satOff val="0"/>
                <a:lumOff val="0"/>
                <a:alphaOff val="0"/>
              </a:prstClr>
            </a:solidFill>
            <a:latin typeface="Calibri" panose="020F0502020204030204"/>
            <a:ea typeface="+mn-ea"/>
            <a:cs typeface="+mn-cs"/>
          </a:endParaRPr>
        </a:p>
      </dsp:txBody>
      <dsp:txXfrm>
        <a:off x="0" y="3614017"/>
        <a:ext cx="6666833" cy="880052"/>
      </dsp:txXfrm>
    </dsp:sp>
    <dsp:sp modelId="{7CEC1E88-7059-4900-8CE6-05A82E0DD74D}">
      <dsp:nvSpPr>
        <dsp:cNvPr id="0" name=""/>
        <dsp:cNvSpPr/>
      </dsp:nvSpPr>
      <dsp:spPr>
        <a:xfrm>
          <a:off x="0" y="4494070"/>
          <a:ext cx="666683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411683-8B87-4504-A542-4EFE5EF79E5A}">
      <dsp:nvSpPr>
        <dsp:cNvPr id="0" name=""/>
        <dsp:cNvSpPr/>
      </dsp:nvSpPr>
      <dsp:spPr>
        <a:xfrm>
          <a:off x="0" y="4494070"/>
          <a:ext cx="6666833" cy="969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Clearing Funds of surplus countries become indebted to their internal money markets and acquire an equivalent share in the Pool; both their debt and their share in the Pool being equal to their trade surplus. </a:t>
          </a:r>
          <a:endParaRPr lang="en-US" sz="1400" kern="1200" dirty="0">
            <a:solidFill>
              <a:prstClr val="black">
                <a:hueOff val="0"/>
                <a:satOff val="0"/>
                <a:lumOff val="0"/>
                <a:alphaOff val="0"/>
              </a:prstClr>
            </a:solidFill>
            <a:latin typeface="Calibri" panose="020F0502020204030204"/>
            <a:ea typeface="+mn-ea"/>
            <a:cs typeface="+mn-cs"/>
          </a:endParaRPr>
        </a:p>
      </dsp:txBody>
      <dsp:txXfrm>
        <a:off x="0" y="4494070"/>
        <a:ext cx="6666833" cy="969003"/>
      </dsp:txXfrm>
    </dsp:sp>
    <dsp:sp modelId="{54C7FAA2-BE07-42F5-A5F7-4F1C4E28CC01}">
      <dsp:nvSpPr>
        <dsp:cNvPr id="0" name=""/>
        <dsp:cNvSpPr/>
      </dsp:nvSpPr>
      <dsp:spPr>
        <a:xfrm>
          <a:off x="0" y="5463074"/>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9F8117-9801-491A-A614-4063908D4C20}">
      <dsp:nvSpPr>
        <dsp:cNvPr id="0" name=""/>
        <dsp:cNvSpPr/>
      </dsp:nvSpPr>
      <dsp:spPr>
        <a:xfrm>
          <a:off x="0" y="5432385"/>
          <a:ext cx="6666833" cy="63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Clearing Funds of the deficit countries </a:t>
          </a:r>
          <a:r>
            <a:rPr lang="en-US" sz="1400" kern="1200" dirty="0">
              <a:solidFill>
                <a:prstClr val="black">
                  <a:hueOff val="0"/>
                  <a:satOff val="0"/>
                  <a:lumOff val="0"/>
                  <a:alphaOff val="0"/>
                </a:prstClr>
              </a:solidFill>
              <a:latin typeface="Calibri" panose="020F0502020204030204"/>
              <a:ea typeface="+mn-ea"/>
              <a:cs typeface="+mn-cs"/>
            </a:rPr>
            <a:t>are left with balances of cash in hand (equal to their trade deficits) which belong to the International Pool.</a:t>
          </a:r>
        </a:p>
      </dsp:txBody>
      <dsp:txXfrm>
        <a:off x="0" y="5432385"/>
        <a:ext cx="6666833" cy="6331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71E0-48D3-401D-8606-D48717A8279C}">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6F6315-792F-4BCC-B11F-41B30E861928}">
      <dsp:nvSpPr>
        <dsp:cNvPr id="0" name=""/>
        <dsp:cNvSpPr/>
      </dsp:nvSpPr>
      <dsp:spPr>
        <a:xfrm>
          <a:off x="0" y="0"/>
          <a:ext cx="1270865" cy="609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Can the Clearing Create Liquidity?</a:t>
          </a:r>
        </a:p>
      </dsp:txBody>
      <dsp:txXfrm>
        <a:off x="0" y="0"/>
        <a:ext cx="1270865" cy="6096784"/>
      </dsp:txXfrm>
    </dsp:sp>
    <dsp:sp modelId="{2C5F3EAC-4427-424C-80CB-E2A889D4B5A8}">
      <dsp:nvSpPr>
        <dsp:cNvPr id="0" name=""/>
        <dsp:cNvSpPr/>
      </dsp:nvSpPr>
      <dsp:spPr>
        <a:xfrm>
          <a:off x="1366179" y="88117"/>
          <a:ext cx="5296462" cy="1578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Original Clearing Proposals included an International Investment Board. It could make long-term loans by crediting the Clearing accounts of deficit countries.</a:t>
          </a:r>
        </a:p>
        <a:p>
          <a:pPr marL="0" lvl="0" indent="0" algn="l" defTabSz="622300">
            <a:lnSpc>
              <a:spcPct val="90000"/>
            </a:lnSpc>
            <a:spcBef>
              <a:spcPct val="0"/>
            </a:spcBef>
            <a:spcAft>
              <a:spcPct val="35000"/>
            </a:spcAft>
            <a:buNone/>
          </a:pPr>
          <a:r>
            <a:rPr lang="en-US" sz="1400" kern="1200" dirty="0" err="1"/>
            <a:t>Kalecki</a:t>
          </a:r>
          <a:r>
            <a:rPr lang="en-US" sz="1400" kern="1200" dirty="0"/>
            <a:t>-Schumacher amends this proposal by suggesting separate investment accounts.</a:t>
          </a:r>
        </a:p>
      </dsp:txBody>
      <dsp:txXfrm>
        <a:off x="1366179" y="88117"/>
        <a:ext cx="5296462" cy="1578714"/>
      </dsp:txXfrm>
    </dsp:sp>
    <dsp:sp modelId="{F1603C08-B97B-4A0B-A550-394B34C6F6F6}">
      <dsp:nvSpPr>
        <dsp:cNvPr id="0" name=""/>
        <dsp:cNvSpPr/>
      </dsp:nvSpPr>
      <dsp:spPr>
        <a:xfrm>
          <a:off x="1270865" y="1666832"/>
          <a:ext cx="5083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DC2420E-6494-4A41-A340-A723944711CE}">
      <dsp:nvSpPr>
        <dsp:cNvPr id="0" name=""/>
        <dsp:cNvSpPr/>
      </dsp:nvSpPr>
      <dsp:spPr>
        <a:xfrm>
          <a:off x="1366179" y="1754949"/>
          <a:ext cx="4988145" cy="12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Board could provide long-term credits to deficit countries’ 'normal clearing account’ that would be debited to their 'investment account'. When the Joan has been fully disbursed the decline in the balance on normal account will be balanced by the increase in other countries normal account. </a:t>
          </a:r>
        </a:p>
      </dsp:txBody>
      <dsp:txXfrm>
        <a:off x="1366179" y="1754949"/>
        <a:ext cx="4988145" cy="1223177"/>
      </dsp:txXfrm>
    </dsp:sp>
    <dsp:sp modelId="{69F25476-C50C-4B8F-BD33-43A9B4421643}">
      <dsp:nvSpPr>
        <dsp:cNvPr id="0" name=""/>
        <dsp:cNvSpPr/>
      </dsp:nvSpPr>
      <dsp:spPr>
        <a:xfrm>
          <a:off x="1270865" y="2978127"/>
          <a:ext cx="5083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A0CF106-3314-4699-A2CD-61621E05DA91}">
      <dsp:nvSpPr>
        <dsp:cNvPr id="0" name=""/>
        <dsp:cNvSpPr/>
      </dsp:nvSpPr>
      <dsp:spPr>
        <a:xfrm>
          <a:off x="1366179" y="3066245"/>
          <a:ext cx="4988145" cy="108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Board could create a Sustainability account and have the power to create credits to environmental deficit countries loans who could be required to use them fully or partly for increasing their environment remediation expenditures on imports from specified environmental surplus countries.</a:t>
          </a:r>
        </a:p>
      </dsp:txBody>
      <dsp:txXfrm>
        <a:off x="1366179" y="3066245"/>
        <a:ext cx="4988145" cy="1084639"/>
      </dsp:txXfrm>
    </dsp:sp>
    <dsp:sp modelId="{2DE01DF3-797D-40DE-B007-C892FACF4E26}">
      <dsp:nvSpPr>
        <dsp:cNvPr id="0" name=""/>
        <dsp:cNvSpPr/>
      </dsp:nvSpPr>
      <dsp:spPr>
        <a:xfrm>
          <a:off x="1270865" y="4150884"/>
          <a:ext cx="5083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2950C7F-0C19-478E-BAA1-65445B6D0164}">
      <dsp:nvSpPr>
        <dsp:cNvPr id="0" name=""/>
        <dsp:cNvSpPr/>
      </dsp:nvSpPr>
      <dsp:spPr>
        <a:xfrm>
          <a:off x="1366179" y="4239001"/>
          <a:ext cx="4988145" cy="176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Alternatively, the Board could credit the environmental investment accounts of all countries differentially on the basis of an environmental quota system </a:t>
          </a:r>
        </a:p>
      </dsp:txBody>
      <dsp:txXfrm>
        <a:off x="1366179" y="4239001"/>
        <a:ext cx="4988145" cy="1762351"/>
      </dsp:txXfrm>
    </dsp:sp>
    <dsp:sp modelId="{6DEB3994-7AE2-41AE-A7CF-4854BCB73671}">
      <dsp:nvSpPr>
        <dsp:cNvPr id="0" name=""/>
        <dsp:cNvSpPr/>
      </dsp:nvSpPr>
      <dsp:spPr>
        <a:xfrm>
          <a:off x="1270865" y="6001353"/>
          <a:ext cx="50834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26891-65BE-4180-8619-C0E0EE0F9321}">
      <dsp:nvSpPr>
        <dsp:cNvPr id="0" name=""/>
        <dsp:cNvSpPr/>
      </dsp:nvSpPr>
      <dsp:spPr>
        <a:xfrm>
          <a:off x="0" y="28531"/>
          <a:ext cx="8656918" cy="8391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How much capital is available to help developing countries transition to renewable energy and cope with extreme weather?</a:t>
          </a:r>
          <a:endParaRPr lang="en-US" sz="1500" kern="1200" dirty="0"/>
        </a:p>
      </dsp:txBody>
      <dsp:txXfrm>
        <a:off x="40962" y="69493"/>
        <a:ext cx="8574994" cy="757185"/>
      </dsp:txXfrm>
    </dsp:sp>
    <dsp:sp modelId="{081BE233-A62A-4F18-B7A1-64B0DC1DABBE}">
      <dsp:nvSpPr>
        <dsp:cNvPr id="0" name=""/>
        <dsp:cNvSpPr/>
      </dsp:nvSpPr>
      <dsp:spPr>
        <a:xfrm>
          <a:off x="0" y="910840"/>
          <a:ext cx="8656918" cy="8391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Where will that investment come from?</a:t>
          </a:r>
          <a:endParaRPr lang="en-US" sz="1500" kern="1200" dirty="0"/>
        </a:p>
      </dsp:txBody>
      <dsp:txXfrm>
        <a:off x="40962" y="951802"/>
        <a:ext cx="8574994" cy="757185"/>
      </dsp:txXfrm>
    </dsp:sp>
    <dsp:sp modelId="{2C217ADA-3F88-4FE4-8EB0-44187BED2AEA}">
      <dsp:nvSpPr>
        <dsp:cNvPr id="0" name=""/>
        <dsp:cNvSpPr/>
      </dsp:nvSpPr>
      <dsp:spPr>
        <a:xfrm>
          <a:off x="0" y="1793150"/>
          <a:ext cx="8656918" cy="8391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And critically, what kinds of interest rates will lenders charge?</a:t>
          </a:r>
          <a:endParaRPr lang="en-US" sz="1500" kern="1200" dirty="0"/>
        </a:p>
      </dsp:txBody>
      <dsp:txXfrm>
        <a:off x="40962" y="1834112"/>
        <a:ext cx="8574994" cy="757185"/>
      </dsp:txXfrm>
    </dsp:sp>
    <dsp:sp modelId="{319E31AC-502F-439C-B0D3-36180CCD4BE5}">
      <dsp:nvSpPr>
        <dsp:cNvPr id="0" name=""/>
        <dsp:cNvSpPr/>
      </dsp:nvSpPr>
      <dsp:spPr>
        <a:xfrm>
          <a:off x="0" y="2675459"/>
          <a:ext cx="8656918" cy="8391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Average global temperatures have already risen about 1.2 degrees Celsius above preindustrial levels. Without a rapid shift away from fossil fuels, scientists warn that catastrophic warming will destroy coastal cities, ravage agricultural land and imperil millions of lives.</a:t>
          </a:r>
        </a:p>
      </dsp:txBody>
      <dsp:txXfrm>
        <a:off x="40962" y="2716421"/>
        <a:ext cx="8574994" cy="757185"/>
      </dsp:txXfrm>
    </dsp:sp>
    <dsp:sp modelId="{C3B3E820-D950-4A9B-AD5E-A74B8003D81E}">
      <dsp:nvSpPr>
        <dsp:cNvPr id="0" name=""/>
        <dsp:cNvSpPr/>
      </dsp:nvSpPr>
      <dsp:spPr>
        <a:xfrm>
          <a:off x="0" y="3557769"/>
          <a:ext cx="8656918" cy="83910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And yet there is a bedeviling economic paradox inhibiting efforts to create a more sustainable world: It’s relatively easy to find financing for the dirty projects the world needs less of, but maddeningly difficult to finance the clean projects the world needs more of.</a:t>
          </a:r>
          <a:endParaRPr lang="en-US" sz="1500" kern="1200" dirty="0"/>
        </a:p>
      </dsp:txBody>
      <dsp:txXfrm>
        <a:off x="40962" y="3598731"/>
        <a:ext cx="8574994" cy="757185"/>
      </dsp:txXfrm>
    </dsp:sp>
    <dsp:sp modelId="{683083AB-7CC9-4588-9AFB-C50BB9FEB566}">
      <dsp:nvSpPr>
        <dsp:cNvPr id="0" name=""/>
        <dsp:cNvSpPr/>
      </dsp:nvSpPr>
      <dsp:spPr>
        <a:xfrm>
          <a:off x="0" y="4440078"/>
          <a:ext cx="8656918" cy="11055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This mismatch is shaping projects across the globe. In the United States, rising interest rates are leading big companies to cancel plans for huge renewable developments. But the disconnect is particularly acute in the developing world, and especially Africa, where many people have little or no access to electricity.</a:t>
          </a:r>
        </a:p>
      </dsp:txBody>
      <dsp:txXfrm>
        <a:off x="53968" y="4494046"/>
        <a:ext cx="8548982" cy="9975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9A60F-D780-4892-A3F9-2A0EEB67548B}">
      <dsp:nvSpPr>
        <dsp:cNvPr id="0" name=""/>
        <dsp:cNvSpPr/>
      </dsp:nvSpPr>
      <dsp:spPr>
        <a:xfrm>
          <a:off x="3463" y="1695"/>
          <a:ext cx="5882093"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Most of these problems arise because the financing will be arranged through private banks</a:t>
          </a:r>
        </a:p>
      </dsp:txBody>
      <dsp:txXfrm>
        <a:off x="51654" y="49886"/>
        <a:ext cx="5785711" cy="890823"/>
      </dsp:txXfrm>
    </dsp:sp>
    <dsp:sp modelId="{0A8F7D60-0119-4FCE-BA11-3EDF6D448F09}">
      <dsp:nvSpPr>
        <dsp:cNvPr id="0" name=""/>
        <dsp:cNvSpPr/>
      </dsp:nvSpPr>
      <dsp:spPr>
        <a:xfrm>
          <a:off x="3463" y="1038261"/>
          <a:ext cx="7091865"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The problem is that banks provide liquidity creation be undertaking private risk</a:t>
          </a:r>
        </a:p>
      </dsp:txBody>
      <dsp:txXfrm>
        <a:off x="51654" y="1086452"/>
        <a:ext cx="6995483" cy="890823"/>
      </dsp:txXfrm>
    </dsp:sp>
    <dsp:sp modelId="{2291FE0A-E0FF-4F72-8783-FE41324339BD}">
      <dsp:nvSpPr>
        <dsp:cNvPr id="0" name=""/>
        <dsp:cNvSpPr/>
      </dsp:nvSpPr>
      <dsp:spPr>
        <a:xfrm>
          <a:off x="3463" y="2074826"/>
          <a:ext cx="7091865"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The Lessons of War finance suggest going around the banking system</a:t>
          </a:r>
        </a:p>
      </dsp:txBody>
      <dsp:txXfrm>
        <a:off x="51654" y="2123017"/>
        <a:ext cx="6995483" cy="890823"/>
      </dsp:txXfrm>
    </dsp:sp>
    <dsp:sp modelId="{A8F4E34C-DCB8-4E71-825F-C1855956CC25}">
      <dsp:nvSpPr>
        <dsp:cNvPr id="0" name=""/>
        <dsp:cNvSpPr/>
      </dsp:nvSpPr>
      <dsp:spPr>
        <a:xfrm>
          <a:off x="3463" y="3111392"/>
          <a:ext cx="7091865"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This would allow government financing</a:t>
          </a:r>
        </a:p>
      </dsp:txBody>
      <dsp:txXfrm>
        <a:off x="51654" y="3159583"/>
        <a:ext cx="6995483" cy="890823"/>
      </dsp:txXfrm>
    </dsp:sp>
    <dsp:sp modelId="{8A978559-CB93-4D73-8B50-F90BACC2062F}">
      <dsp:nvSpPr>
        <dsp:cNvPr id="0" name=""/>
        <dsp:cNvSpPr/>
      </dsp:nvSpPr>
      <dsp:spPr>
        <a:xfrm>
          <a:off x="3463" y="4147957"/>
          <a:ext cx="7091865"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And multilateral financing arrangements</a:t>
          </a:r>
        </a:p>
      </dsp:txBody>
      <dsp:txXfrm>
        <a:off x="51654" y="4196148"/>
        <a:ext cx="6995483" cy="890823"/>
      </dsp:txXfrm>
    </dsp:sp>
    <dsp:sp modelId="{CD55BBB8-26C8-46DB-B4B1-0DB627777781}">
      <dsp:nvSpPr>
        <dsp:cNvPr id="0" name=""/>
        <dsp:cNvSpPr/>
      </dsp:nvSpPr>
      <dsp:spPr>
        <a:xfrm>
          <a:off x="3463" y="5184523"/>
          <a:ext cx="7091865" cy="987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Consider the Keynes-</a:t>
          </a:r>
          <a:r>
            <a:rPr lang="en-US" sz="2200" kern="1200" dirty="0" err="1"/>
            <a:t>Schumaker</a:t>
          </a:r>
          <a:r>
            <a:rPr lang="en-US" sz="2200" kern="1200" dirty="0"/>
            <a:t>-</a:t>
          </a:r>
          <a:r>
            <a:rPr lang="en-US" sz="2200" kern="1200" dirty="0" err="1"/>
            <a:t>Kalecki</a:t>
          </a:r>
          <a:r>
            <a:rPr lang="en-US" sz="2200" kern="1200" dirty="0"/>
            <a:t> Augmented Clearing proposals</a:t>
          </a:r>
        </a:p>
      </dsp:txBody>
      <dsp:txXfrm>
        <a:off x="51654" y="5232714"/>
        <a:ext cx="6995483" cy="8908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FB56D-AE07-4F99-BCFA-855A0D7FBDAB}">
      <dsp:nvSpPr>
        <dsp:cNvPr id="0" name=""/>
        <dsp:cNvSpPr/>
      </dsp:nvSpPr>
      <dsp:spPr>
        <a:xfrm>
          <a:off x="3463" y="2411"/>
          <a:ext cx="6868209" cy="20949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Wright Patman on WWII finance: </a:t>
          </a:r>
        </a:p>
        <a:p>
          <a:pPr marL="0" lvl="0" indent="0" algn="ctr" defTabSz="666750">
            <a:lnSpc>
              <a:spcPct val="90000"/>
            </a:lnSpc>
            <a:spcBef>
              <a:spcPct val="0"/>
            </a:spcBef>
            <a:spcAft>
              <a:spcPct val="35000"/>
            </a:spcAft>
            <a:buNone/>
          </a:pPr>
          <a:r>
            <a:rPr lang="en-US" sz="1500" kern="1200" dirty="0">
              <a:solidFill>
                <a:schemeClr val="tx1"/>
              </a:solidFill>
            </a:rPr>
            <a:t>I am opposed to the United States Government, which possesses the sovereign and exclusive privilege of creating money, paying private bankers for the use of its own money. These private bankers do not hire their own money to the Government; they hire only the Government’s money to the Government, and collect an interest charge annually” (US House 1943, 38). Patman argued that “if money is to be created outright it should be created by the Government and no interest paid on it” (Ibid., 64).</a:t>
          </a:r>
        </a:p>
      </dsp:txBody>
      <dsp:txXfrm>
        <a:off x="105732" y="104680"/>
        <a:ext cx="6663671" cy="1890447"/>
      </dsp:txXfrm>
    </dsp:sp>
    <dsp:sp modelId="{0B005774-A915-4CB0-B35A-579A6BC37D52}">
      <dsp:nvSpPr>
        <dsp:cNvPr id="0" name=""/>
        <dsp:cNvSpPr/>
      </dsp:nvSpPr>
      <dsp:spPr>
        <a:xfrm>
          <a:off x="3463" y="2202146"/>
          <a:ext cx="7091865" cy="6614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 similar direct financing procedure was utilized in the United Kingdom for the 1914-18 war. </a:t>
          </a:r>
        </a:p>
      </dsp:txBody>
      <dsp:txXfrm>
        <a:off x="35751" y="2234434"/>
        <a:ext cx="7027289" cy="596852"/>
      </dsp:txXfrm>
    </dsp:sp>
    <dsp:sp modelId="{898B76C5-1544-4EB3-9918-7B8277193C4A}">
      <dsp:nvSpPr>
        <dsp:cNvPr id="0" name=""/>
        <dsp:cNvSpPr/>
      </dsp:nvSpPr>
      <dsp:spPr>
        <a:xfrm>
          <a:off x="6926" y="2991180"/>
          <a:ext cx="7091865" cy="1002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 similar procedure had been proposed in the aftermath of the Great Depression by the Chicago School of economists, led by Henry Simons. This is the so-called 100% reserve system which would require banks to hold government debt to fully cover outstanding liabilities. </a:t>
          </a:r>
        </a:p>
      </dsp:txBody>
      <dsp:txXfrm>
        <a:off x="55886" y="3040140"/>
        <a:ext cx="6993945" cy="905033"/>
      </dsp:txXfrm>
    </dsp:sp>
    <dsp:sp modelId="{CB03555B-323F-4656-AC2E-97001D573DBF}">
      <dsp:nvSpPr>
        <dsp:cNvPr id="0" name=""/>
        <dsp:cNvSpPr/>
      </dsp:nvSpPr>
      <dsp:spPr>
        <a:xfrm>
          <a:off x="3463" y="4076026"/>
          <a:ext cx="7091865" cy="20949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Bank loans to finance government war expenditure would then generate an equivalent demand for government debt at interest rates that could be set by government. For this system to be fully equivalent would require the interest rate on government debt to be set at zero. This would make government debt equivalent to cash, </a:t>
          </a:r>
        </a:p>
        <a:p>
          <a:pPr marL="0" lvl="0" indent="0" algn="ctr" defTabSz="666750">
            <a:lnSpc>
              <a:spcPct val="90000"/>
            </a:lnSpc>
            <a:spcBef>
              <a:spcPct val="0"/>
            </a:spcBef>
            <a:spcAft>
              <a:spcPct val="35000"/>
            </a:spcAft>
            <a:buNone/>
          </a:pPr>
          <a:r>
            <a:rPr lang="en-US" sz="1500" kern="1200" dirty="0">
              <a:solidFill>
                <a:schemeClr val="tx1"/>
              </a:solidFill>
            </a:rPr>
            <a:t>and makes clear the redundance of the intermediation borrowing deposits from private banks at positive interest rates</a:t>
          </a:r>
        </a:p>
      </dsp:txBody>
      <dsp:txXfrm>
        <a:off x="105732" y="4178295"/>
        <a:ext cx="6887327" cy="1890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B0B62-10B4-4E8F-8C03-7E2659888CBC}">
      <dsp:nvSpPr>
        <dsp:cNvPr id="0" name=""/>
        <dsp:cNvSpPr/>
      </dsp:nvSpPr>
      <dsp:spPr>
        <a:xfrm>
          <a:off x="0" y="221888"/>
          <a:ext cx="3201366" cy="2943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“Pseudo Moral principles” need to be discarded</a:t>
          </a:r>
          <a:br>
            <a:rPr lang="en-US" sz="3400" kern="1200" dirty="0"/>
          </a:br>
          <a:endParaRPr lang="en-US" sz="3400" kern="1200" dirty="0"/>
        </a:p>
      </dsp:txBody>
      <dsp:txXfrm>
        <a:off x="143701" y="365589"/>
        <a:ext cx="2913964" cy="2656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E25C3-20E0-4CF9-AE8F-9C1ABAE1981F}">
      <dsp:nvSpPr>
        <dsp:cNvPr id="0" name=""/>
        <dsp:cNvSpPr/>
      </dsp:nvSpPr>
      <dsp:spPr>
        <a:xfrm>
          <a:off x="0" y="81224"/>
          <a:ext cx="6915019" cy="7465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We need to change our code of morals  STOP SAVING SO MUCH</a:t>
          </a:r>
        </a:p>
      </dsp:txBody>
      <dsp:txXfrm>
        <a:off x="36441" y="117665"/>
        <a:ext cx="6842137" cy="673620"/>
      </dsp:txXfrm>
    </dsp:sp>
    <dsp:sp modelId="{62DB2E94-B971-4983-919B-A98BD162AB75}">
      <dsp:nvSpPr>
        <dsp:cNvPr id="0" name=""/>
        <dsp:cNvSpPr/>
      </dsp:nvSpPr>
      <dsp:spPr>
        <a:xfrm>
          <a:off x="0" y="827726"/>
          <a:ext cx="6915019" cy="107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55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Spurious immortality of actions – Saving! Carnegie libraries</a:t>
          </a:r>
        </a:p>
        <a:p>
          <a:pPr marL="114300" lvl="1" indent="-114300" algn="l" defTabSz="577850">
            <a:lnSpc>
              <a:spcPct val="90000"/>
            </a:lnSpc>
            <a:spcBef>
              <a:spcPct val="0"/>
            </a:spcBef>
            <a:spcAft>
              <a:spcPct val="20000"/>
            </a:spcAft>
            <a:buChar char="•"/>
          </a:pPr>
          <a:r>
            <a:rPr lang="en-US" sz="1300" kern="1200"/>
            <a:t>Love of money – a mental disease, a disgusting morbidity</a:t>
          </a:r>
        </a:p>
        <a:p>
          <a:pPr marL="228600" lvl="2" indent="-114300" algn="l" defTabSz="577850">
            <a:lnSpc>
              <a:spcPct val="90000"/>
            </a:lnSpc>
            <a:spcBef>
              <a:spcPct val="0"/>
            </a:spcBef>
            <a:spcAft>
              <a:spcPct val="20000"/>
            </a:spcAft>
            <a:buChar char="•"/>
          </a:pPr>
          <a:r>
            <a:rPr lang="en-US" sz="1300" kern="1200"/>
            <a:t>Need to distinguish possession of money from its use as a means to enjoyment and the realities of life</a:t>
          </a:r>
        </a:p>
        <a:p>
          <a:pPr marL="114300" lvl="1" indent="-114300" algn="l" defTabSz="577850">
            <a:lnSpc>
              <a:spcPct val="90000"/>
            </a:lnSpc>
            <a:spcBef>
              <a:spcPct val="0"/>
            </a:spcBef>
            <a:spcAft>
              <a:spcPct val="20000"/>
            </a:spcAft>
            <a:buChar char="•"/>
          </a:pPr>
          <a:r>
            <a:rPr lang="en-US" sz="1300" kern="1200"/>
            <a:t>Was fine for capital accumulation, not for enjoying life at the end of economic problems</a:t>
          </a:r>
        </a:p>
      </dsp:txBody>
      <dsp:txXfrm>
        <a:off x="0" y="827726"/>
        <a:ext cx="6915019" cy="1073295"/>
      </dsp:txXfrm>
    </dsp:sp>
    <dsp:sp modelId="{2DEAB23B-0CD1-4DD1-985E-5FBC19DD6E1E}">
      <dsp:nvSpPr>
        <dsp:cNvPr id="0" name=""/>
        <dsp:cNvSpPr/>
      </dsp:nvSpPr>
      <dsp:spPr>
        <a:xfrm>
          <a:off x="0" y="1901021"/>
          <a:ext cx="6915019" cy="4563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BUT: </a:t>
          </a:r>
        </a:p>
      </dsp:txBody>
      <dsp:txXfrm>
        <a:off x="22276" y="1923297"/>
        <a:ext cx="6870467" cy="411777"/>
      </dsp:txXfrm>
    </dsp:sp>
    <dsp:sp modelId="{953407FC-874E-40F6-9B24-2E97CBB84D43}">
      <dsp:nvSpPr>
        <dsp:cNvPr id="0" name=""/>
        <dsp:cNvSpPr/>
      </dsp:nvSpPr>
      <dsp:spPr>
        <a:xfrm>
          <a:off x="0" y="2406311"/>
          <a:ext cx="6915019" cy="19877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 the moral problem of our Age is concerned with  the love of money, with the habitual appeal to the money motive in nine-tenths of the activities of life, with the unusual </a:t>
          </a:r>
          <a:r>
            <a:rPr lang="en-US" sz="1700" b="1" kern="1200"/>
            <a:t>striving after individual economic security</a:t>
          </a:r>
          <a:r>
            <a:rPr lang="en-US" sz="1700" kern="1200"/>
            <a:t> as the  prime objective of endeavour, with the social approbation of money as the measure of constructive success, and with the social appeal to the hoarding instinct as the foundation of the necessary provision of the family and the future.”</a:t>
          </a:r>
        </a:p>
      </dsp:txBody>
      <dsp:txXfrm>
        <a:off x="97034" y="2503345"/>
        <a:ext cx="6720951" cy="1793688"/>
      </dsp:txXfrm>
    </dsp:sp>
    <dsp:sp modelId="{600D551F-2DFC-4E5C-AA8B-D90217029FCC}">
      <dsp:nvSpPr>
        <dsp:cNvPr id="0" name=""/>
        <dsp:cNvSpPr/>
      </dsp:nvSpPr>
      <dsp:spPr>
        <a:xfrm>
          <a:off x="0" y="4443028"/>
          <a:ext cx="6915019" cy="19877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“Many of the greatest economic evils of our time are the fruits of </a:t>
          </a:r>
          <a:r>
            <a:rPr lang="en-US" sz="1700" b="1" kern="1200"/>
            <a:t>risk, uncertainty, and ignorance</a:t>
          </a:r>
          <a:r>
            <a:rPr lang="en-US" sz="1700" kern="1200"/>
            <a:t> … It is because particular individuals, fortunate in situation or in abilities, are able to take advantage of uncertainty and ignorance, … that great inequalities of wealth come about; and these same factors are also the cause of the </a:t>
          </a:r>
          <a:r>
            <a:rPr lang="en-US" sz="1700" b="1" kern="1200"/>
            <a:t>Unemployment of Labour</a:t>
          </a:r>
          <a:r>
            <a:rPr lang="en-US" sz="1700" kern="1200"/>
            <a:t>, to the disappointment of reasonable business expectations, and the impairment of efficiency and production. </a:t>
          </a:r>
        </a:p>
      </dsp:txBody>
      <dsp:txXfrm>
        <a:off x="97034" y="4540062"/>
        <a:ext cx="6720951" cy="1793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8D006-7D90-4E0E-8A60-71277319D61D}">
      <dsp:nvSpPr>
        <dsp:cNvPr id="0" name=""/>
        <dsp:cNvSpPr/>
      </dsp:nvSpPr>
      <dsp:spPr>
        <a:xfrm>
          <a:off x="0" y="269990"/>
          <a:ext cx="3178521" cy="55347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No Revolution – just stop the “money fetish”</a:t>
          </a:r>
        </a:p>
      </dsp:txBody>
      <dsp:txXfrm>
        <a:off x="155163" y="425153"/>
        <a:ext cx="2868195" cy="5224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696A6-EDE5-448C-B12A-8A6AC66A7315}">
      <dsp:nvSpPr>
        <dsp:cNvPr id="0" name=""/>
        <dsp:cNvSpPr/>
      </dsp:nvSpPr>
      <dsp:spPr>
        <a:xfrm>
          <a:off x="0" y="2211290"/>
          <a:ext cx="6666833" cy="10119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Produces Poverty in the Midst of Plenty, and an Inequitable Distribution of Income</a:t>
          </a:r>
        </a:p>
      </dsp:txBody>
      <dsp:txXfrm>
        <a:off x="49397" y="2260687"/>
        <a:ext cx="6568039" cy="913109"/>
      </dsp:txXfrm>
    </dsp:sp>
    <dsp:sp modelId="{3CF81C9F-7241-44AB-8D46-0283CAE8A1B4}">
      <dsp:nvSpPr>
        <dsp:cNvPr id="0" name=""/>
        <dsp:cNvSpPr/>
      </dsp:nvSpPr>
      <dsp:spPr>
        <a:xfrm>
          <a:off x="0" y="1064936"/>
          <a:ext cx="666683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p>
      </dsp:txBody>
      <dsp:txXfrm>
        <a:off x="0" y="1064936"/>
        <a:ext cx="6666833" cy="364320"/>
      </dsp:txXfrm>
    </dsp:sp>
    <dsp:sp modelId="{0DFEC442-707C-4072-8B47-9F05C0F99437}">
      <dsp:nvSpPr>
        <dsp:cNvPr id="0" name=""/>
        <dsp:cNvSpPr/>
      </dsp:nvSpPr>
      <dsp:spPr>
        <a:xfrm>
          <a:off x="0" y="0"/>
          <a:ext cx="6666833" cy="1011903"/>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Love of money </a:t>
          </a:r>
          <a:r>
            <a:rPr lang="en-US" sz="2400" b="1" kern="1200" dirty="0"/>
            <a:t>is still bad</a:t>
          </a:r>
          <a:r>
            <a:rPr lang="en-US" sz="2400" kern="1200" dirty="0"/>
            <a:t>, </a:t>
          </a:r>
        </a:p>
      </dsp:txBody>
      <dsp:txXfrm>
        <a:off x="49397" y="49397"/>
        <a:ext cx="6568039" cy="913109"/>
      </dsp:txXfrm>
    </dsp:sp>
    <dsp:sp modelId="{CB3C8566-5354-4995-B65F-EA1C8AD79A01}">
      <dsp:nvSpPr>
        <dsp:cNvPr id="0" name=""/>
        <dsp:cNvSpPr/>
      </dsp:nvSpPr>
      <dsp:spPr>
        <a:xfrm>
          <a:off x="0" y="1032594"/>
          <a:ext cx="6666833" cy="1011903"/>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but now creates unemployment</a:t>
          </a:r>
        </a:p>
      </dsp:txBody>
      <dsp:txXfrm>
        <a:off x="49397" y="1081991"/>
        <a:ext cx="6568039" cy="913109"/>
      </dsp:txXfrm>
    </dsp:sp>
    <dsp:sp modelId="{8BBE97BF-6A3F-4D68-ABF0-79678B072615}">
      <dsp:nvSpPr>
        <dsp:cNvPr id="0" name=""/>
        <dsp:cNvSpPr/>
      </dsp:nvSpPr>
      <dsp:spPr>
        <a:xfrm>
          <a:off x="0" y="3516423"/>
          <a:ext cx="666683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Paradox: Dispels our disquietude, responds to uncertainty, but creates uncertainty of employment</a:t>
          </a:r>
        </a:p>
      </dsp:txBody>
      <dsp:txXfrm>
        <a:off x="0" y="3516423"/>
        <a:ext cx="6666833" cy="1070190"/>
      </dsp:txXfrm>
    </dsp:sp>
    <dsp:sp modelId="{DD6C73F8-1EC1-4C1C-9D21-559EA95F5F00}">
      <dsp:nvSpPr>
        <dsp:cNvPr id="0" name=""/>
        <dsp:cNvSpPr/>
      </dsp:nvSpPr>
      <dsp:spPr>
        <a:xfrm>
          <a:off x="0" y="4636041"/>
          <a:ext cx="6666833" cy="1159631"/>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Love of money now called Liquidity preference: </a:t>
          </a:r>
        </a:p>
        <a:p>
          <a:pPr marL="0" lvl="0" indent="0" algn="l" defTabSz="977900">
            <a:lnSpc>
              <a:spcPct val="90000"/>
            </a:lnSpc>
            <a:spcBef>
              <a:spcPct val="0"/>
            </a:spcBef>
            <a:spcAft>
              <a:spcPct val="35000"/>
            </a:spcAft>
            <a:buNone/>
          </a:pPr>
          <a:r>
            <a:rPr lang="en-US" sz="2200" kern="1200" dirty="0"/>
            <a:t>it is now “rational”: It </a:t>
          </a:r>
          <a:r>
            <a:rPr lang="en-US" sz="2200" kern="1200" dirty="0" err="1"/>
            <a:t>maximises</a:t>
          </a:r>
          <a:r>
            <a:rPr lang="en-US" sz="2200" kern="1200" dirty="0"/>
            <a:t> returns</a:t>
          </a:r>
        </a:p>
      </dsp:txBody>
      <dsp:txXfrm>
        <a:off x="56609" y="4692650"/>
        <a:ext cx="6553615" cy="1046413"/>
      </dsp:txXfrm>
    </dsp:sp>
    <dsp:sp modelId="{5B9D1F20-683B-4505-8B17-257DE8E8A6A8}">
      <dsp:nvSpPr>
        <dsp:cNvPr id="0" name=""/>
        <dsp:cNvSpPr/>
      </dsp:nvSpPr>
      <dsp:spPr>
        <a:xfrm>
          <a:off x="0" y="5746245"/>
          <a:ext cx="666683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p>
      </dsp:txBody>
      <dsp:txXfrm>
        <a:off x="0" y="5746245"/>
        <a:ext cx="6666833" cy="36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3EE8E-9938-4925-BA55-A7712A789EA3}">
      <dsp:nvSpPr>
        <dsp:cNvPr id="0" name=""/>
        <dsp:cNvSpPr/>
      </dsp:nvSpPr>
      <dsp:spPr>
        <a:xfrm>
          <a:off x="0" y="116228"/>
          <a:ext cx="6666833" cy="8353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a:t>
          </a:r>
          <a:r>
            <a:rPr lang="en-US" sz="2100" b="1" kern="1200" dirty="0"/>
            <a:t>Political</a:t>
          </a:r>
          <a:r>
            <a:rPr lang="en-US" sz="2100" kern="1200" dirty="0"/>
            <a:t> Problem of Mankind: Policy Design to “combine three things”</a:t>
          </a:r>
        </a:p>
      </dsp:txBody>
      <dsp:txXfrm>
        <a:off x="40780" y="157008"/>
        <a:ext cx="6585273" cy="753819"/>
      </dsp:txXfrm>
    </dsp:sp>
    <dsp:sp modelId="{C51BEB1B-CDC9-4A44-B2A3-A187F4A6C4A9}">
      <dsp:nvSpPr>
        <dsp:cNvPr id="0" name=""/>
        <dsp:cNvSpPr/>
      </dsp:nvSpPr>
      <dsp:spPr>
        <a:xfrm>
          <a:off x="0" y="951608"/>
          <a:ext cx="6666833" cy="295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1. Economic Efficiency”: productivity?</a:t>
          </a:r>
        </a:p>
        <a:p>
          <a:pPr marL="171450" lvl="1" indent="-171450" algn="l" defTabSz="711200">
            <a:lnSpc>
              <a:spcPct val="90000"/>
            </a:lnSpc>
            <a:spcBef>
              <a:spcPct val="0"/>
            </a:spcBef>
            <a:spcAft>
              <a:spcPct val="20000"/>
            </a:spcAft>
            <a:buChar char="•"/>
          </a:pPr>
          <a:r>
            <a:rPr lang="en-US" sz="1600" kern="1200" dirty="0"/>
            <a:t>2. Social Justice: Equality of Opportunity or Declaration of Human Rights?</a:t>
          </a:r>
        </a:p>
        <a:p>
          <a:pPr marL="171450" lvl="1" indent="-171450" algn="l" defTabSz="711200">
            <a:lnSpc>
              <a:spcPct val="90000"/>
            </a:lnSpc>
            <a:spcBef>
              <a:spcPct val="0"/>
            </a:spcBef>
            <a:spcAft>
              <a:spcPct val="20000"/>
            </a:spcAft>
            <a:buChar char="•"/>
          </a:pPr>
          <a:r>
            <a:rPr lang="en-US" sz="1600" kern="1200" dirty="0"/>
            <a:t>3. Individual Liberty: ?</a:t>
          </a:r>
        </a:p>
        <a:p>
          <a:pPr marL="342900" lvl="2" indent="-171450" algn="l" defTabSz="711200">
            <a:lnSpc>
              <a:spcPct val="90000"/>
            </a:lnSpc>
            <a:spcBef>
              <a:spcPct val="0"/>
            </a:spcBef>
            <a:spcAft>
              <a:spcPct val="20000"/>
            </a:spcAft>
            <a:buChar char="•"/>
          </a:pPr>
          <a:r>
            <a:rPr lang="en-US" sz="1600" kern="1200" dirty="0"/>
            <a:t>“To give unhindered opportunity to the exceptional and the aspiring”</a:t>
          </a:r>
        </a:p>
        <a:p>
          <a:pPr marL="514350" lvl="3" indent="-171450" algn="l" defTabSz="711200">
            <a:lnSpc>
              <a:spcPct val="90000"/>
            </a:lnSpc>
            <a:spcBef>
              <a:spcPct val="0"/>
            </a:spcBef>
            <a:spcAft>
              <a:spcPct val="20000"/>
            </a:spcAft>
            <a:buChar char="•"/>
          </a:pPr>
          <a:r>
            <a:rPr lang="en-US" sz="1600" kern="1200" dirty="0"/>
            <a:t>Read Schumpeter’s: Capitalism Socialism Democracy?</a:t>
          </a:r>
        </a:p>
        <a:p>
          <a:pPr marL="514350" lvl="3" indent="-171450" algn="l" defTabSz="711200">
            <a:lnSpc>
              <a:spcPct val="90000"/>
            </a:lnSpc>
            <a:spcBef>
              <a:spcPct val="0"/>
            </a:spcBef>
            <a:spcAft>
              <a:spcPct val="20000"/>
            </a:spcAft>
            <a:buChar char="•"/>
          </a:pPr>
          <a:r>
            <a:rPr lang="en-US" sz="1600" kern="1200" dirty="0"/>
            <a:t>Read Hayek’s: Constitution of Liberty?</a:t>
          </a:r>
        </a:p>
        <a:p>
          <a:pPr marL="342900" lvl="2" indent="-171450" algn="l" defTabSz="711200">
            <a:lnSpc>
              <a:spcPct val="90000"/>
            </a:lnSpc>
            <a:spcBef>
              <a:spcPct val="0"/>
            </a:spcBef>
            <a:spcAft>
              <a:spcPct val="20000"/>
            </a:spcAft>
            <a:buChar char="•"/>
          </a:pPr>
          <a:r>
            <a:rPr lang="en-US" sz="1600" kern="1200" dirty="0"/>
            <a:t>“The time may arrive a little later when the community as a whole must pay attention to the innate quality, as well as to the mere numbers, of its future members”</a:t>
          </a:r>
        </a:p>
        <a:p>
          <a:pPr marL="514350" lvl="3" indent="-171450" algn="l" defTabSz="711200">
            <a:lnSpc>
              <a:spcPct val="90000"/>
            </a:lnSpc>
            <a:spcBef>
              <a:spcPct val="0"/>
            </a:spcBef>
            <a:spcAft>
              <a:spcPct val="20000"/>
            </a:spcAft>
            <a:buChar char="•"/>
          </a:pPr>
          <a:r>
            <a:rPr lang="en-US" sz="1600" kern="1200" dirty="0" err="1"/>
            <a:t>Oooops</a:t>
          </a:r>
          <a:r>
            <a:rPr lang="en-US" sz="1600" kern="1200" dirty="0"/>
            <a:t>: This is not just Euthanasia of the Rentier here</a:t>
          </a:r>
        </a:p>
        <a:p>
          <a:pPr marL="514350" lvl="3" indent="-171450" algn="l" defTabSz="711200">
            <a:lnSpc>
              <a:spcPct val="90000"/>
            </a:lnSpc>
            <a:spcBef>
              <a:spcPct val="0"/>
            </a:spcBef>
            <a:spcAft>
              <a:spcPct val="20000"/>
            </a:spcAft>
            <a:buChar char="•"/>
          </a:pPr>
          <a:r>
            <a:rPr lang="en-US" sz="1600" kern="1200" dirty="0"/>
            <a:t>Is Eugenic engineering the work of a competent dentist!</a:t>
          </a:r>
        </a:p>
      </dsp:txBody>
      <dsp:txXfrm>
        <a:off x="0" y="951608"/>
        <a:ext cx="6666833" cy="2955960"/>
      </dsp:txXfrm>
    </dsp:sp>
    <dsp:sp modelId="{346B5DF0-C6A6-4BFC-91EC-6A8924A22CDC}">
      <dsp:nvSpPr>
        <dsp:cNvPr id="0" name=""/>
        <dsp:cNvSpPr/>
      </dsp:nvSpPr>
      <dsp:spPr>
        <a:xfrm>
          <a:off x="0" y="3907568"/>
          <a:ext cx="6666833" cy="83537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Is it just love of money?</a:t>
          </a:r>
        </a:p>
      </dsp:txBody>
      <dsp:txXfrm>
        <a:off x="40780" y="3948348"/>
        <a:ext cx="6585273" cy="753819"/>
      </dsp:txXfrm>
    </dsp:sp>
    <dsp:sp modelId="{BBCDFF59-1399-4185-B837-ECC604738B15}">
      <dsp:nvSpPr>
        <dsp:cNvPr id="0" name=""/>
        <dsp:cNvSpPr/>
      </dsp:nvSpPr>
      <dsp:spPr>
        <a:xfrm>
          <a:off x="0" y="4731709"/>
          <a:ext cx="6666833" cy="8353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Or striving after individual security and defending against “risk, uncertainty and ignorance”? </a:t>
          </a:r>
        </a:p>
      </dsp:txBody>
      <dsp:txXfrm>
        <a:off x="40780" y="4772489"/>
        <a:ext cx="6585273" cy="753819"/>
      </dsp:txXfrm>
    </dsp:sp>
    <dsp:sp modelId="{A6E77957-85C4-4667-B807-57B30644C92B}">
      <dsp:nvSpPr>
        <dsp:cNvPr id="0" name=""/>
        <dsp:cNvSpPr/>
      </dsp:nvSpPr>
      <dsp:spPr>
        <a:xfrm>
          <a:off x="0" y="5719489"/>
          <a:ext cx="6666833" cy="707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Which means providing Economic Justice may substitute Love of Money?</a:t>
          </a:r>
        </a:p>
      </dsp:txBody>
      <dsp:txXfrm>
        <a:off x="0" y="5719489"/>
        <a:ext cx="6666833" cy="707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383EB-9F1F-467A-B96C-A1B15A01E62C}">
      <dsp:nvSpPr>
        <dsp:cNvPr id="0" name=""/>
        <dsp:cNvSpPr/>
      </dsp:nvSpPr>
      <dsp:spPr>
        <a:xfrm>
          <a:off x="0" y="139497"/>
          <a:ext cx="6959138" cy="12063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 “Keynes’ General Theory of Employment is an application to output as a whole of the analysis developed by Marshall of the short-period equilibrium of a particular industry.” (1952, p. 69)</a:t>
          </a:r>
        </a:p>
      </dsp:txBody>
      <dsp:txXfrm>
        <a:off x="58890" y="198387"/>
        <a:ext cx="6841358" cy="1088585"/>
      </dsp:txXfrm>
    </dsp:sp>
    <dsp:sp modelId="{EBDBF978-2376-47B3-88B4-34ED97AA5BDF}">
      <dsp:nvSpPr>
        <dsp:cNvPr id="0" name=""/>
        <dsp:cNvSpPr/>
      </dsp:nvSpPr>
      <dsp:spPr>
        <a:xfrm>
          <a:off x="0" y="1345863"/>
          <a:ext cx="6959138"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Growth and Distribution theory provided an aggregate theory of factor shares that produced an alternative to marginal productivity</a:t>
          </a:r>
        </a:p>
      </dsp:txBody>
      <dsp:txXfrm>
        <a:off x="0" y="1345863"/>
        <a:ext cx="6959138" cy="869400"/>
      </dsp:txXfrm>
    </dsp:sp>
    <dsp:sp modelId="{35F2C7C1-4EB7-4384-8C9E-BDD1D655DA44}">
      <dsp:nvSpPr>
        <dsp:cNvPr id="0" name=""/>
        <dsp:cNvSpPr/>
      </dsp:nvSpPr>
      <dsp:spPr>
        <a:xfrm>
          <a:off x="0" y="2171897"/>
          <a:ext cx="6959138" cy="128320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To answer the question” What Determines the Rate of Profit” in long period growth theory required a theory to explain aggregate capital</a:t>
          </a:r>
        </a:p>
      </dsp:txBody>
      <dsp:txXfrm>
        <a:off x="62641" y="2234538"/>
        <a:ext cx="6833856" cy="1157919"/>
      </dsp:txXfrm>
    </dsp:sp>
    <dsp:sp modelId="{D94F04C9-BF29-4854-BADA-8C3153E63BDA}">
      <dsp:nvSpPr>
        <dsp:cNvPr id="0" name=""/>
        <dsp:cNvSpPr/>
      </dsp:nvSpPr>
      <dsp:spPr>
        <a:xfrm>
          <a:off x="0" y="3454533"/>
          <a:ext cx="6959138" cy="74658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 Aggregate Capital and the Production Function</a:t>
          </a:r>
        </a:p>
      </dsp:txBody>
      <dsp:txXfrm>
        <a:off x="36445" y="3490978"/>
        <a:ext cx="6886248" cy="673696"/>
      </dsp:txXfrm>
    </dsp:sp>
    <dsp:sp modelId="{A484A75D-C5C3-4B88-A62F-47EE826ADB86}">
      <dsp:nvSpPr>
        <dsp:cNvPr id="0" name=""/>
        <dsp:cNvSpPr/>
      </dsp:nvSpPr>
      <dsp:spPr>
        <a:xfrm>
          <a:off x="0" y="4206049"/>
          <a:ext cx="6959138" cy="25291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Sraffa’s critique of Marshall: Prices of production</a:t>
          </a:r>
        </a:p>
        <a:p>
          <a:pPr marL="0" lvl="0" indent="0" algn="l" defTabSz="1022350">
            <a:lnSpc>
              <a:spcPct val="90000"/>
            </a:lnSpc>
            <a:spcBef>
              <a:spcPct val="0"/>
            </a:spcBef>
            <a:spcAft>
              <a:spcPct val="35000"/>
            </a:spcAft>
            <a:buNone/>
          </a:pPr>
          <a:r>
            <a:rPr lang="en-US" sz="2300" kern="1200" dirty="0"/>
            <a:t>Prices to ensure reproducibility of output level</a:t>
          </a:r>
        </a:p>
        <a:p>
          <a:pPr marL="0" lvl="0" indent="0" algn="l" defTabSz="1022350">
            <a:lnSpc>
              <a:spcPct val="90000"/>
            </a:lnSpc>
            <a:spcBef>
              <a:spcPct val="0"/>
            </a:spcBef>
            <a:spcAft>
              <a:spcPct val="35000"/>
            </a:spcAft>
            <a:buNone/>
          </a:pPr>
          <a:r>
            <a:rPr lang="en-US" sz="2300" kern="1200" dirty="0"/>
            <a:t>Eichner: prices to ensure cash flow to finance investment and corporate competition</a:t>
          </a:r>
        </a:p>
        <a:p>
          <a:pPr marL="0" lvl="0" indent="0" algn="l" defTabSz="1022350">
            <a:lnSpc>
              <a:spcPct val="90000"/>
            </a:lnSpc>
            <a:spcBef>
              <a:spcPct val="0"/>
            </a:spcBef>
            <a:spcAft>
              <a:spcPct val="35000"/>
            </a:spcAft>
            <a:buNone/>
          </a:pPr>
          <a:r>
            <a:rPr lang="en-US" sz="2300" kern="1200" dirty="0"/>
            <a:t>Critique of Supply and Demand explanation of prices</a:t>
          </a:r>
        </a:p>
      </dsp:txBody>
      <dsp:txXfrm>
        <a:off x="123464" y="4329513"/>
        <a:ext cx="6712210" cy="2282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2E195-A7AF-4507-9B58-F45E8F6C1BE8}">
      <dsp:nvSpPr>
        <dsp:cNvPr id="0" name=""/>
        <dsp:cNvSpPr/>
      </dsp:nvSpPr>
      <dsp:spPr>
        <a:xfrm>
          <a:off x="0" y="1046"/>
          <a:ext cx="6140449" cy="10785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 think I got the 'Essential Properties' in the end apart from particular points which I have noted. The only important one is about stickiness of wages. Here I believe you were led astray by Alexander for I have been arguing with him about it and I think he now agrees with my point of view.</a:t>
          </a:r>
        </a:p>
      </dsp:txBody>
      <dsp:txXfrm>
        <a:off x="52653" y="53699"/>
        <a:ext cx="6035143" cy="973287"/>
      </dsp:txXfrm>
    </dsp:sp>
    <dsp:sp modelId="{F1C36720-6E17-4055-9762-60C4FA3CC05B}">
      <dsp:nvSpPr>
        <dsp:cNvPr id="0" name=""/>
        <dsp:cNvSpPr/>
      </dsp:nvSpPr>
      <dsp:spPr>
        <a:xfrm>
          <a:off x="0" y="1090889"/>
          <a:ext cx="6140449" cy="10785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You don't anywhere come right out in the open and say what liquidity </a:t>
          </a:r>
          <a:r>
            <a:rPr lang="en-US" sz="1600" i="1" kern="1200" dirty="0"/>
            <a:t>is.</a:t>
          </a:r>
          <a:endParaRPr lang="en-US" sz="1600" kern="1200" dirty="0"/>
        </a:p>
      </dsp:txBody>
      <dsp:txXfrm>
        <a:off x="52653" y="1143542"/>
        <a:ext cx="6035143" cy="973287"/>
      </dsp:txXfrm>
    </dsp:sp>
    <dsp:sp modelId="{5CC23445-664A-4263-9DEE-50F13B93F808}">
      <dsp:nvSpPr>
        <dsp:cNvPr id="0" name=""/>
        <dsp:cNvSpPr/>
      </dsp:nvSpPr>
      <dsp:spPr>
        <a:xfrm>
          <a:off x="0" y="2180733"/>
          <a:ext cx="6140449" cy="10785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 enclose a note which I take to be what you mean. If I am right about this I don't think I have any further difficulty or disagreement.</a:t>
          </a:r>
        </a:p>
      </dsp:txBody>
      <dsp:txXfrm>
        <a:off x="52653" y="2233386"/>
        <a:ext cx="6035143" cy="973287"/>
      </dsp:txXfrm>
    </dsp:sp>
    <dsp:sp modelId="{FB2CFCC0-896A-498A-8546-CE2CC9AB6D68}">
      <dsp:nvSpPr>
        <dsp:cNvPr id="0" name=""/>
        <dsp:cNvSpPr/>
      </dsp:nvSpPr>
      <dsp:spPr>
        <a:xfrm>
          <a:off x="0" y="3270577"/>
          <a:ext cx="6140449" cy="10785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It is extraordinary to think how many tomes have been written on this subject (Knapp and all) without a grain of sense. </a:t>
          </a:r>
        </a:p>
      </dsp:txBody>
      <dsp:txXfrm>
        <a:off x="52653" y="3323230"/>
        <a:ext cx="6035143" cy="973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92F4B-B46A-43BE-BAAD-870BAE86EDF9}">
      <dsp:nvSpPr>
        <dsp:cNvPr id="0" name=""/>
        <dsp:cNvSpPr/>
      </dsp:nvSpPr>
      <dsp:spPr>
        <a:xfrm>
          <a:off x="0" y="0"/>
          <a:ext cx="6917575" cy="8515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PK lost sight of something important from the General Theory</a:t>
          </a:r>
        </a:p>
      </dsp:txBody>
      <dsp:txXfrm>
        <a:off x="41567" y="41567"/>
        <a:ext cx="6834441" cy="768378"/>
      </dsp:txXfrm>
    </dsp:sp>
    <dsp:sp modelId="{6635B180-0E03-4045-873B-AFB136AE1072}">
      <dsp:nvSpPr>
        <dsp:cNvPr id="0" name=""/>
        <dsp:cNvSpPr/>
      </dsp:nvSpPr>
      <dsp:spPr>
        <a:xfrm>
          <a:off x="0" y="820871"/>
          <a:ext cx="6917575" cy="31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3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Love of Money: Liquidity Preference</a:t>
          </a:r>
        </a:p>
      </dsp:txBody>
      <dsp:txXfrm>
        <a:off x="0" y="820871"/>
        <a:ext cx="6917575" cy="319385"/>
      </dsp:txXfrm>
    </dsp:sp>
    <dsp:sp modelId="{F1E426C9-8534-4923-8880-30EF4D72081E}">
      <dsp:nvSpPr>
        <dsp:cNvPr id="0" name=""/>
        <dsp:cNvSpPr/>
      </dsp:nvSpPr>
      <dsp:spPr>
        <a:xfrm>
          <a:off x="0" y="1214176"/>
          <a:ext cx="6917575" cy="57457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Although IT HAD NOT DISAPPEARED: It was “tamed”  in “tranquility</a:t>
          </a:r>
        </a:p>
      </dsp:txBody>
      <dsp:txXfrm>
        <a:off x="28048" y="1242224"/>
        <a:ext cx="6861479" cy="518477"/>
      </dsp:txXfrm>
    </dsp:sp>
    <dsp:sp modelId="{48B6DD98-3A81-4187-9683-D67C9DB4F86C}">
      <dsp:nvSpPr>
        <dsp:cNvPr id="0" name=""/>
        <dsp:cNvSpPr/>
      </dsp:nvSpPr>
      <dsp:spPr>
        <a:xfrm>
          <a:off x="0" y="1788750"/>
          <a:ext cx="6917575" cy="110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Robinson (1952): The Rate of Interest </a:t>
          </a:r>
        </a:p>
        <a:p>
          <a:pPr marL="171450" lvl="1" indent="-171450" algn="l" defTabSz="711200">
            <a:lnSpc>
              <a:spcPct val="90000"/>
            </a:lnSpc>
            <a:spcBef>
              <a:spcPct val="0"/>
            </a:spcBef>
            <a:spcAft>
              <a:spcPct val="20000"/>
            </a:spcAft>
            <a:buChar char="•"/>
          </a:pPr>
          <a:r>
            <a:rPr lang="en-US" sz="1600" kern="1200" dirty="0"/>
            <a:t>Kahn (1954) Notes on  Liquidity Preference</a:t>
          </a:r>
        </a:p>
        <a:p>
          <a:pPr marL="171450" lvl="1" indent="-171450" algn="l" defTabSz="711200">
            <a:lnSpc>
              <a:spcPct val="90000"/>
            </a:lnSpc>
            <a:spcBef>
              <a:spcPct val="0"/>
            </a:spcBef>
            <a:spcAft>
              <a:spcPct val="20000"/>
            </a:spcAft>
            <a:buChar char="•"/>
          </a:pPr>
          <a:r>
            <a:rPr lang="en-US" sz="1600" kern="1200" dirty="0"/>
            <a:t>Kaldor, Kahn: Radcliffe Report (1959), </a:t>
          </a:r>
        </a:p>
        <a:p>
          <a:pPr marL="171450" lvl="1" indent="-171450" algn="l" defTabSz="711200">
            <a:lnSpc>
              <a:spcPct val="90000"/>
            </a:lnSpc>
            <a:spcBef>
              <a:spcPct val="0"/>
            </a:spcBef>
            <a:spcAft>
              <a:spcPct val="20000"/>
            </a:spcAft>
            <a:buChar char="•"/>
          </a:pPr>
          <a:r>
            <a:rPr lang="en-US" sz="1600" kern="1200" dirty="0"/>
            <a:t>Fellow </a:t>
          </a:r>
          <a:r>
            <a:rPr lang="en-US" sz="1600" kern="1200" dirty="0" err="1"/>
            <a:t>Travellers</a:t>
          </a:r>
          <a:r>
            <a:rPr lang="en-US" sz="1600" kern="1200" dirty="0"/>
            <a:t>: Minsky, Davidson, </a:t>
          </a:r>
          <a:r>
            <a:rPr lang="en-US" sz="1600" kern="1200" dirty="0" err="1"/>
            <a:t>Rousseas</a:t>
          </a:r>
          <a:r>
            <a:rPr lang="en-US" sz="1600" kern="1200" dirty="0"/>
            <a:t>…..</a:t>
          </a:r>
        </a:p>
      </dsp:txBody>
      <dsp:txXfrm>
        <a:off x="0" y="1788750"/>
        <a:ext cx="6917575" cy="1103310"/>
      </dsp:txXfrm>
    </dsp:sp>
    <dsp:sp modelId="{6D89A26F-17C4-4BFB-B1BB-E8EDF34DFBA4}">
      <dsp:nvSpPr>
        <dsp:cNvPr id="0" name=""/>
        <dsp:cNvSpPr/>
      </dsp:nvSpPr>
      <dsp:spPr>
        <a:xfrm>
          <a:off x="0" y="2892060"/>
          <a:ext cx="6917575" cy="103428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Monetarist Counter Revolution: Friedman: 1948, 1968.  Quantity Theory Redux</a:t>
          </a:r>
        </a:p>
      </dsp:txBody>
      <dsp:txXfrm>
        <a:off x="50489" y="2942549"/>
        <a:ext cx="6816597" cy="933302"/>
      </dsp:txXfrm>
    </dsp:sp>
    <dsp:sp modelId="{E8A10531-D751-4304-AF5B-7E2834808FBF}">
      <dsp:nvSpPr>
        <dsp:cNvPr id="0" name=""/>
        <dsp:cNvSpPr/>
      </dsp:nvSpPr>
      <dsp:spPr>
        <a:xfrm>
          <a:off x="0" y="4001220"/>
          <a:ext cx="6917575" cy="86292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Produced Kaldor (1982) The Scourge of Monetarism </a:t>
          </a:r>
        </a:p>
      </dsp:txBody>
      <dsp:txXfrm>
        <a:off x="42124" y="4043344"/>
        <a:ext cx="6833327" cy="778672"/>
      </dsp:txXfrm>
    </dsp:sp>
    <dsp:sp modelId="{73EE30BD-1E12-4A03-9F89-A1E619C2B47F}">
      <dsp:nvSpPr>
        <dsp:cNvPr id="0" name=""/>
        <dsp:cNvSpPr/>
      </dsp:nvSpPr>
      <dsp:spPr>
        <a:xfrm>
          <a:off x="0" y="4997750"/>
          <a:ext cx="6917575" cy="716021"/>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Endogenous Money- </a:t>
          </a:r>
          <a:r>
            <a:rPr lang="en-US" sz="1900" kern="1200" dirty="0" err="1"/>
            <a:t>Horizontalists</a:t>
          </a:r>
          <a:r>
            <a:rPr lang="en-US" sz="1900" kern="1200" dirty="0"/>
            <a:t> v. </a:t>
          </a:r>
          <a:r>
            <a:rPr lang="en-US" sz="1900" kern="1200" dirty="0" err="1"/>
            <a:t>Verticalists</a:t>
          </a:r>
          <a:r>
            <a:rPr lang="en-US" sz="1900" kern="1200" dirty="0"/>
            <a:t> (Today MMT)</a:t>
          </a:r>
        </a:p>
      </dsp:txBody>
      <dsp:txXfrm>
        <a:off x="34953" y="5032703"/>
        <a:ext cx="6847669" cy="646115"/>
      </dsp:txXfrm>
    </dsp:sp>
    <dsp:sp modelId="{51F6AA02-B7E1-402D-9AD3-0B2B5AE11735}">
      <dsp:nvSpPr>
        <dsp:cNvPr id="0" name=""/>
        <dsp:cNvSpPr/>
      </dsp:nvSpPr>
      <dsp:spPr>
        <a:xfrm>
          <a:off x="0" y="5800183"/>
          <a:ext cx="6917575" cy="41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Paradoxically Many considered money in the GT as Exogenous!</a:t>
          </a:r>
        </a:p>
      </dsp:txBody>
      <dsp:txXfrm>
        <a:off x="0" y="5800183"/>
        <a:ext cx="6917575" cy="412991"/>
      </dsp:txXfrm>
    </dsp:sp>
    <dsp:sp modelId="{A8C6BC97-BE7C-4345-A2FE-CE2058E329D4}">
      <dsp:nvSpPr>
        <dsp:cNvPr id="0" name=""/>
        <dsp:cNvSpPr/>
      </dsp:nvSpPr>
      <dsp:spPr>
        <a:xfrm>
          <a:off x="0" y="6111313"/>
          <a:ext cx="6917575" cy="6219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Liquidity Preference was lost</a:t>
          </a:r>
        </a:p>
      </dsp:txBody>
      <dsp:txXfrm>
        <a:off x="30363" y="6141676"/>
        <a:ext cx="6856849" cy="5612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07B2-B842-4B4C-867B-415492DDEA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EE097D-DE43-45A3-8B49-40827A292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DB708-B4DC-4B4B-963C-BCD91E43E396}"/>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8AD10A3C-D8F1-430C-B5E1-243EA8131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8B48F-E26E-4B72-A9E1-C001899AF102}"/>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14441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E29B-20D1-4FAA-8C7C-8FD0E5A9E0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17AC3-1EEB-4BC9-B2EF-EA36D7DE16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EB037-3D5B-4E52-AD84-04964830D9E4}"/>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ADF8CE40-2614-430F-A98F-271EE8A1B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25418-82FB-44F9-85DC-823A569501EF}"/>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366714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44465-25FD-466B-BB23-39FA40D620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02CABB-DD0E-4951-9F35-17525BEBC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9261F-C977-40B5-ADDE-675C6D695B8A}"/>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CDA59DB0-C78B-4196-B42A-36EE4BFD6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E295A-AA2D-419A-88A3-42F38E94AA6B}"/>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31664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5D56-75AF-435B-AC04-3A666A691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A9917-2915-4347-85B1-5CDF72DAF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34F95-782A-449F-BF64-BCC0CCCFBF09}"/>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E5FEDA23-8062-4F20-AB33-D1F289148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2D0C9-777F-4F49-87E1-2AF2B23F0FBE}"/>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427152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BE42-C6ED-4EFA-9E97-C7568B69C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3ACF97-8189-4907-809B-00F8B2DD6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6A8279-FDF4-432A-B437-E1EE25F14406}"/>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E6C34535-8A1A-4CF2-815D-963C9EC6C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7409C-438A-4D7A-A605-BCE4CFE66967}"/>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172086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D089-A834-401F-B871-712E68B1A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52CCF-7480-436E-8A2D-1B61AF6AA4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BDDFD-5BCD-4415-A458-09F3957913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483FF-675A-467A-9AC5-606C275F2CA2}"/>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6" name="Footer Placeholder 5">
            <a:extLst>
              <a:ext uri="{FF2B5EF4-FFF2-40B4-BE49-F238E27FC236}">
                <a16:creationId xmlns:a16="http://schemas.microsoft.com/office/drawing/2014/main" id="{05BCFA51-73DD-4BB9-AC38-DF7FC86EB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D0079-CEAA-427A-9333-6253D6568BAE}"/>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199862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0298-255E-4C97-B545-9AE42ACB7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C59CF-49CD-40B6-9B22-839C239AC4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1E7A33-DB29-40A2-BAE4-C84209234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D7DB6-B369-481E-AA9C-098FC0C1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3922A-0C5F-4ABB-A31C-71DCAA9FF2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5812B-18AF-41D1-BB86-34013D6824FC}"/>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8" name="Footer Placeholder 7">
            <a:extLst>
              <a:ext uri="{FF2B5EF4-FFF2-40B4-BE49-F238E27FC236}">
                <a16:creationId xmlns:a16="http://schemas.microsoft.com/office/drawing/2014/main" id="{44922E3E-5805-4398-9441-18AB7ACF6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BDF5B6-768C-4957-94E8-5AA084D38BCA}"/>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244651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D6C6-3369-42D4-A2DC-F3A3A50554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A3A9C-F71C-4239-BE66-F514BEB6C889}"/>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4" name="Footer Placeholder 3">
            <a:extLst>
              <a:ext uri="{FF2B5EF4-FFF2-40B4-BE49-F238E27FC236}">
                <a16:creationId xmlns:a16="http://schemas.microsoft.com/office/drawing/2014/main" id="{DB178DF6-D3D7-4E96-A258-6E93866162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BC1B56-8CDC-44AC-94F0-723020D7ECEC}"/>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18477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8F886-3CED-42B0-8BF7-4A747AABB320}"/>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3" name="Footer Placeholder 2">
            <a:extLst>
              <a:ext uri="{FF2B5EF4-FFF2-40B4-BE49-F238E27FC236}">
                <a16:creationId xmlns:a16="http://schemas.microsoft.com/office/drawing/2014/main" id="{67DA1B1C-55FF-4D9D-9EA4-732ADEC785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A2A481-95BD-4CD5-A0CF-01945BF1B8C9}"/>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334041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E142-30E6-4906-AC6F-DD2F39F2B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1EF4B2-40C7-4D0B-9FAD-8D5D6FFA1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805A-03A8-4D6A-99B1-504FBE2B7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62A31-0586-447A-90C4-96D8CF7E691F}"/>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6" name="Footer Placeholder 5">
            <a:extLst>
              <a:ext uri="{FF2B5EF4-FFF2-40B4-BE49-F238E27FC236}">
                <a16:creationId xmlns:a16="http://schemas.microsoft.com/office/drawing/2014/main" id="{E97037F9-5099-420B-81B5-9CE09848E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4E616-0C01-42FF-9594-10DF9CB1F96D}"/>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53782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4FCF-9A6C-4265-93EC-EE8628E64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C24794-14FD-4635-B8B5-E9E62D3D3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230728-8017-4103-A934-955F01515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11D329-815D-4251-A7CB-F0E867757739}"/>
              </a:ext>
            </a:extLst>
          </p:cNvPr>
          <p:cNvSpPr>
            <a:spLocks noGrp="1"/>
          </p:cNvSpPr>
          <p:nvPr>
            <p:ph type="dt" sz="half" idx="10"/>
          </p:nvPr>
        </p:nvSpPr>
        <p:spPr/>
        <p:txBody>
          <a:bodyPr/>
          <a:lstStyle/>
          <a:p>
            <a:fld id="{F27E68CA-86D7-450C-9BD4-11968B355F1B}" type="datetimeFigureOut">
              <a:rPr lang="en-US" smtClean="0"/>
              <a:t>12/2/2023</a:t>
            </a:fld>
            <a:endParaRPr lang="en-US"/>
          </a:p>
        </p:txBody>
      </p:sp>
      <p:sp>
        <p:nvSpPr>
          <p:cNvPr id="6" name="Footer Placeholder 5">
            <a:extLst>
              <a:ext uri="{FF2B5EF4-FFF2-40B4-BE49-F238E27FC236}">
                <a16:creationId xmlns:a16="http://schemas.microsoft.com/office/drawing/2014/main" id="{647E5F5C-72C4-479F-A962-8AC507D42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185C7-2CF1-4C85-9770-ED78358062F0}"/>
              </a:ext>
            </a:extLst>
          </p:cNvPr>
          <p:cNvSpPr>
            <a:spLocks noGrp="1"/>
          </p:cNvSpPr>
          <p:nvPr>
            <p:ph type="sldNum" sz="quarter" idx="12"/>
          </p:nvPr>
        </p:nvSpPr>
        <p:spPr/>
        <p:txBody>
          <a:bodyPr/>
          <a:lstStyle/>
          <a:p>
            <a:fld id="{1DEDA651-C7ED-437D-8FB8-BD335E11BF08}" type="slidenum">
              <a:rPr lang="en-US" smtClean="0"/>
              <a:t>‹#›</a:t>
            </a:fld>
            <a:endParaRPr lang="en-US"/>
          </a:p>
        </p:txBody>
      </p:sp>
    </p:spTree>
    <p:extLst>
      <p:ext uri="{BB962C8B-B14F-4D97-AF65-F5344CB8AC3E}">
        <p14:creationId xmlns:p14="http://schemas.microsoft.com/office/powerpoint/2010/main" val="52383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43B94F-6165-4177-A460-FAE63B16A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5F4B77-FB0E-43E9-AE5C-ED7654977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4163C-AB41-4BFC-85A3-83DBDD45C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E68CA-86D7-450C-9BD4-11968B355F1B}" type="datetimeFigureOut">
              <a:rPr lang="en-US" smtClean="0"/>
              <a:t>12/2/2023</a:t>
            </a:fld>
            <a:endParaRPr lang="en-US"/>
          </a:p>
        </p:txBody>
      </p:sp>
      <p:sp>
        <p:nvSpPr>
          <p:cNvPr id="5" name="Footer Placeholder 4">
            <a:extLst>
              <a:ext uri="{FF2B5EF4-FFF2-40B4-BE49-F238E27FC236}">
                <a16:creationId xmlns:a16="http://schemas.microsoft.com/office/drawing/2014/main" id="{0092D537-0EF7-42A9-855A-98D3638C6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AF5A3-4EBC-41AD-86C5-1A92598F0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DA651-C7ED-437D-8FB8-BD335E11BF08}" type="slidenum">
              <a:rPr lang="en-US" smtClean="0"/>
              <a:t>‹#›</a:t>
            </a:fld>
            <a:endParaRPr lang="en-US"/>
          </a:p>
        </p:txBody>
      </p:sp>
    </p:spTree>
    <p:extLst>
      <p:ext uri="{BB962C8B-B14F-4D97-AF65-F5344CB8AC3E}">
        <p14:creationId xmlns:p14="http://schemas.microsoft.com/office/powerpoint/2010/main" val="49500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32727703-965E-B67F-D778-33FA080B2B01}"/>
              </a:ext>
            </a:extLst>
          </p:cNvPr>
          <p:cNvGraphicFramePr/>
          <p:nvPr>
            <p:extLst>
              <p:ext uri="{D42A27DB-BD31-4B8C-83A1-F6EECF244321}">
                <p14:modId xmlns:p14="http://schemas.microsoft.com/office/powerpoint/2010/main" val="3095224650"/>
              </p:ext>
            </p:extLst>
          </p:nvPr>
        </p:nvGraphicFramePr>
        <p:xfrm>
          <a:off x="890338" y="640080"/>
          <a:ext cx="3734014"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86AEA21D-8016-4951-90E8-FF9E1FA17F64}"/>
              </a:ext>
            </a:extLst>
          </p:cNvPr>
          <p:cNvSpPr>
            <a:spLocks noGrp="1"/>
          </p:cNvSpPr>
          <p:nvPr>
            <p:ph type="subTitle" idx="1"/>
          </p:nvPr>
        </p:nvSpPr>
        <p:spPr>
          <a:xfrm>
            <a:off x="890339" y="4636008"/>
            <a:ext cx="3734014" cy="1572768"/>
          </a:xfrm>
        </p:spPr>
        <p:txBody>
          <a:bodyPr>
            <a:normAutofit/>
          </a:bodyPr>
          <a:lstStyle/>
          <a:p>
            <a:pPr algn="l"/>
            <a:r>
              <a:rPr lang="en-US" dirty="0"/>
              <a:t>Jan Kregel</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CC62E8-092D-D9A7-46AE-47A128CC7F5D}"/>
              </a:ext>
            </a:extLst>
          </p:cNvPr>
          <p:cNvPicPr>
            <a:picLocks noChangeAspect="1"/>
          </p:cNvPicPr>
          <p:nvPr/>
        </p:nvPicPr>
        <p:blipFill rotWithShape="1">
          <a:blip r:embed="rId7"/>
          <a:srcRect r="1" b="29714"/>
          <a:stretch/>
        </p:blipFill>
        <p:spPr>
          <a:xfrm>
            <a:off x="5311702" y="10"/>
            <a:ext cx="6686709" cy="675913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9730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 bulb on yellow background with sketched light beams and cord">
            <a:extLst>
              <a:ext uri="{FF2B5EF4-FFF2-40B4-BE49-F238E27FC236}">
                <a16:creationId xmlns:a16="http://schemas.microsoft.com/office/drawing/2014/main" id="{504A61D2-7467-31EC-1CC7-F4CED0B55754}"/>
              </a:ext>
            </a:extLst>
          </p:cNvPr>
          <p:cNvPicPr>
            <a:picLocks noChangeAspect="1"/>
          </p:cNvPicPr>
          <p:nvPr/>
        </p:nvPicPr>
        <p:blipFill rotWithShape="1">
          <a:blip r:embed="rId2"/>
          <a:srcRect l="51246" r="6988"/>
          <a:stretch/>
        </p:blipFill>
        <p:spPr>
          <a:xfrm>
            <a:off x="106007" y="0"/>
            <a:ext cx="2224816" cy="296731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6F9052DA-9174-E5FC-AA3C-37DAA2513D68}"/>
              </a:ext>
            </a:extLst>
          </p:cNvPr>
          <p:cNvSpPr txBox="1"/>
          <p:nvPr/>
        </p:nvSpPr>
        <p:spPr>
          <a:xfrm>
            <a:off x="0" y="3102800"/>
            <a:ext cx="2224816" cy="3416320"/>
          </a:xfrm>
          <a:prstGeom prst="rect">
            <a:avLst/>
          </a:prstGeom>
          <a:noFill/>
        </p:spPr>
        <p:txBody>
          <a:bodyPr wrap="square">
            <a:spAutoFit/>
          </a:bodyPr>
          <a:lstStyle/>
          <a:p>
            <a:r>
              <a:rPr lang="en-US" sz="2400" dirty="0"/>
              <a:t>But it wasn’t Marshallian marginal price theory Keynes was trying to displace: It was the QUANTITIY THEORY of Prices</a:t>
            </a:r>
          </a:p>
        </p:txBody>
      </p:sp>
      <p:sp>
        <p:nvSpPr>
          <p:cNvPr id="8" name="TextBox 7">
            <a:extLst>
              <a:ext uri="{FF2B5EF4-FFF2-40B4-BE49-F238E27FC236}">
                <a16:creationId xmlns:a16="http://schemas.microsoft.com/office/drawing/2014/main" id="{0A71707B-9123-6379-7B8C-74CA91EA35BD}"/>
              </a:ext>
            </a:extLst>
          </p:cNvPr>
          <p:cNvSpPr txBox="1"/>
          <p:nvPr/>
        </p:nvSpPr>
        <p:spPr>
          <a:xfrm>
            <a:off x="2832846" y="339328"/>
            <a:ext cx="8973672" cy="6247864"/>
          </a:xfrm>
          <a:prstGeom prst="rect">
            <a:avLst/>
          </a:prstGeom>
          <a:noFill/>
        </p:spPr>
        <p:txBody>
          <a:bodyPr wrap="square">
            <a:spAutoFit/>
          </a:bodyPr>
          <a:lstStyle/>
          <a:p>
            <a:pPr marL="0" marR="0" indent="-57150" algn="just">
              <a:spcBef>
                <a:spcPts val="0"/>
              </a:spcBef>
              <a:spcAft>
                <a:spcPts val="0"/>
              </a:spcAft>
            </a:pPr>
            <a:r>
              <a:rPr lang="en-US" sz="2000" b="1" u="sng" dirty="0">
                <a:effectLst/>
                <a:latin typeface="Calibri" panose="020F0502020204030204" pitchFamily="34" charset="0"/>
                <a:ea typeface="SimSun" panose="02010600030101010101" pitchFamily="2" charset="-122"/>
                <a:cs typeface="Courier New" panose="02070309020205020404" pitchFamily="49" charset="0"/>
              </a:rPr>
              <a:t>From the French Preface: </a:t>
            </a:r>
          </a:p>
          <a:p>
            <a:pPr marL="0" marR="0" indent="-57150" algn="just">
              <a:spcBef>
                <a:spcPts val="0"/>
              </a:spcBef>
              <a:spcAft>
                <a:spcPts val="0"/>
              </a:spcAft>
            </a:pPr>
            <a:r>
              <a:rPr lang="en-US" sz="2000" dirty="0">
                <a:effectLst/>
                <a:latin typeface="Calibri" panose="020F0502020204030204" pitchFamily="34" charset="0"/>
                <a:ea typeface="SimSun" panose="02010600030101010101" pitchFamily="2" charset="-122"/>
                <a:cs typeface="Courier New" panose="02070309020205020404" pitchFamily="49" charset="0"/>
              </a:rPr>
              <a:t>I have called this book the General Theory of Employment, Interest and Money; and the </a:t>
            </a:r>
            <a:r>
              <a:rPr lang="en-US" sz="2000" dirty="0">
                <a:solidFill>
                  <a:srgbClr val="FF0000"/>
                </a:solidFill>
                <a:effectLst/>
                <a:latin typeface="Calibri" panose="020F0502020204030204" pitchFamily="34" charset="0"/>
                <a:ea typeface="SimSun" panose="02010600030101010101" pitchFamily="2" charset="-122"/>
                <a:cs typeface="Courier New" panose="02070309020205020404" pitchFamily="49" charset="0"/>
              </a:rPr>
              <a:t>third feature to which I may call attention is the treatment of money and prices. The following analysis registers my final escape from the confusions of the Quantity Theory</a:t>
            </a:r>
            <a:r>
              <a:rPr lang="en-US" sz="2000" dirty="0">
                <a:effectLst/>
                <a:latin typeface="Calibri" panose="020F0502020204030204" pitchFamily="34" charset="0"/>
                <a:ea typeface="SimSun" panose="02010600030101010101" pitchFamily="2" charset="-122"/>
                <a:cs typeface="Courier New" panose="02070309020205020404" pitchFamily="49" charset="0"/>
              </a:rPr>
              <a:t>, which once entangled me. I regard the price level as a whole as being determined in precisely the same way as individual prices; that is to say, under the influence of supply and demand. </a:t>
            </a:r>
          </a:p>
          <a:p>
            <a:pPr marL="0" marR="0" indent="-57150" algn="just">
              <a:spcBef>
                <a:spcPts val="0"/>
              </a:spcBef>
              <a:spcAft>
                <a:spcPts val="0"/>
              </a:spcAft>
            </a:pPr>
            <a:endParaRPr lang="en-US" sz="2000" dirty="0">
              <a:effectLst/>
              <a:latin typeface="Consolas" panose="020B0609020204030204" pitchFamily="49" charset="0"/>
              <a:ea typeface="SimSun" panose="02010600030101010101" pitchFamily="2" charset="-122"/>
              <a:cs typeface="Times New Roman" panose="02020603050405020304" pitchFamily="18" charset="0"/>
            </a:endParaRPr>
          </a:p>
          <a:p>
            <a:pPr marL="0" marR="0" indent="-57150" algn="just">
              <a:spcBef>
                <a:spcPts val="0"/>
              </a:spcBef>
              <a:spcAft>
                <a:spcPts val="0"/>
              </a:spcAft>
            </a:pPr>
            <a:r>
              <a:rPr lang="en-US" sz="2000" dirty="0">
                <a:effectLst/>
                <a:latin typeface="Calibri" panose="020F0502020204030204" pitchFamily="34" charset="0"/>
                <a:ea typeface="SimSun" panose="02010600030101010101" pitchFamily="2" charset="-122"/>
                <a:cs typeface="Courier New" panose="02070309020205020404" pitchFamily="49" charset="0"/>
              </a:rPr>
              <a:t>And prices—both individual prices and the price-level—emerge as the resultant of these two factors. Money, and the quantity of money, are not direct influences at this stage of the proceedings. </a:t>
            </a:r>
          </a:p>
          <a:p>
            <a:pPr marL="0" marR="0" indent="-57150" algn="just">
              <a:spcBef>
                <a:spcPts val="0"/>
              </a:spcBef>
              <a:spcAft>
                <a:spcPts val="0"/>
              </a:spcAft>
            </a:pPr>
            <a:endParaRPr lang="en-US" sz="2000" dirty="0">
              <a:latin typeface="Calibri" panose="020F0502020204030204" pitchFamily="34" charset="0"/>
              <a:ea typeface="SimSun" panose="02010600030101010101" pitchFamily="2" charset="-122"/>
              <a:cs typeface="Courier New" panose="02070309020205020404" pitchFamily="49" charset="0"/>
            </a:endParaRPr>
          </a:p>
          <a:p>
            <a:pPr marL="0" marR="0" indent="-57150" algn="just">
              <a:spcBef>
                <a:spcPts val="0"/>
              </a:spcBef>
              <a:spcAft>
                <a:spcPts val="0"/>
              </a:spcAft>
            </a:pPr>
            <a:r>
              <a:rPr lang="en-US" sz="2000" dirty="0">
                <a:effectLst/>
                <a:latin typeface="Calibri" panose="020F0502020204030204" pitchFamily="34" charset="0"/>
                <a:ea typeface="SimSun" panose="02010600030101010101" pitchFamily="2" charset="-122"/>
                <a:cs typeface="Courier New" panose="02070309020205020404" pitchFamily="49" charset="0"/>
              </a:rPr>
              <a:t>They have done their work at an earlier stage of the analysis. The quantity of money determines the supply of liquid resources, and hence the rate of interest, and in conjunction with other factors (particularly that of confidence) the inducement to invest, which in turn fixes the equilibrium level of incomes, output and employment </a:t>
            </a:r>
          </a:p>
          <a:p>
            <a:pPr marL="0" marR="0" indent="-57150" algn="just">
              <a:spcBef>
                <a:spcPts val="0"/>
              </a:spcBef>
              <a:spcAft>
                <a:spcPts val="0"/>
              </a:spcAft>
            </a:pPr>
            <a:endParaRPr lang="en-US" sz="2000" dirty="0">
              <a:latin typeface="Calibri" panose="020F0502020204030204" pitchFamily="34" charset="0"/>
              <a:ea typeface="SimSun" panose="02010600030101010101" pitchFamily="2" charset="-122"/>
              <a:cs typeface="Courier New" panose="02070309020205020404" pitchFamily="49" charset="0"/>
            </a:endParaRPr>
          </a:p>
          <a:p>
            <a:pPr marL="0" marR="0" indent="-57150" algn="just">
              <a:spcBef>
                <a:spcPts val="0"/>
              </a:spcBef>
              <a:spcAft>
                <a:spcPts val="0"/>
              </a:spcAft>
            </a:pPr>
            <a:r>
              <a:rPr lang="en-US" sz="2000" dirty="0">
                <a:effectLst/>
                <a:latin typeface="Calibri" panose="020F0502020204030204" pitchFamily="34" charset="0"/>
                <a:ea typeface="SimSun" panose="02010600030101010101" pitchFamily="2" charset="-122"/>
                <a:cs typeface="Courier New" panose="02070309020205020404" pitchFamily="49" charset="0"/>
              </a:rPr>
              <a:t>and (at each stage in conjunction with other factors) the price-level as a whole through the influences of supply and demand thus established. </a:t>
            </a:r>
            <a:endParaRPr lang="en-US" sz="2000" dirty="0">
              <a:effectLst/>
              <a:latin typeface="Consolas" panose="020B0609020204030204" pitchFamily="49" charset="0"/>
              <a:ea typeface="SimSun" panose="02010600030101010101" pitchFamily="2" charset="-122"/>
              <a:cs typeface="Times New Roman" panose="02020603050405020304" pitchFamily="18" charset="0"/>
            </a:endParaRPr>
          </a:p>
          <a:p>
            <a:pPr marL="0" marR="0" indent="-57150" algn="just">
              <a:spcBef>
                <a:spcPts val="0"/>
              </a:spcBef>
              <a:spcAft>
                <a:spcPts val="0"/>
              </a:spcAft>
            </a:pPr>
            <a:r>
              <a:rPr lang="en-US" sz="2000" dirty="0">
                <a:effectLst/>
                <a:latin typeface="Calibri" panose="020F0502020204030204" pitchFamily="34" charset="0"/>
                <a:ea typeface="SimSun" panose="02010600030101010101" pitchFamily="2" charset="-122"/>
                <a:cs typeface="Courier New" panose="02070309020205020404" pitchFamily="49" charset="0"/>
              </a:rPr>
              <a:t> </a:t>
            </a:r>
            <a:endParaRPr lang="en-US" sz="2000" dirty="0">
              <a:effectLst/>
              <a:latin typeface="Consolas" panose="020B0609020204030204" pitchFamily="49"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5680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7C871-C267-45C2-3296-D5934EDA7265}"/>
              </a:ext>
            </a:extLst>
          </p:cNvPr>
          <p:cNvSpPr txBox="1"/>
          <p:nvPr/>
        </p:nvSpPr>
        <p:spPr>
          <a:xfrm>
            <a:off x="905436" y="1219201"/>
            <a:ext cx="9654988" cy="4708981"/>
          </a:xfrm>
          <a:prstGeom prst="rect">
            <a:avLst/>
          </a:prstGeom>
          <a:noFill/>
        </p:spPr>
        <p:txBody>
          <a:bodyPr wrap="square">
            <a:spAutoFit/>
          </a:bodyPr>
          <a:lstStyle/>
          <a:p>
            <a:pPr algn="l"/>
            <a:endParaRPr lang="en-US" sz="3600" b="0" i="0" u="none" strike="noStrike" baseline="0" dirty="0">
              <a:solidFill>
                <a:srgbClr val="000000"/>
              </a:solidFill>
              <a:latin typeface="Code"/>
            </a:endParaRPr>
          </a:p>
          <a:p>
            <a:r>
              <a:rPr lang="en-US" sz="2400" b="0" i="0" u="none" strike="noStrike" baseline="0" dirty="0">
                <a:latin typeface="Code"/>
              </a:rPr>
              <a:t>Put shortly, the orthodox theory maintains that the forces which determine the common value of the marginal efficiency of various assets are independent of money, which has ... no autonomous influence, and that prices move until the marginal efficiency of money, i.e., the rate of interest, falls into line with the common value of the marginal efficiency of other assets as determined by other forces. </a:t>
            </a:r>
          </a:p>
          <a:p>
            <a:endParaRPr lang="en-US" sz="2400" dirty="0">
              <a:latin typeface="Code"/>
            </a:endParaRPr>
          </a:p>
          <a:p>
            <a:r>
              <a:rPr lang="en-US" sz="2400" b="0" i="0" u="none" strike="noStrike" baseline="0" dirty="0">
                <a:latin typeface="Code"/>
              </a:rPr>
              <a:t>My theory, on the other hand maintains that this is a special case and that... the opposite is true, namely that the marginal efficiency of money is determined by forces partly appropriate to itself, and that prices move until the marginal efficiency of other assets fall into line with the rate of interest. </a:t>
            </a:r>
            <a:endParaRPr lang="en-US" sz="2400" dirty="0"/>
          </a:p>
        </p:txBody>
      </p:sp>
    </p:spTree>
    <p:extLst>
      <p:ext uri="{BB962C8B-B14F-4D97-AF65-F5344CB8AC3E}">
        <p14:creationId xmlns:p14="http://schemas.microsoft.com/office/powerpoint/2010/main" val="84204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4FEC89-38E5-4711-9136-8DABF6879CEB}"/>
              </a:ext>
            </a:extLst>
          </p:cNvPr>
          <p:cNvSpPr>
            <a:spLocks noGrp="1"/>
          </p:cNvSpPr>
          <p:nvPr>
            <p:ph type="title"/>
          </p:nvPr>
        </p:nvSpPr>
        <p:spPr>
          <a:xfrm>
            <a:off x="306326" y="251555"/>
            <a:ext cx="4102677" cy="5582047"/>
          </a:xfrm>
        </p:spPr>
        <p:txBody>
          <a:bodyPr>
            <a:normAutofit/>
          </a:bodyPr>
          <a:lstStyle/>
          <a:p>
            <a:r>
              <a:rPr lang="en-US" sz="4900" baseline="30000" dirty="0">
                <a:solidFill>
                  <a:schemeClr val="bg1"/>
                </a:solidFill>
              </a:rPr>
              <a:t>Hamlet without the Prince – </a:t>
            </a:r>
            <a:br>
              <a:rPr lang="en-US" sz="4900" baseline="30000" dirty="0">
                <a:solidFill>
                  <a:schemeClr val="bg1"/>
                </a:solidFill>
              </a:rPr>
            </a:br>
            <a:br>
              <a:rPr lang="en-US" sz="4900" baseline="30000" dirty="0">
                <a:solidFill>
                  <a:schemeClr val="bg1"/>
                </a:solidFill>
              </a:rPr>
            </a:br>
            <a:r>
              <a:rPr lang="en-US" sz="4900" baseline="30000" dirty="0">
                <a:solidFill>
                  <a:schemeClr val="bg1"/>
                </a:solidFill>
              </a:rPr>
              <a:t>I got it wrong:</a:t>
            </a:r>
            <a:br>
              <a:rPr lang="en-US" sz="4900" baseline="30000" dirty="0">
                <a:solidFill>
                  <a:schemeClr val="bg1"/>
                </a:solidFill>
              </a:rPr>
            </a:br>
            <a:br>
              <a:rPr lang="en-US" sz="6000" baseline="30000" dirty="0">
                <a:solidFill>
                  <a:schemeClr val="bg1"/>
                </a:solidFill>
              </a:rPr>
            </a:br>
            <a:br>
              <a:rPr lang="en-US" sz="6000" baseline="30000" dirty="0">
                <a:solidFill>
                  <a:schemeClr val="bg1"/>
                </a:solidFill>
              </a:rPr>
            </a:br>
            <a:br>
              <a:rPr lang="en-US" sz="6000" baseline="30000" dirty="0">
                <a:solidFill>
                  <a:schemeClr val="bg1"/>
                </a:solidFill>
              </a:rPr>
            </a:br>
            <a:r>
              <a:rPr lang="en-US" sz="6000" baseline="30000" dirty="0">
                <a:solidFill>
                  <a:schemeClr val="bg1"/>
                </a:solidFill>
              </a:rPr>
              <a:t>so did the </a:t>
            </a:r>
            <a:r>
              <a:rPr lang="en-US" sz="6000" baseline="30000" dirty="0" err="1">
                <a:solidFill>
                  <a:schemeClr val="bg1"/>
                </a:solidFill>
              </a:rPr>
              <a:t>horizontalists</a:t>
            </a:r>
            <a:endParaRPr lang="en-US" sz="6000" baseline="30000" dirty="0">
              <a:solidFill>
                <a:schemeClr val="bg1"/>
              </a:solidFill>
            </a:endParaRPr>
          </a:p>
        </p:txBody>
      </p:sp>
      <p:graphicFrame>
        <p:nvGraphicFramePr>
          <p:cNvPr id="5" name="Content Placeholder 2">
            <a:extLst>
              <a:ext uri="{FF2B5EF4-FFF2-40B4-BE49-F238E27FC236}">
                <a16:creationId xmlns:a16="http://schemas.microsoft.com/office/drawing/2014/main" id="{342C99AB-FF30-4590-ABB8-CAA54E0AC6DB}"/>
              </a:ext>
            </a:extLst>
          </p:cNvPr>
          <p:cNvGraphicFramePr>
            <a:graphicFrameLocks noGrp="1"/>
          </p:cNvGraphicFramePr>
          <p:nvPr>
            <p:ph idx="1"/>
            <p:extLst>
              <p:ext uri="{D42A27DB-BD31-4B8C-83A1-F6EECF244321}">
                <p14:modId xmlns:p14="http://schemas.microsoft.com/office/powerpoint/2010/main" val="2365116775"/>
              </p:ext>
            </p:extLst>
          </p:nvPr>
        </p:nvGraphicFramePr>
        <p:xfrm>
          <a:off x="5274425" y="0"/>
          <a:ext cx="6917575" cy="6733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04205879-B692-91ED-6988-1EB864E8882F}"/>
              </a:ext>
            </a:extLst>
          </p:cNvPr>
          <p:cNvPicPr>
            <a:picLocks noChangeAspect="1"/>
          </p:cNvPicPr>
          <p:nvPr/>
        </p:nvPicPr>
        <p:blipFill>
          <a:blip r:embed="rId7"/>
          <a:stretch>
            <a:fillRect/>
          </a:stretch>
        </p:blipFill>
        <p:spPr>
          <a:xfrm>
            <a:off x="2550831" y="2416428"/>
            <a:ext cx="1466850" cy="1581150"/>
          </a:xfrm>
          <a:prstGeom prst="rect">
            <a:avLst/>
          </a:prstGeom>
        </p:spPr>
      </p:pic>
    </p:spTree>
    <p:extLst>
      <p:ext uri="{BB962C8B-B14F-4D97-AF65-F5344CB8AC3E}">
        <p14:creationId xmlns:p14="http://schemas.microsoft.com/office/powerpoint/2010/main" val="219532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62650DE-461F-D94A-210D-67F85EB281CF}"/>
              </a:ext>
            </a:extLst>
          </p:cNvPr>
          <p:cNvPicPr>
            <a:picLocks noChangeAspect="1"/>
          </p:cNvPicPr>
          <p:nvPr/>
        </p:nvPicPr>
        <p:blipFill rotWithShape="1">
          <a:blip r:embed="rId2">
            <a:alphaModFix/>
          </a:blip>
          <a:srcRect l="13947" r="12339" b="-2"/>
          <a:stretch/>
        </p:blipFill>
        <p:spPr>
          <a:xfrm>
            <a:off x="4547937" y="-5"/>
            <a:ext cx="7644062" cy="3681406"/>
          </a:xfrm>
          <a:prstGeom prst="rect">
            <a:avLst/>
          </a:prstGeom>
        </p:spPr>
      </p:pic>
      <p:pic>
        <p:nvPicPr>
          <p:cNvPr id="7" name="Picture 6">
            <a:extLst>
              <a:ext uri="{FF2B5EF4-FFF2-40B4-BE49-F238E27FC236}">
                <a16:creationId xmlns:a16="http://schemas.microsoft.com/office/drawing/2014/main" id="{5E978757-C4F0-B8ED-B248-76C7178C6086}"/>
              </a:ext>
            </a:extLst>
          </p:cNvPr>
          <p:cNvPicPr>
            <a:picLocks noChangeAspect="1"/>
          </p:cNvPicPr>
          <p:nvPr/>
        </p:nvPicPr>
        <p:blipFill rotWithShape="1">
          <a:blip r:embed="rId3"/>
          <a:srcRect l="9863" r="13736" b="2"/>
          <a:stretch/>
        </p:blipFill>
        <p:spPr>
          <a:xfrm>
            <a:off x="4547938" y="3681409"/>
            <a:ext cx="7644062" cy="3176595"/>
          </a:xfrm>
          <a:prstGeom prst="rect">
            <a:avLst/>
          </a:prstGeom>
        </p:spPr>
      </p:pic>
      <p:sp>
        <p:nvSpPr>
          <p:cNvPr id="16"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A897B4-C155-8550-D58E-5C61698F11AC}"/>
              </a:ext>
            </a:extLst>
          </p:cNvPr>
          <p:cNvSpPr txBox="1"/>
          <p:nvPr/>
        </p:nvSpPr>
        <p:spPr>
          <a:xfrm>
            <a:off x="581892" y="286329"/>
            <a:ext cx="4627418" cy="4433452"/>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3900" b="1" u="sng" kern="1200" dirty="0">
                <a:solidFill>
                  <a:schemeClr val="bg1"/>
                </a:solidFill>
                <a:latin typeface="+mj-lt"/>
                <a:ea typeface="+mj-ea"/>
                <a:cs typeface="+mj-cs"/>
              </a:rPr>
              <a:t>Friedman’s </a:t>
            </a:r>
            <a:r>
              <a:rPr lang="en-US" sz="3900" b="1" kern="1200" dirty="0">
                <a:solidFill>
                  <a:schemeClr val="bg1"/>
                </a:solidFill>
                <a:latin typeface="+mj-lt"/>
                <a:ea typeface="+mj-ea"/>
                <a:cs typeface="+mj-cs"/>
              </a:rPr>
              <a:t>Revival of the Quantity Theory to Attack Keynesian Economic Policy</a:t>
            </a:r>
          </a:p>
          <a:p>
            <a:pPr marL="571500" indent="-571500">
              <a:lnSpc>
                <a:spcPct val="90000"/>
              </a:lnSpc>
              <a:spcBef>
                <a:spcPct val="0"/>
              </a:spcBef>
              <a:spcAft>
                <a:spcPts val="600"/>
              </a:spcAft>
              <a:buFont typeface="Wingdings" panose="05000000000000000000" pitchFamily="2" charset="2"/>
              <a:buChar char="n"/>
            </a:pPr>
            <a:r>
              <a:rPr lang="en-US" sz="3900" b="1" dirty="0">
                <a:solidFill>
                  <a:schemeClr val="bg1"/>
                </a:solidFill>
                <a:latin typeface="+mj-lt"/>
                <a:ea typeface="+mj-ea"/>
                <a:cs typeface="+mj-cs"/>
              </a:rPr>
              <a:t>Changed the subject</a:t>
            </a:r>
          </a:p>
          <a:p>
            <a:pPr marL="571500" indent="-571500">
              <a:lnSpc>
                <a:spcPct val="90000"/>
              </a:lnSpc>
              <a:spcBef>
                <a:spcPct val="0"/>
              </a:spcBef>
              <a:spcAft>
                <a:spcPts val="600"/>
              </a:spcAft>
              <a:buFont typeface="Wingdings" panose="05000000000000000000" pitchFamily="2" charset="2"/>
              <a:buChar char="n"/>
            </a:pPr>
            <a:r>
              <a:rPr lang="en-US" sz="3900" b="1" dirty="0">
                <a:solidFill>
                  <a:schemeClr val="bg1"/>
                </a:solidFill>
                <a:latin typeface="+mj-lt"/>
                <a:ea typeface="+mj-ea"/>
                <a:cs typeface="+mj-cs"/>
              </a:rPr>
              <a:t>Marginal General </a:t>
            </a:r>
            <a:r>
              <a:rPr lang="en-US" sz="3900" b="1" dirty="0" err="1">
                <a:solidFill>
                  <a:schemeClr val="bg1"/>
                </a:solidFill>
                <a:latin typeface="+mj-lt"/>
                <a:ea typeface="+mj-ea"/>
                <a:cs typeface="+mj-cs"/>
              </a:rPr>
              <a:t>EquilibriumTheory</a:t>
            </a:r>
            <a:r>
              <a:rPr lang="en-US" sz="3900" b="1" dirty="0">
                <a:solidFill>
                  <a:schemeClr val="bg1"/>
                </a:solidFill>
                <a:latin typeface="+mj-lt"/>
                <a:ea typeface="+mj-ea"/>
                <a:cs typeface="+mj-cs"/>
              </a:rPr>
              <a:t> was no longer the adversary</a:t>
            </a:r>
            <a:endParaRPr lang="en-US" sz="3900" kern="1200" dirty="0">
              <a:solidFill>
                <a:schemeClr val="bg1"/>
              </a:solidFill>
              <a:latin typeface="+mj-lt"/>
              <a:ea typeface="+mj-ea"/>
              <a:cs typeface="+mj-cs"/>
            </a:endParaRP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86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4FE0B-B39F-424C-BDC0-A485ED2C904B}"/>
              </a:ext>
            </a:extLst>
          </p:cNvPr>
          <p:cNvSpPr>
            <a:spLocks noGrp="1"/>
          </p:cNvSpPr>
          <p:nvPr>
            <p:ph type="title"/>
          </p:nvPr>
        </p:nvSpPr>
        <p:spPr>
          <a:xfrm>
            <a:off x="285450" y="452582"/>
            <a:ext cx="4522305" cy="3599773"/>
          </a:xfrm>
        </p:spPr>
        <p:txBody>
          <a:bodyPr>
            <a:normAutofit/>
          </a:bodyPr>
          <a:lstStyle/>
          <a:p>
            <a:r>
              <a:rPr lang="en-US" sz="6000" dirty="0">
                <a:solidFill>
                  <a:schemeClr val="bg1"/>
                </a:solidFill>
              </a:rPr>
              <a:t>Indeed:</a:t>
            </a:r>
            <a:br>
              <a:rPr lang="en-US" sz="6000" dirty="0">
                <a:solidFill>
                  <a:schemeClr val="bg1"/>
                </a:solidFill>
              </a:rPr>
            </a:br>
            <a:r>
              <a:rPr lang="en-US" sz="6000" dirty="0">
                <a:solidFill>
                  <a:schemeClr val="bg1"/>
                </a:solidFill>
              </a:rPr>
              <a:t>The Prince is a </a:t>
            </a:r>
            <a:br>
              <a:rPr lang="en-US" sz="6000" dirty="0">
                <a:solidFill>
                  <a:schemeClr val="bg1"/>
                </a:solidFill>
              </a:rPr>
            </a:br>
            <a:r>
              <a:rPr lang="en-US" sz="6000" dirty="0">
                <a:solidFill>
                  <a:schemeClr val="bg1"/>
                </a:solidFill>
              </a:rPr>
              <a:t>Phantasma</a:t>
            </a:r>
          </a:p>
        </p:txBody>
      </p:sp>
      <p:graphicFrame>
        <p:nvGraphicFramePr>
          <p:cNvPr id="5" name="Content Placeholder 2">
            <a:extLst>
              <a:ext uri="{FF2B5EF4-FFF2-40B4-BE49-F238E27FC236}">
                <a16:creationId xmlns:a16="http://schemas.microsoft.com/office/drawing/2014/main" id="{DF4872AB-73CE-44D0-A3F6-34596F3F2CFA}"/>
              </a:ext>
            </a:extLst>
          </p:cNvPr>
          <p:cNvGraphicFramePr>
            <a:graphicFrameLocks noGrp="1"/>
          </p:cNvGraphicFramePr>
          <p:nvPr>
            <p:ph idx="1"/>
            <p:extLst>
              <p:ext uri="{D42A27DB-BD31-4B8C-83A1-F6EECF244321}">
                <p14:modId xmlns:p14="http://schemas.microsoft.com/office/powerpoint/2010/main" val="999181851"/>
              </p:ext>
            </p:extLst>
          </p:nvPr>
        </p:nvGraphicFramePr>
        <p:xfrm>
          <a:off x="5205152" y="0"/>
          <a:ext cx="6986848"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EE43561-4D34-83D8-7D0F-2633B830E33A}"/>
              </a:ext>
            </a:extLst>
          </p:cNvPr>
          <p:cNvPicPr>
            <a:picLocks noChangeAspect="1"/>
          </p:cNvPicPr>
          <p:nvPr/>
        </p:nvPicPr>
        <p:blipFill>
          <a:blip r:embed="rId7"/>
          <a:stretch>
            <a:fillRect/>
          </a:stretch>
        </p:blipFill>
        <p:spPr>
          <a:xfrm>
            <a:off x="977403" y="4241133"/>
            <a:ext cx="2655886" cy="2508664"/>
          </a:xfrm>
          <a:prstGeom prst="rect">
            <a:avLst/>
          </a:prstGeom>
        </p:spPr>
      </p:pic>
    </p:spTree>
    <p:extLst>
      <p:ext uri="{BB962C8B-B14F-4D97-AF65-F5344CB8AC3E}">
        <p14:creationId xmlns:p14="http://schemas.microsoft.com/office/powerpoint/2010/main" val="41176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D4FE0B-B39F-424C-BDC0-A485ED2C904B}"/>
              </a:ext>
            </a:extLst>
          </p:cNvPr>
          <p:cNvSpPr>
            <a:spLocks noGrp="1"/>
          </p:cNvSpPr>
          <p:nvPr>
            <p:ph type="title"/>
          </p:nvPr>
        </p:nvSpPr>
        <p:spPr>
          <a:xfrm>
            <a:off x="353911" y="376517"/>
            <a:ext cx="4522305" cy="3378915"/>
          </a:xfrm>
        </p:spPr>
        <p:txBody>
          <a:bodyPr>
            <a:normAutofit fontScale="90000"/>
          </a:bodyPr>
          <a:lstStyle/>
          <a:p>
            <a:r>
              <a:rPr lang="en-US" sz="6000" dirty="0">
                <a:solidFill>
                  <a:schemeClr val="bg1"/>
                </a:solidFill>
              </a:rPr>
              <a:t>Indeed:</a:t>
            </a:r>
            <a:br>
              <a:rPr lang="en-US" sz="6000" dirty="0">
                <a:solidFill>
                  <a:schemeClr val="bg1"/>
                </a:solidFill>
              </a:rPr>
            </a:br>
            <a:r>
              <a:rPr lang="en-US" sz="6000" dirty="0">
                <a:solidFill>
                  <a:schemeClr val="bg1"/>
                </a:solidFill>
              </a:rPr>
              <a:t>The Prince is a </a:t>
            </a:r>
            <a:br>
              <a:rPr lang="en-US" sz="6000" dirty="0">
                <a:solidFill>
                  <a:schemeClr val="bg1"/>
                </a:solidFill>
              </a:rPr>
            </a:br>
            <a:r>
              <a:rPr lang="en-US" sz="6000" dirty="0">
                <a:solidFill>
                  <a:schemeClr val="bg1"/>
                </a:solidFill>
              </a:rPr>
              <a:t>Zombie</a:t>
            </a:r>
          </a:p>
        </p:txBody>
      </p:sp>
      <p:graphicFrame>
        <p:nvGraphicFramePr>
          <p:cNvPr id="5" name="Content Placeholder 2">
            <a:extLst>
              <a:ext uri="{FF2B5EF4-FFF2-40B4-BE49-F238E27FC236}">
                <a16:creationId xmlns:a16="http://schemas.microsoft.com/office/drawing/2014/main" id="{DF4872AB-73CE-44D0-A3F6-34596F3F2CFA}"/>
              </a:ext>
            </a:extLst>
          </p:cNvPr>
          <p:cNvGraphicFramePr>
            <a:graphicFrameLocks noGrp="1"/>
          </p:cNvGraphicFramePr>
          <p:nvPr>
            <p:ph idx="1"/>
            <p:extLst>
              <p:ext uri="{D42A27DB-BD31-4B8C-83A1-F6EECF244321}">
                <p14:modId xmlns:p14="http://schemas.microsoft.com/office/powerpoint/2010/main" val="3670200698"/>
              </p:ext>
            </p:extLst>
          </p:nvPr>
        </p:nvGraphicFramePr>
        <p:xfrm>
          <a:off x="5205152" y="-26894"/>
          <a:ext cx="6986848"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C554C02-30CF-C70E-A3DC-837664BB3B2F}"/>
              </a:ext>
            </a:extLst>
          </p:cNvPr>
          <p:cNvPicPr>
            <a:picLocks noChangeAspect="1"/>
          </p:cNvPicPr>
          <p:nvPr/>
        </p:nvPicPr>
        <p:blipFill>
          <a:blip r:embed="rId7"/>
          <a:stretch>
            <a:fillRect/>
          </a:stretch>
        </p:blipFill>
        <p:spPr>
          <a:xfrm>
            <a:off x="1054846" y="3578895"/>
            <a:ext cx="2344305" cy="2800988"/>
          </a:xfrm>
          <a:prstGeom prst="rect">
            <a:avLst/>
          </a:prstGeom>
        </p:spPr>
      </p:pic>
    </p:spTree>
    <p:extLst>
      <p:ext uri="{BB962C8B-B14F-4D97-AF65-F5344CB8AC3E}">
        <p14:creationId xmlns:p14="http://schemas.microsoft.com/office/powerpoint/2010/main" val="206991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73186-9AE0-4B87-A798-4A4C9E9D7180}"/>
              </a:ext>
            </a:extLst>
          </p:cNvPr>
          <p:cNvSpPr>
            <a:spLocks noGrp="1"/>
          </p:cNvSpPr>
          <p:nvPr>
            <p:ph type="title"/>
          </p:nvPr>
        </p:nvSpPr>
        <p:spPr>
          <a:xfrm>
            <a:off x="838200" y="624568"/>
            <a:ext cx="3766457" cy="5412920"/>
          </a:xfrm>
        </p:spPr>
        <p:txBody>
          <a:bodyPr>
            <a:normAutofit/>
          </a:bodyPr>
          <a:lstStyle/>
          <a:p>
            <a:r>
              <a:rPr lang="en-US" dirty="0">
                <a:solidFill>
                  <a:srgbClr val="FFFFFF"/>
                </a:solidFill>
              </a:rPr>
              <a:t>Even </a:t>
            </a:r>
            <a:r>
              <a:rPr lang="en-US" dirty="0" err="1">
                <a:solidFill>
                  <a:srgbClr val="FFFFFF"/>
                </a:solidFill>
              </a:rPr>
              <a:t>Menger</a:t>
            </a:r>
            <a:r>
              <a:rPr lang="en-US" dirty="0">
                <a:solidFill>
                  <a:srgbClr val="FFFFFF"/>
                </a:solidFill>
              </a:rPr>
              <a:t> recognized money is liquidity!!!</a:t>
            </a:r>
          </a:p>
        </p:txBody>
      </p:sp>
      <p:sp>
        <p:nvSpPr>
          <p:cNvPr id="3" name="Content Placeholder 2">
            <a:extLst>
              <a:ext uri="{FF2B5EF4-FFF2-40B4-BE49-F238E27FC236}">
                <a16:creationId xmlns:a16="http://schemas.microsoft.com/office/drawing/2014/main" id="{77938AD9-32C8-4BB8-ABDE-08124C985658}"/>
              </a:ext>
            </a:extLst>
          </p:cNvPr>
          <p:cNvSpPr>
            <a:spLocks noGrp="1"/>
          </p:cNvSpPr>
          <p:nvPr>
            <p:ph idx="1"/>
          </p:nvPr>
        </p:nvSpPr>
        <p:spPr>
          <a:xfrm>
            <a:off x="5237019" y="0"/>
            <a:ext cx="6954981" cy="6858000"/>
          </a:xfrm>
        </p:spPr>
        <p:txBody>
          <a:bodyPr anchor="ctr">
            <a:normAutofit lnSpcReduction="10000"/>
          </a:bodyPr>
          <a:lstStyle/>
          <a:p>
            <a:r>
              <a:rPr lang="en-US" sz="1600" dirty="0"/>
              <a:t>The classical explanations of the emergence of a commodity standard money is the solution to the problem created by double coincidence of wants. It provides information efficiency by reducing  the n(n-1)/2 ratios required for bilateral exchange ratios for n commodities to n-1 exchange ratios between the commodity money and the n goods. </a:t>
            </a:r>
          </a:p>
          <a:p>
            <a:r>
              <a:rPr lang="en-US" sz="1600" dirty="0" err="1"/>
              <a:t>Menger</a:t>
            </a:r>
            <a:r>
              <a:rPr lang="en-US" sz="1600" dirty="0"/>
              <a:t> provides a more insightful solution: “the peculiar difficulties obstructing the immediate barter of goods; …would have proved absolutely insurmountable obstacles … had there not lain a remedy in the very nature of things, the different degrees of </a:t>
            </a:r>
            <a:r>
              <a:rPr lang="en-US" sz="1600" dirty="0" err="1"/>
              <a:t>saleableness</a:t>
            </a:r>
            <a:r>
              <a:rPr lang="en-US" sz="1600" dirty="0"/>
              <a:t> of commodities The difference existing in this respect between articles of commerce is of the highest degree of significance for the theory of money, and of the market in general. … The theory of money necessarily presupposes a theory of the </a:t>
            </a:r>
            <a:r>
              <a:rPr lang="en-US" sz="1600" dirty="0" err="1"/>
              <a:t>saleableness</a:t>
            </a:r>
            <a:r>
              <a:rPr lang="en-US" sz="1600" dirty="0"/>
              <a:t> of goods.</a:t>
            </a:r>
          </a:p>
          <a:p>
            <a:r>
              <a:rPr lang="en-US" sz="1600" dirty="0" err="1"/>
              <a:t>Menger’s</a:t>
            </a:r>
            <a:r>
              <a:rPr lang="en-US" sz="1600" dirty="0"/>
              <a:t> definition of highest degree of </a:t>
            </a:r>
            <a:r>
              <a:rPr lang="en-US" sz="1600" dirty="0" err="1"/>
              <a:t>saleableness</a:t>
            </a:r>
            <a:r>
              <a:rPr lang="en-US" sz="1600" dirty="0"/>
              <a:t> “as determining what is money” is  equivalent to the lowest (or zero) bid-ask spread, or transaction costs a commonly used measure of market liquidity! </a:t>
            </a:r>
          </a:p>
          <a:p>
            <a:r>
              <a:rPr lang="en-US" sz="1600" dirty="0"/>
              <a:t>Money is the commodity with zero transactions costs and to intermediate quantitative and intertemporal imbalances in market supplies and demands. Money is the equivalent of the zero cost wholesale merchant or intermediary in market exchange. In short, for </a:t>
            </a:r>
            <a:r>
              <a:rPr lang="en-US" sz="1600" dirty="0" err="1"/>
              <a:t>Menger</a:t>
            </a:r>
            <a:r>
              <a:rPr lang="en-US" sz="1600" dirty="0"/>
              <a:t> Money is the most liquid asset! </a:t>
            </a:r>
          </a:p>
          <a:p>
            <a:r>
              <a:rPr lang="en-US" sz="1600" dirty="0"/>
              <a:t> Thus, either solving the problem of exchange with money means everything is demanded, or markets are perfect so gross substitution holds and everything is held – </a:t>
            </a:r>
          </a:p>
          <a:p>
            <a:r>
              <a:rPr lang="en-US" sz="1600" dirty="0"/>
              <a:t>Which is why Keynes argued that the Quantity theory based on physical money implied full utilization and full employment.</a:t>
            </a:r>
          </a:p>
          <a:p>
            <a:r>
              <a:rPr lang="en-US" sz="2000" b="1" dirty="0"/>
              <a:t>To escape that conclusion required replacing commodity money with liquidity.</a:t>
            </a:r>
          </a:p>
        </p:txBody>
      </p:sp>
    </p:spTree>
    <p:extLst>
      <p:ext uri="{BB962C8B-B14F-4D97-AF65-F5344CB8AC3E}">
        <p14:creationId xmlns:p14="http://schemas.microsoft.com/office/powerpoint/2010/main" val="171850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2C9B2-A1F7-4407-99B9-9BF5C135318C}"/>
              </a:ext>
            </a:extLst>
          </p:cNvPr>
          <p:cNvSpPr>
            <a:spLocks noGrp="1"/>
          </p:cNvSpPr>
          <p:nvPr>
            <p:ph type="title"/>
          </p:nvPr>
        </p:nvSpPr>
        <p:spPr>
          <a:xfrm>
            <a:off x="838200" y="624568"/>
            <a:ext cx="2620617" cy="5412920"/>
          </a:xfrm>
        </p:spPr>
        <p:txBody>
          <a:bodyPr>
            <a:normAutofit/>
          </a:bodyPr>
          <a:lstStyle/>
          <a:p>
            <a:r>
              <a:rPr lang="en-US" dirty="0">
                <a:solidFill>
                  <a:srgbClr val="FFFFFF"/>
                </a:solidFill>
              </a:rPr>
              <a:t>From money to  Credit to Liquidity to Electrons</a:t>
            </a:r>
          </a:p>
        </p:txBody>
      </p:sp>
      <p:sp>
        <p:nvSpPr>
          <p:cNvPr id="3" name="Content Placeholder 2">
            <a:extLst>
              <a:ext uri="{FF2B5EF4-FFF2-40B4-BE49-F238E27FC236}">
                <a16:creationId xmlns:a16="http://schemas.microsoft.com/office/drawing/2014/main" id="{873ED3F7-5510-41CC-ADC3-5590EDE16774}"/>
              </a:ext>
            </a:extLst>
          </p:cNvPr>
          <p:cNvSpPr>
            <a:spLocks noGrp="1"/>
          </p:cNvSpPr>
          <p:nvPr>
            <p:ph idx="1"/>
          </p:nvPr>
        </p:nvSpPr>
        <p:spPr>
          <a:xfrm>
            <a:off x="5048250" y="0"/>
            <a:ext cx="7143750" cy="6760028"/>
          </a:xfrm>
        </p:spPr>
        <p:txBody>
          <a:bodyPr anchor="ctr">
            <a:normAutofit/>
          </a:bodyPr>
          <a:lstStyle/>
          <a:p>
            <a:pPr lvl="1"/>
            <a:r>
              <a:rPr lang="en-US" sz="1600" dirty="0"/>
              <a:t>Exchange of goods for metallic money is a certain, non-recourse transaction (currency law)</a:t>
            </a:r>
          </a:p>
          <a:p>
            <a:pPr lvl="1"/>
            <a:r>
              <a:rPr lang="en-US" sz="1600" dirty="0"/>
              <a:t>Credit is a time transaction – depends on uncertain future action to discharge debt</a:t>
            </a:r>
          </a:p>
          <a:p>
            <a:pPr algn="l"/>
            <a:r>
              <a:rPr lang="en-US" sz="1600" dirty="0"/>
              <a:t>debt contracts are written in notional unit of account,</a:t>
            </a:r>
          </a:p>
          <a:p>
            <a:pPr lvl="1"/>
            <a:r>
              <a:rPr lang="en-US" sz="1600" dirty="0"/>
              <a:t>Debt denominated in unit of account can be discharged by tender of a physical asset or by means of rendering an offsetting credit, or by a banker/accountant  debiting and crediting a client account (bank money)</a:t>
            </a:r>
          </a:p>
          <a:p>
            <a:r>
              <a:rPr lang="en-US" sz="1600" b="1" dirty="0"/>
              <a:t>A.A. </a:t>
            </a:r>
            <a:r>
              <a:rPr lang="en-US" sz="1600" b="1" dirty="0" err="1"/>
              <a:t>Berle</a:t>
            </a:r>
            <a:r>
              <a:rPr lang="en-US" sz="1600" b="1" dirty="0"/>
              <a:t> and Pedersen</a:t>
            </a:r>
            <a:r>
              <a:rPr lang="en-US" sz="1600" dirty="0"/>
              <a:t>:</a:t>
            </a:r>
          </a:p>
          <a:p>
            <a:pPr lvl="1"/>
            <a:r>
              <a:rPr lang="en-US" sz="1600" dirty="0"/>
              <a:t> ”The first necessity of an economics based on exchange was the ability to exchange goods or services for other goods or services</a:t>
            </a:r>
          </a:p>
          <a:p>
            <a:pPr lvl="1"/>
            <a:r>
              <a:rPr lang="en-US" sz="1600" dirty="0"/>
              <a:t>… with the development of money … there was not direct exchange, but exchange in goods and services for money. And this, in the satisfaction of desire, </a:t>
            </a:r>
            <a:r>
              <a:rPr lang="en-US" sz="1800" b="1" dirty="0"/>
              <a:t>was considered a supreme achievement; because money represented not a thing in itself, but a blank claim … on anything exchangeable</a:t>
            </a:r>
            <a:r>
              <a:rPr lang="en-US" sz="1600" b="1" dirty="0"/>
              <a:t>. </a:t>
            </a:r>
          </a:p>
          <a:p>
            <a:pPr lvl="1"/>
            <a:r>
              <a:rPr lang="en-US" sz="1600" dirty="0"/>
              <a:t>In any civilization worthy  of the name, this driving desire to achieve a blank claim on anything capable of being purchased is almost a constant in the scheme of things.” …  “a blank claim is not a desire fulfilled but the promise of fulfilling desires perhaps yet unborn.“ </a:t>
            </a:r>
          </a:p>
          <a:p>
            <a:r>
              <a:rPr lang="en-US" sz="1800" b="1" dirty="0"/>
              <a:t>The liquidity demand for money is not to acquire some “thing” in particular </a:t>
            </a:r>
          </a:p>
          <a:p>
            <a:r>
              <a:rPr lang="en-US" sz="1600" dirty="0"/>
              <a:t>It is not linked to the acquisition of any “particular good” and cannot be valued relative to those goods, but to some as yet </a:t>
            </a:r>
            <a:r>
              <a:rPr lang="en-US" sz="1600" b="1" dirty="0"/>
              <a:t>unknown or unseen desire or circumstance.</a:t>
            </a:r>
          </a:p>
          <a:p>
            <a:pPr lvl="1"/>
            <a:endParaRPr lang="en-US" sz="1100" dirty="0"/>
          </a:p>
        </p:txBody>
      </p:sp>
    </p:spTree>
    <p:extLst>
      <p:ext uri="{BB962C8B-B14F-4D97-AF65-F5344CB8AC3E}">
        <p14:creationId xmlns:p14="http://schemas.microsoft.com/office/powerpoint/2010/main" val="243551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5918D-E590-0F9F-90DA-51E0F5072F8A}"/>
              </a:ext>
            </a:extLst>
          </p:cNvPr>
          <p:cNvSpPr>
            <a:spLocks noGrp="1"/>
          </p:cNvSpPr>
          <p:nvPr>
            <p:ph type="ctrTitle"/>
          </p:nvPr>
        </p:nvSpPr>
        <p:spPr>
          <a:xfrm>
            <a:off x="259492" y="501245"/>
            <a:ext cx="3408596" cy="5428500"/>
          </a:xfrm>
          <a:solidFill>
            <a:schemeClr val="accent1"/>
          </a:solidFill>
        </p:spPr>
        <p:txBody>
          <a:bodyPr vert="horz" wrap="none" lIns="0" tIns="0" rIns="274320" bIns="45720" rtlCol="0" anchor="ctr" anchorCtr="0">
            <a:noAutofit/>
          </a:bodyPr>
          <a:lstStyle/>
          <a:p>
            <a:r>
              <a:rPr lang="en-US" sz="3200" kern="1200" dirty="0">
                <a:solidFill>
                  <a:srgbClr val="FFFFFF"/>
                </a:solidFill>
                <a:latin typeface="+mj-lt"/>
                <a:ea typeface="+mj-ea"/>
                <a:cs typeface="+mj-cs"/>
              </a:rPr>
              <a:t>Meyer Burstein</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Modern Monetary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Theory, </a:t>
            </a:r>
            <a:br>
              <a:rPr lang="en-US" sz="3200" kern="1200" dirty="0">
                <a:solidFill>
                  <a:srgbClr val="FFFFFF"/>
                </a:solidFill>
                <a:latin typeface="+mj-lt"/>
                <a:ea typeface="+mj-ea"/>
                <a:cs typeface="+mj-cs"/>
              </a:rPr>
            </a:br>
            <a:r>
              <a:rPr lang="en-US" sz="3000" dirty="0">
                <a:solidFill>
                  <a:schemeClr val="bg1"/>
                </a:solidFill>
              </a:rPr>
              <a:t>THE STATE THEORY </a:t>
            </a:r>
            <a:br>
              <a:rPr lang="en-US" sz="3000" dirty="0">
                <a:solidFill>
                  <a:schemeClr val="bg1"/>
                </a:solidFill>
              </a:rPr>
            </a:br>
            <a:r>
              <a:rPr lang="en-US" sz="3000" dirty="0">
                <a:solidFill>
                  <a:schemeClr val="bg1"/>
                </a:solidFill>
              </a:rPr>
              <a:t>OF MONEY REFUTED</a:t>
            </a:r>
            <a:br>
              <a:rPr lang="en-US" sz="3000" kern="1200" dirty="0">
                <a:solidFill>
                  <a:schemeClr val="bg1"/>
                </a:solidFill>
                <a:latin typeface="+mj-lt"/>
                <a:ea typeface="+mj-ea"/>
                <a:cs typeface="+mj-cs"/>
              </a:rPr>
            </a:br>
            <a:r>
              <a:rPr lang="en-US" sz="3200" kern="1200" dirty="0">
                <a:solidFill>
                  <a:srgbClr val="FFFFFF"/>
                </a:solidFill>
                <a:latin typeface="+mj-lt"/>
                <a:ea typeface="+mj-ea"/>
                <a:cs typeface="+mj-cs"/>
              </a:rPr>
              <a:t>(1986)</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D1F9ED9F-8E95-D573-432E-8E96A55DD9A4}"/>
              </a:ext>
            </a:extLst>
          </p:cNvPr>
          <p:cNvSpPr>
            <a:spLocks noGrp="1"/>
          </p:cNvSpPr>
          <p:nvPr>
            <p:ph type="subTitle" idx="1"/>
          </p:nvPr>
        </p:nvSpPr>
        <p:spPr>
          <a:xfrm>
            <a:off x="4160465" y="123568"/>
            <a:ext cx="7772043" cy="6586151"/>
          </a:xfrm>
        </p:spPr>
        <p:txBody>
          <a:bodyPr vert="horz" lIns="91440" tIns="45720" rIns="91440" bIns="45720" rtlCol="0" anchor="ctr">
            <a:normAutofit lnSpcReduction="10000"/>
          </a:bodyPr>
          <a:lstStyle/>
          <a:p>
            <a:pPr indent="-228600" algn="l">
              <a:buFont typeface="Arial" panose="020B0604020202020204" pitchFamily="34" charset="0"/>
              <a:buChar char="•"/>
            </a:pPr>
            <a:r>
              <a:rPr lang="en-US" dirty="0"/>
              <a:t>The Essential Properties of Money :</a:t>
            </a:r>
          </a:p>
          <a:p>
            <a:pPr indent="-228600" algn="l">
              <a:buFont typeface="Arial" panose="020B0604020202020204" pitchFamily="34" charset="0"/>
              <a:buChar char="•"/>
            </a:pPr>
            <a:r>
              <a:rPr lang="en-US" sz="1800" dirty="0"/>
              <a:t>Everyone knows that indirect exchange is more productive than barter - But it is not widely understood that indirect exchange, while entailing money of account, does not entail a unique dedicated substance, money. </a:t>
            </a:r>
          </a:p>
          <a:p>
            <a:pPr indent="-228600" algn="l">
              <a:buFont typeface="Arial" panose="020B0604020202020204" pitchFamily="34" charset="0"/>
              <a:buChar char="•"/>
            </a:pPr>
            <a:r>
              <a:rPr lang="en-US" sz="1800" dirty="0"/>
              <a:t>Monetary functions are ontologically distinct from things that may be called money.</a:t>
            </a:r>
          </a:p>
          <a:p>
            <a:pPr indent="-228600" algn="l">
              <a:buFont typeface="Arial" panose="020B0604020202020204" pitchFamily="34" charset="0"/>
              <a:buChar char="•"/>
            </a:pPr>
            <a:r>
              <a:rPr lang="en-US" sz="1800" dirty="0"/>
              <a:t>Perhaps the most egregious, and surely the most influential, example of confusion of monetary functions with money-stuff is the State Theory of Money - associated with Knapp (1924) holding that money is peculiarly a creation of the state. </a:t>
            </a:r>
          </a:p>
          <a:p>
            <a:pPr indent="-228600" algn="l">
              <a:buFont typeface="Arial" panose="020B0604020202020204" pitchFamily="34" charset="0"/>
              <a:buChar char="•"/>
            </a:pPr>
            <a:r>
              <a:rPr lang="en-US" sz="1800" dirty="0"/>
              <a:t>In the following passage Keynes  correctly implies that the state has usurped monetary powers but is not intrinsically dominant in the domain of money. </a:t>
            </a:r>
          </a:p>
          <a:p>
            <a:pPr indent="-228600" algn="l">
              <a:buFont typeface="Arial" panose="020B0604020202020204" pitchFamily="34" charset="0"/>
              <a:buChar char="•"/>
            </a:pPr>
            <a:r>
              <a:rPr lang="en-US" sz="1800" dirty="0"/>
              <a:t>‘The Age of </a:t>
            </a:r>
            <a:r>
              <a:rPr lang="en-US" sz="1800" dirty="0" err="1"/>
              <a:t>Chartalist</a:t>
            </a:r>
            <a:r>
              <a:rPr lang="en-US" sz="1800" dirty="0"/>
              <a:t> or State Money was reached when the State claimed the right to declare what thing should answer as money to the current money-of-account - when it claimed the right not only to enforce the dictionary but also to write the dictionary.’ (See also von Mises, 1953; and Mann, 1953, 1971.)</a:t>
            </a:r>
          </a:p>
          <a:p>
            <a:pPr indent="-228600" algn="l">
              <a:buFont typeface="Arial" panose="020B0604020202020204" pitchFamily="34" charset="0"/>
              <a:buChar char="•"/>
            </a:pPr>
            <a:r>
              <a:rPr lang="en-US" sz="1800" dirty="0"/>
              <a:t>. . </a:t>
            </a:r>
            <a:r>
              <a:rPr lang="en-US" sz="1800" b="1" dirty="0"/>
              <a:t>. [probably originating] in the naive belief that . . . money must have been invented . . . This belief has been wholly displaced by our understanding of the spontaneous generation of. . . undesigned institutions by a process of social evolution.</a:t>
            </a:r>
          </a:p>
          <a:p>
            <a:pPr indent="-228600" algn="l">
              <a:buFont typeface="Arial" panose="020B0604020202020204" pitchFamily="34" charset="0"/>
              <a:buChar char="•"/>
            </a:pPr>
            <a:r>
              <a:rPr lang="en-US" sz="1800" dirty="0"/>
              <a:t>The medieval doctrine, suggestively called valor </a:t>
            </a:r>
            <a:r>
              <a:rPr lang="en-US" sz="1800" dirty="0" err="1"/>
              <a:t>impositus</a:t>
            </a:r>
            <a:r>
              <a:rPr lang="en-US" sz="1800" dirty="0"/>
              <a:t>, was received by Knapp, who exercised great, mostly pernicious, influence. The correct view reminds us that the theory of value and the idea of the nation state do not intersect. (See Breckenridge, 1903; Farrer, 1898; Mann, 1971; and Nussbaum, 1957.)</a:t>
            </a:r>
          </a:p>
          <a:p>
            <a:pPr indent="-228600" algn="l">
              <a:buFont typeface="Arial" panose="020B0604020202020204" pitchFamily="34" charset="0"/>
              <a:buChar char="•"/>
            </a:pPr>
            <a:endParaRPr lang="en-US" sz="1100" dirty="0"/>
          </a:p>
        </p:txBody>
      </p:sp>
    </p:spTree>
    <p:extLst>
      <p:ext uri="{BB962C8B-B14F-4D97-AF65-F5344CB8AC3E}">
        <p14:creationId xmlns:p14="http://schemas.microsoft.com/office/powerpoint/2010/main" val="3715931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5918D-E590-0F9F-90DA-51E0F5072F8A}"/>
              </a:ext>
            </a:extLst>
          </p:cNvPr>
          <p:cNvSpPr>
            <a:spLocks noGrp="1"/>
          </p:cNvSpPr>
          <p:nvPr>
            <p:ph type="ctrTitle"/>
          </p:nvPr>
        </p:nvSpPr>
        <p:spPr>
          <a:xfrm>
            <a:off x="124027" y="491112"/>
            <a:ext cx="3789761" cy="4600841"/>
          </a:xfrm>
          <a:solidFill>
            <a:schemeClr val="accent1"/>
          </a:solidFill>
        </p:spPr>
        <p:txBody>
          <a:bodyPr vert="horz" wrap="none" lIns="0" tIns="0" rIns="274320" bIns="45720" rtlCol="0" anchor="ctr" anchorCtr="0">
            <a:noAutofit/>
          </a:bodyPr>
          <a:lstStyle/>
          <a:p>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3200" kern="1200" dirty="0">
                <a:solidFill>
                  <a:srgbClr val="FFFFFF"/>
                </a:solidFill>
                <a:latin typeface="+mj-lt"/>
                <a:ea typeface="+mj-ea"/>
                <a:cs typeface="+mj-cs"/>
              </a:rPr>
              <a:t>Modern Monetary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Theory, </a:t>
            </a:r>
            <a:r>
              <a:rPr lang="en-US" sz="3200" b="1" dirty="0">
                <a:solidFill>
                  <a:schemeClr val="bg1"/>
                </a:solidFill>
              </a:rPr>
              <a:t>1.2 </a:t>
            </a:r>
            <a:br>
              <a:rPr lang="en-US" sz="3200" b="1" dirty="0">
                <a:solidFill>
                  <a:schemeClr val="bg1"/>
                </a:solidFill>
              </a:rPr>
            </a:br>
            <a:br>
              <a:rPr lang="en-US" sz="3200" b="1" dirty="0">
                <a:solidFill>
                  <a:schemeClr val="bg1"/>
                </a:solidFill>
              </a:rPr>
            </a:br>
            <a:r>
              <a:rPr lang="en-US" sz="3200" b="1" dirty="0">
                <a:solidFill>
                  <a:schemeClr val="bg1"/>
                </a:solidFill>
              </a:rPr>
              <a:t>MONEY OF ACCOUNT </a:t>
            </a:r>
            <a:br>
              <a:rPr lang="en-US" sz="3200" b="1" dirty="0">
                <a:solidFill>
                  <a:schemeClr val="bg1"/>
                </a:solidFill>
              </a:rPr>
            </a:br>
            <a:r>
              <a:rPr lang="en-US" sz="3200" b="1" dirty="0">
                <a:solidFill>
                  <a:schemeClr val="bg1"/>
                </a:solidFill>
              </a:rPr>
              <a:t>1.2.1 Foundations</a:t>
            </a:r>
            <a:br>
              <a:rPr lang="en-US" sz="3200" b="1" dirty="0">
                <a:solidFill>
                  <a:schemeClr val="bg1"/>
                </a:solidFill>
              </a:rPr>
            </a:br>
            <a:br>
              <a:rPr lang="en-US" sz="3200" b="1" dirty="0">
                <a:solidFill>
                  <a:schemeClr val="bg1"/>
                </a:solidFill>
              </a:rPr>
            </a:br>
            <a:r>
              <a:rPr lang="en-US" sz="3200" kern="1200" dirty="0">
                <a:solidFill>
                  <a:srgbClr val="FFFFFF"/>
                </a:solidFill>
                <a:latin typeface="+mj-lt"/>
                <a:ea typeface="+mj-ea"/>
                <a:cs typeface="+mj-cs"/>
              </a:rPr>
              <a:t>Meyer Burstein</a:t>
            </a:r>
            <a:br>
              <a:rPr lang="en-US" sz="3200" b="1" dirty="0">
                <a:solidFill>
                  <a:schemeClr val="bg1"/>
                </a:solidFill>
              </a:rPr>
            </a:br>
            <a:br>
              <a:rPr lang="en-US" sz="2800" b="1" dirty="0">
                <a:solidFill>
                  <a:schemeClr val="bg1"/>
                </a:solidFill>
              </a:rPr>
            </a:br>
            <a:br>
              <a:rPr lang="en-US" sz="3200" kern="1200" dirty="0">
                <a:solidFill>
                  <a:schemeClr val="bg1"/>
                </a:solidFill>
                <a:latin typeface="+mj-lt"/>
                <a:ea typeface="+mj-ea"/>
                <a:cs typeface="+mj-cs"/>
              </a:rPr>
            </a:br>
            <a:endParaRPr lang="en-US" sz="32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D1F9ED9F-8E95-D573-432E-8E96A55DD9A4}"/>
              </a:ext>
            </a:extLst>
          </p:cNvPr>
          <p:cNvSpPr>
            <a:spLocks noGrp="1"/>
          </p:cNvSpPr>
          <p:nvPr>
            <p:ph type="subTitle" idx="1"/>
          </p:nvPr>
        </p:nvSpPr>
        <p:spPr>
          <a:xfrm>
            <a:off x="4419957" y="173656"/>
            <a:ext cx="7772043" cy="6586151"/>
          </a:xfrm>
        </p:spPr>
        <p:txBody>
          <a:bodyPr vert="horz" lIns="91440" tIns="45720" rIns="91440" bIns="45720" rtlCol="0" anchor="ctr">
            <a:normAutofit/>
          </a:bodyPr>
          <a:lstStyle/>
          <a:p>
            <a:pPr algn="l"/>
            <a:r>
              <a:rPr lang="en-US" sz="1600" dirty="0" err="1"/>
              <a:t>Hawtrey</a:t>
            </a:r>
            <a:r>
              <a:rPr lang="en-US" sz="1600" dirty="0"/>
              <a:t> (1947, p. 2) ‘We have to find not the historical but the logical origin of money.’ He continues (pp. 7-8):</a:t>
            </a:r>
          </a:p>
          <a:p>
            <a:pPr algn="l"/>
            <a:r>
              <a:rPr lang="en-US" sz="1600" dirty="0"/>
              <a:t>The idea of money is dependent of that of a debt, while that of a debt is not dependent on that of money .</a:t>
            </a:r>
          </a:p>
          <a:p>
            <a:pPr algn="l"/>
            <a:r>
              <a:rPr lang="en-US" sz="1600" dirty="0"/>
              <a:t>.. A sovereign is a coin but a pound is not. The coinage acts valued a sovereign at a pound ... A debt of a pound could be discharged with a sovereign . . . The word ‘shilling’ is ambiguous, meaning equally a twentieth part of a pound and the coin with which a debt of that amount may be paid . . . The money of account must exist before the money.</a:t>
            </a:r>
          </a:p>
          <a:p>
            <a:pPr algn="l"/>
            <a:r>
              <a:rPr lang="en-US" sz="1600" dirty="0"/>
              <a:t>And Einaudi (1952) shows that European trade in the fourteenth and fifteenth centuries, </a:t>
            </a:r>
            <a:r>
              <a:rPr lang="en-US" sz="1600" dirty="0" err="1"/>
              <a:t>organised</a:t>
            </a:r>
            <a:r>
              <a:rPr lang="en-US" sz="1600" dirty="0"/>
              <a:t> outside a nation-state context, was </a:t>
            </a:r>
            <a:r>
              <a:rPr lang="en-US" sz="1600" dirty="0" err="1"/>
              <a:t>metricised</a:t>
            </a:r>
            <a:r>
              <a:rPr lang="en-US" sz="1600" dirty="0"/>
              <a:t> by a spontaneously generated institution Einaudi calls </a:t>
            </a:r>
            <a:r>
              <a:rPr lang="en-US" sz="1600" b="1" dirty="0"/>
              <a:t>imaginary money</a:t>
            </a:r>
            <a:r>
              <a:rPr lang="en-US" sz="1600" dirty="0"/>
              <a:t>.</a:t>
            </a:r>
          </a:p>
          <a:p>
            <a:pPr algn="l"/>
            <a:r>
              <a:rPr lang="en-US" sz="1600" dirty="0"/>
              <a:t>Toynbee (1954) correctly treats money of account as part of a system of weights and measures - as does the Constitution of the United States, Article I, Sec. 8§§5:</a:t>
            </a:r>
          </a:p>
          <a:p>
            <a:pPr algn="l"/>
            <a:r>
              <a:rPr lang="en-US" sz="1600" dirty="0"/>
              <a:t> ‘the Congress shall have the power to coin money, regulate the value thereof, and of foreign coin, and fix the standard of weights and measures’. </a:t>
            </a:r>
          </a:p>
          <a:p>
            <a:pPr algn="l"/>
            <a:r>
              <a:rPr lang="en-US" sz="1600" dirty="0"/>
              <a:t>There presses upon the simplest cultures the necessity of maintaining uniform standards of weights and measures; and measurement of value and, say, passage of time are isomorphic operations.</a:t>
            </a:r>
          </a:p>
          <a:p>
            <a:pPr algn="l"/>
            <a:r>
              <a:rPr lang="en-US" sz="1600" b="1" dirty="0"/>
              <a:t>Measurement of weight and of value, once coincident, became The Essential Properties of Money disjoint; and the disjuncture carries the seeds of ‘public finance, money supply and inflation.’ </a:t>
            </a:r>
          </a:p>
          <a:p>
            <a:pPr algn="l"/>
            <a:r>
              <a:rPr lang="en-US" sz="1600" dirty="0"/>
              <a:t>Anciently the metrics for ‘price’ and ‘weight’ space were identical — but the mapping ceased to be 1:1.</a:t>
            </a:r>
          </a:p>
          <a:p>
            <a:pPr indent="-228600" algn="l">
              <a:buFont typeface="Arial" panose="020B0604020202020204" pitchFamily="34" charset="0"/>
              <a:buChar char="•"/>
            </a:pPr>
            <a:endParaRPr lang="en-US" sz="1100" dirty="0"/>
          </a:p>
        </p:txBody>
      </p:sp>
    </p:spTree>
    <p:extLst>
      <p:ext uri="{BB962C8B-B14F-4D97-AF65-F5344CB8AC3E}">
        <p14:creationId xmlns:p14="http://schemas.microsoft.com/office/powerpoint/2010/main" val="64449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EAF6F-4306-43F4-B930-3371D33FE096}"/>
              </a:ext>
            </a:extLst>
          </p:cNvPr>
          <p:cNvSpPr>
            <a:spLocks noGrp="1"/>
          </p:cNvSpPr>
          <p:nvPr>
            <p:ph type="title"/>
          </p:nvPr>
        </p:nvSpPr>
        <p:spPr>
          <a:xfrm>
            <a:off x="333632" y="586856"/>
            <a:ext cx="3334456" cy="2996604"/>
          </a:xfrm>
          <a:solidFill>
            <a:schemeClr val="accent1"/>
          </a:solidFill>
        </p:spPr>
        <p:txBody>
          <a:bodyPr anchor="b">
            <a:normAutofit/>
          </a:bodyPr>
          <a:lstStyle/>
          <a:p>
            <a:pPr algn="r"/>
            <a:r>
              <a:rPr lang="en-US" sz="4000" dirty="0">
                <a:solidFill>
                  <a:srgbClr val="FFFFFF"/>
                </a:solidFill>
              </a:rPr>
              <a:t> For JMK The “Economic Problem” was “Struggle for Subsistence”</a:t>
            </a:r>
          </a:p>
        </p:txBody>
      </p:sp>
      <p:sp>
        <p:nvSpPr>
          <p:cNvPr id="3" name="Content Placeholder 2">
            <a:extLst>
              <a:ext uri="{FF2B5EF4-FFF2-40B4-BE49-F238E27FC236}">
                <a16:creationId xmlns:a16="http://schemas.microsoft.com/office/drawing/2014/main" id="{27E62579-BE96-4CBF-87A4-BB79EC581889}"/>
              </a:ext>
            </a:extLst>
          </p:cNvPr>
          <p:cNvSpPr>
            <a:spLocks noGrp="1"/>
          </p:cNvSpPr>
          <p:nvPr>
            <p:ph idx="1"/>
          </p:nvPr>
        </p:nvSpPr>
        <p:spPr>
          <a:xfrm>
            <a:off x="4810259" y="649480"/>
            <a:ext cx="6555347" cy="5546047"/>
          </a:xfrm>
        </p:spPr>
        <p:txBody>
          <a:bodyPr anchor="ctr">
            <a:normAutofit/>
          </a:bodyPr>
          <a:lstStyle/>
          <a:p>
            <a:r>
              <a:rPr lang="en-US" sz="2000" dirty="0"/>
              <a:t>Context: Revised at the beginning of the Great Depression of the 1930s </a:t>
            </a:r>
          </a:p>
          <a:p>
            <a:pPr lvl="1"/>
            <a:r>
              <a:rPr lang="en-US" sz="1600" dirty="0"/>
              <a:t>(Finishing the Treatise where the solution was </a:t>
            </a:r>
            <a:r>
              <a:rPr lang="en-US" sz="1600" dirty="0" err="1"/>
              <a:t>Zirp</a:t>
            </a:r>
            <a:r>
              <a:rPr lang="en-US" sz="1600" dirty="0"/>
              <a:t>)</a:t>
            </a:r>
          </a:p>
          <a:p>
            <a:r>
              <a:rPr lang="en-US" sz="2000" dirty="0"/>
              <a:t>The short-term problem was </a:t>
            </a:r>
            <a:r>
              <a:rPr lang="en-US" sz="1600" b="1" dirty="0"/>
              <a:t>TECHNOLOGICAL Unemployment</a:t>
            </a:r>
            <a:r>
              <a:rPr lang="en-US" sz="1600" dirty="0"/>
              <a:t> </a:t>
            </a:r>
          </a:p>
          <a:p>
            <a:r>
              <a:rPr lang="en-US" sz="2000" dirty="0"/>
              <a:t>The Long-term problem was neurological: “we have been expressly evolved by nature …for the purpose of solving the economic problem”</a:t>
            </a:r>
          </a:p>
          <a:p>
            <a:r>
              <a:rPr lang="en-US" sz="2000" dirty="0"/>
              <a:t>“we are more concerned with the remote future results of our actions than with their own quality or with their immediate effects on our own environment”</a:t>
            </a:r>
          </a:p>
          <a:p>
            <a:r>
              <a:rPr lang="en-US" sz="2000" dirty="0"/>
              <a:t>Money as link between Present and Future</a:t>
            </a:r>
          </a:p>
          <a:p>
            <a:r>
              <a:rPr lang="en-US" sz="2000" dirty="0"/>
              <a:t>“Love of money as a possession is a somewhat disgusting morbidity” …”We must learn that “avarice is a vice … that the love of money is detestable” </a:t>
            </a:r>
          </a:p>
          <a:p>
            <a:endParaRPr lang="en-US" sz="2000" dirty="0"/>
          </a:p>
          <a:p>
            <a:endParaRPr lang="en-US" sz="2000" dirty="0"/>
          </a:p>
        </p:txBody>
      </p:sp>
    </p:spTree>
    <p:extLst>
      <p:ext uri="{BB962C8B-B14F-4D97-AF65-F5344CB8AC3E}">
        <p14:creationId xmlns:p14="http://schemas.microsoft.com/office/powerpoint/2010/main" val="142650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FFFC84-9DC8-4B3E-8595-4F90007AAF26}"/>
              </a:ext>
            </a:extLst>
          </p:cNvPr>
          <p:cNvSpPr>
            <a:spLocks noGrp="1"/>
          </p:cNvSpPr>
          <p:nvPr>
            <p:ph type="title"/>
          </p:nvPr>
        </p:nvSpPr>
        <p:spPr>
          <a:xfrm>
            <a:off x="460086" y="517508"/>
            <a:ext cx="3968479" cy="4762704"/>
          </a:xfrm>
        </p:spPr>
        <p:txBody>
          <a:bodyPr>
            <a:normAutofit fontScale="90000"/>
          </a:bodyPr>
          <a:lstStyle/>
          <a:p>
            <a:r>
              <a:rPr lang="en-US" sz="6000" dirty="0">
                <a:solidFill>
                  <a:schemeClr val="bg1"/>
                </a:solidFill>
              </a:rPr>
              <a:t>Policy Implications of replacing money with liquidity preference</a:t>
            </a:r>
          </a:p>
        </p:txBody>
      </p:sp>
      <p:graphicFrame>
        <p:nvGraphicFramePr>
          <p:cNvPr id="5" name="Content Placeholder 2">
            <a:extLst>
              <a:ext uri="{FF2B5EF4-FFF2-40B4-BE49-F238E27FC236}">
                <a16:creationId xmlns:a16="http://schemas.microsoft.com/office/drawing/2014/main" id="{F1A87A28-D71B-4D68-8301-5920F91F2026}"/>
              </a:ext>
            </a:extLst>
          </p:cNvPr>
          <p:cNvGraphicFramePr>
            <a:graphicFrameLocks noGrp="1"/>
          </p:cNvGraphicFramePr>
          <p:nvPr>
            <p:ph idx="1"/>
            <p:extLst>
              <p:ext uri="{D42A27DB-BD31-4B8C-83A1-F6EECF244321}">
                <p14:modId xmlns:p14="http://schemas.microsoft.com/office/powerpoint/2010/main" val="2637067116"/>
              </p:ext>
            </p:extLst>
          </p:nvPr>
        </p:nvGraphicFramePr>
        <p:xfrm>
          <a:off x="5093208" y="110835"/>
          <a:ext cx="7098792" cy="660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774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FFFC84-9DC8-4B3E-8595-4F90007AAF26}"/>
              </a:ext>
            </a:extLst>
          </p:cNvPr>
          <p:cNvSpPr>
            <a:spLocks noGrp="1"/>
          </p:cNvSpPr>
          <p:nvPr>
            <p:ph type="title"/>
          </p:nvPr>
        </p:nvSpPr>
        <p:spPr>
          <a:xfrm>
            <a:off x="0" y="-1"/>
            <a:ext cx="4670612" cy="6104965"/>
          </a:xfrm>
        </p:spPr>
        <p:txBody>
          <a:bodyPr>
            <a:normAutofit fontScale="90000"/>
          </a:bodyPr>
          <a:lstStyle/>
          <a:p>
            <a:br>
              <a:rPr lang="en-US" sz="6000" dirty="0">
                <a:solidFill>
                  <a:schemeClr val="bg1"/>
                </a:solidFill>
              </a:rPr>
            </a:br>
            <a:r>
              <a:rPr lang="en-US" sz="6000" dirty="0">
                <a:solidFill>
                  <a:schemeClr val="bg1"/>
                </a:solidFill>
              </a:rPr>
              <a:t>From the Reconstruction of London to the Reconstruction of Europe:</a:t>
            </a:r>
            <a:br>
              <a:rPr lang="en-US" sz="6000" dirty="0">
                <a:solidFill>
                  <a:schemeClr val="bg1"/>
                </a:solidFill>
              </a:rPr>
            </a:br>
            <a:r>
              <a:rPr lang="en-US" sz="6000" dirty="0">
                <a:solidFill>
                  <a:schemeClr val="bg1"/>
                </a:solidFill>
              </a:rPr>
              <a:t>Clearing Union</a:t>
            </a:r>
          </a:p>
        </p:txBody>
      </p:sp>
      <p:graphicFrame>
        <p:nvGraphicFramePr>
          <p:cNvPr id="5" name="Content Placeholder 2">
            <a:extLst>
              <a:ext uri="{FF2B5EF4-FFF2-40B4-BE49-F238E27FC236}">
                <a16:creationId xmlns:a16="http://schemas.microsoft.com/office/drawing/2014/main" id="{F1A87A28-D71B-4D68-8301-5920F91F2026}"/>
              </a:ext>
            </a:extLst>
          </p:cNvPr>
          <p:cNvGraphicFramePr>
            <a:graphicFrameLocks noGrp="1"/>
          </p:cNvGraphicFramePr>
          <p:nvPr>
            <p:ph idx="1"/>
            <p:extLst>
              <p:ext uri="{D42A27DB-BD31-4B8C-83A1-F6EECF244321}">
                <p14:modId xmlns:p14="http://schemas.microsoft.com/office/powerpoint/2010/main" val="331584472"/>
              </p:ext>
            </p:extLst>
          </p:nvPr>
        </p:nvGraphicFramePr>
        <p:xfrm>
          <a:off x="5093208" y="110835"/>
          <a:ext cx="7098792" cy="6608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57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A2E948-D547-6A4B-1FE8-84D13BC54F41}"/>
              </a:ext>
            </a:extLst>
          </p:cNvPr>
          <p:cNvSpPr>
            <a:spLocks noGrp="1"/>
          </p:cNvSpPr>
          <p:nvPr>
            <p:ph type="title"/>
          </p:nvPr>
        </p:nvSpPr>
        <p:spPr>
          <a:xfrm>
            <a:off x="586478" y="1344706"/>
            <a:ext cx="3115265" cy="2735409"/>
          </a:xfrm>
        </p:spPr>
        <p:txBody>
          <a:bodyPr anchor="b">
            <a:normAutofit/>
          </a:bodyPr>
          <a:lstStyle/>
          <a:p>
            <a:pPr algn="r"/>
            <a:r>
              <a:rPr lang="en-US" sz="3100" dirty="0">
                <a:solidFill>
                  <a:srgbClr val="FFFFFF"/>
                </a:solidFill>
              </a:rPr>
              <a:t>Augmented Clearing: Schumacher’s Pool Clearing</a:t>
            </a:r>
            <a:br>
              <a:rPr lang="en-US" sz="3100" dirty="0">
                <a:solidFill>
                  <a:srgbClr val="FFFFFF"/>
                </a:solidFill>
              </a:rPr>
            </a:br>
            <a:endParaRPr lang="en-US" sz="3100" dirty="0">
              <a:solidFill>
                <a:srgbClr val="FFFFFF"/>
              </a:solidFill>
            </a:endParaRPr>
          </a:p>
        </p:txBody>
      </p:sp>
      <p:graphicFrame>
        <p:nvGraphicFramePr>
          <p:cNvPr id="5" name="Content Placeholder 2">
            <a:extLst>
              <a:ext uri="{FF2B5EF4-FFF2-40B4-BE49-F238E27FC236}">
                <a16:creationId xmlns:a16="http://schemas.microsoft.com/office/drawing/2014/main" id="{A799BF67-C468-9659-7E17-E8CD81010AE7}"/>
              </a:ext>
            </a:extLst>
          </p:cNvPr>
          <p:cNvGraphicFramePr>
            <a:graphicFrameLocks noGrp="1"/>
          </p:cNvGraphicFramePr>
          <p:nvPr>
            <p:ph idx="1"/>
            <p:extLst>
              <p:ext uri="{D42A27DB-BD31-4B8C-83A1-F6EECF244321}">
                <p14:modId xmlns:p14="http://schemas.microsoft.com/office/powerpoint/2010/main" val="2953526846"/>
              </p:ext>
            </p:extLst>
          </p:nvPr>
        </p:nvGraphicFramePr>
        <p:xfrm>
          <a:off x="4905052" y="107576"/>
          <a:ext cx="6666833" cy="609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5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A2E948-D547-6A4B-1FE8-84D13BC54F41}"/>
              </a:ext>
            </a:extLst>
          </p:cNvPr>
          <p:cNvSpPr>
            <a:spLocks noGrp="1"/>
          </p:cNvSpPr>
          <p:nvPr>
            <p:ph type="title"/>
          </p:nvPr>
        </p:nvSpPr>
        <p:spPr>
          <a:xfrm>
            <a:off x="471055" y="478711"/>
            <a:ext cx="3352800" cy="6003079"/>
          </a:xfrm>
        </p:spPr>
        <p:txBody>
          <a:bodyPr vert="horz" lIns="91440" tIns="45720" rIns="91440" bIns="45720" rtlCol="0" anchor="t">
            <a:normAutofit/>
          </a:bodyPr>
          <a:lstStyle/>
          <a:p>
            <a:pPr algn="r"/>
            <a:br>
              <a:rPr lang="en-US" sz="1900" dirty="0">
                <a:solidFill>
                  <a:srgbClr val="FFFFFF"/>
                </a:solidFill>
                <a:effectLst/>
              </a:rPr>
            </a:br>
            <a:br>
              <a:rPr lang="en-US" sz="1900" dirty="0">
                <a:solidFill>
                  <a:srgbClr val="FFFFFF"/>
                </a:solidFill>
                <a:effectLst/>
              </a:rPr>
            </a:br>
            <a:br>
              <a:rPr lang="en-US" sz="1900" dirty="0">
                <a:solidFill>
                  <a:srgbClr val="FFFFFF"/>
                </a:solidFill>
                <a:effectLst/>
              </a:rPr>
            </a:br>
            <a:br>
              <a:rPr lang="en-US" sz="1900" dirty="0">
                <a:solidFill>
                  <a:srgbClr val="FFFFFF"/>
                </a:solidFill>
                <a:effectLst/>
              </a:rPr>
            </a:br>
            <a:r>
              <a:rPr lang="en-US" sz="1900" dirty="0">
                <a:solidFill>
                  <a:srgbClr val="FFFFFF"/>
                </a:solidFill>
                <a:effectLst/>
              </a:rPr>
              <a:t> </a:t>
            </a:r>
            <a:br>
              <a:rPr lang="en-US" sz="1900" dirty="0">
                <a:solidFill>
                  <a:srgbClr val="FFFFFF"/>
                </a:solidFill>
                <a:effectLst/>
              </a:rPr>
            </a:br>
            <a:r>
              <a:rPr lang="en-US" sz="1900" dirty="0">
                <a:solidFill>
                  <a:srgbClr val="FFFFFF"/>
                </a:solidFill>
                <a:effectLst/>
              </a:rPr>
              <a:t>An</a:t>
            </a:r>
            <a:r>
              <a:rPr lang="en-US" sz="1900" spc="60" dirty="0">
                <a:solidFill>
                  <a:srgbClr val="FFFFFF"/>
                </a:solidFill>
                <a:effectLst/>
              </a:rPr>
              <a:t> </a:t>
            </a:r>
            <a:r>
              <a:rPr lang="en-US" sz="1900" dirty="0">
                <a:solidFill>
                  <a:srgbClr val="FFFFFF"/>
                </a:solidFill>
                <a:effectLst/>
              </a:rPr>
              <a:t>Amended Clearing Proposal:</a:t>
            </a:r>
            <a:r>
              <a:rPr lang="en-US" sz="1900" spc="95" dirty="0">
                <a:solidFill>
                  <a:srgbClr val="FFFFFF"/>
                </a:solidFill>
                <a:effectLst/>
              </a:rPr>
              <a:t> </a:t>
            </a:r>
            <a:br>
              <a:rPr lang="en-US" sz="1900" spc="95" dirty="0">
                <a:solidFill>
                  <a:srgbClr val="FFFFFF"/>
                </a:solidFill>
                <a:effectLst/>
              </a:rPr>
            </a:br>
            <a:r>
              <a:rPr lang="en-US" sz="1900" spc="95" dirty="0" err="1">
                <a:solidFill>
                  <a:srgbClr val="FFFFFF"/>
                </a:solidFill>
                <a:effectLst/>
              </a:rPr>
              <a:t>Kalecki</a:t>
            </a:r>
            <a:r>
              <a:rPr lang="en-US" sz="1900" spc="95" dirty="0">
                <a:solidFill>
                  <a:srgbClr val="FFFFFF"/>
                </a:solidFill>
                <a:effectLst/>
              </a:rPr>
              <a:t>-Schumacher </a:t>
            </a:r>
            <a:r>
              <a:rPr lang="en-US" sz="1900" dirty="0">
                <a:solidFill>
                  <a:srgbClr val="FFFFFF"/>
                </a:solidFill>
                <a:effectLst/>
              </a:rPr>
              <a:t>Plan</a:t>
            </a:r>
            <a:br>
              <a:rPr lang="en-US" sz="1900" dirty="0">
                <a:solidFill>
                  <a:srgbClr val="FFFFFF"/>
                </a:solidFill>
                <a:effectLst/>
              </a:rPr>
            </a:br>
            <a:r>
              <a:rPr lang="en-US" sz="1900" dirty="0">
                <a:solidFill>
                  <a:srgbClr val="FFFFFF"/>
                </a:solidFill>
                <a:effectLst/>
              </a:rPr>
              <a:t>-</a:t>
            </a:r>
            <a:br>
              <a:rPr lang="en-US" sz="1900" dirty="0">
                <a:solidFill>
                  <a:srgbClr val="FFFFFF"/>
                </a:solidFill>
                <a:effectLst/>
              </a:rPr>
            </a:br>
            <a:r>
              <a:rPr lang="en-US" sz="1900" dirty="0">
                <a:solidFill>
                  <a:srgbClr val="FFFFFF"/>
                </a:solidFill>
                <a:effectLst/>
              </a:rPr>
              <a:t>Clearing</a:t>
            </a:r>
            <a:r>
              <a:rPr lang="en-US" sz="1900" spc="90" dirty="0">
                <a:solidFill>
                  <a:srgbClr val="FFFFFF"/>
                </a:solidFill>
                <a:effectLst/>
              </a:rPr>
              <a:t> </a:t>
            </a:r>
            <a:r>
              <a:rPr lang="en-US" sz="1900" dirty="0">
                <a:solidFill>
                  <a:srgbClr val="FFFFFF"/>
                </a:solidFill>
                <a:effectLst/>
              </a:rPr>
              <a:t>and</a:t>
            </a:r>
            <a:r>
              <a:rPr lang="en-US" sz="1900" spc="-70" dirty="0">
                <a:solidFill>
                  <a:srgbClr val="FFFFFF"/>
                </a:solidFill>
                <a:effectLst/>
              </a:rPr>
              <a:t> </a:t>
            </a:r>
            <a:r>
              <a:rPr lang="en-US" sz="1900" dirty="0">
                <a:solidFill>
                  <a:srgbClr val="FFFFFF"/>
                </a:solidFill>
                <a:effectLst/>
              </a:rPr>
              <a:t>Lending</a:t>
            </a:r>
            <a:r>
              <a:rPr lang="en-US" sz="1900" spc="35" dirty="0">
                <a:solidFill>
                  <a:srgbClr val="FFFFFF"/>
                </a:solidFill>
                <a:effectLst/>
              </a:rPr>
              <a:t> </a:t>
            </a:r>
            <a:r>
              <a:rPr lang="en-US" sz="1900" spc="-10" dirty="0">
                <a:solidFill>
                  <a:srgbClr val="FFFFFF"/>
                </a:solidFill>
                <a:effectLst/>
              </a:rPr>
              <a:t>Combined</a:t>
            </a:r>
            <a:br>
              <a:rPr lang="en-US" sz="1900" dirty="0">
                <a:solidFill>
                  <a:srgbClr val="FFFFFF"/>
                </a:solidFill>
                <a:effectLst/>
              </a:rPr>
            </a:br>
            <a:endParaRPr lang="en-US" sz="1900" dirty="0">
              <a:solidFill>
                <a:srgbClr val="FFFFFF"/>
              </a:solidFill>
            </a:endParaRPr>
          </a:p>
        </p:txBody>
      </p:sp>
      <p:graphicFrame>
        <p:nvGraphicFramePr>
          <p:cNvPr id="5" name="Content Placeholder 2">
            <a:extLst>
              <a:ext uri="{FF2B5EF4-FFF2-40B4-BE49-F238E27FC236}">
                <a16:creationId xmlns:a16="http://schemas.microsoft.com/office/drawing/2014/main" id="{A799BF67-C468-9659-7E17-E8CD81010AE7}"/>
              </a:ext>
            </a:extLst>
          </p:cNvPr>
          <p:cNvGraphicFramePr>
            <a:graphicFrameLocks noGrp="1"/>
          </p:cNvGraphicFramePr>
          <p:nvPr>
            <p:ph idx="1"/>
            <p:extLst>
              <p:ext uri="{D42A27DB-BD31-4B8C-83A1-F6EECF244321}">
                <p14:modId xmlns:p14="http://schemas.microsoft.com/office/powerpoint/2010/main" val="1803386370"/>
              </p:ext>
            </p:extLst>
          </p:nvPr>
        </p:nvGraphicFramePr>
        <p:xfrm>
          <a:off x="4905052" y="107576"/>
          <a:ext cx="6666833" cy="609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594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11072" y="136663"/>
            <a:ext cx="7886700" cy="1016634"/>
          </a:xfrm>
        </p:spPr>
        <p:txBody>
          <a:bodyPr>
            <a:normAutofit fontScale="90000"/>
          </a:bodyPr>
          <a:lstStyle/>
          <a:p>
            <a:r>
              <a:rPr lang="it-IT" dirty="0"/>
              <a:t>Banking Principle requires Bank Money</a:t>
            </a:r>
            <a:endParaRPr lang="en-US" i="0" u="none" strike="noStrike" baseline="0" dirty="0"/>
          </a:p>
        </p:txBody>
      </p:sp>
      <p:sp>
        <p:nvSpPr>
          <p:cNvPr id="3" name="Text Placeholder 2"/>
          <p:cNvSpPr>
            <a:spLocks noGrp="1"/>
          </p:cNvSpPr>
          <p:nvPr>
            <p:ph type="body" idx="1"/>
          </p:nvPr>
        </p:nvSpPr>
        <p:spPr>
          <a:xfrm>
            <a:off x="1841300" y="1425146"/>
            <a:ext cx="8233576" cy="4794423"/>
          </a:xfrm>
        </p:spPr>
        <p:txBody>
          <a:bodyPr>
            <a:noAutofit/>
          </a:bodyPr>
          <a:lstStyle/>
          <a:p>
            <a:r>
              <a:rPr lang="it-IT" dirty="0">
                <a:latin typeface="+mj-lt"/>
              </a:rPr>
              <a:t>The </a:t>
            </a:r>
            <a:r>
              <a:rPr lang="en-US" dirty="0">
                <a:latin typeface="+mj-lt"/>
              </a:rPr>
              <a:t>“banking principle” requires the offsetting or internal clearing of private claims as acknowledgements of debt and credits, denominated in terms of an abstract (notional or imaginary) unit of account, </a:t>
            </a:r>
            <a:r>
              <a:rPr lang="it-IT" dirty="0">
                <a:latin typeface="+mj-lt"/>
              </a:rPr>
              <a:t>i.e. Bank Money</a:t>
            </a:r>
          </a:p>
          <a:p>
            <a:r>
              <a:rPr lang="en-US" dirty="0">
                <a:latin typeface="+mj-lt"/>
              </a:rPr>
              <a:t>It does not require “State money” or “money proper.” It exists “side by side” with State money.</a:t>
            </a:r>
          </a:p>
          <a:p>
            <a:r>
              <a:rPr lang="en-US" dirty="0">
                <a:latin typeface="+mj-lt"/>
              </a:rPr>
              <a:t> Thus, on Keynes’s definitions, it also is independent of both “commodity money,” such as gold coin or bullion, or government issue of “fiat” paper currency</a:t>
            </a:r>
            <a:r>
              <a:rPr lang="it-IT" dirty="0">
                <a:latin typeface="+mj-lt"/>
              </a:rPr>
              <a:t> which he called </a:t>
            </a:r>
            <a:r>
              <a:rPr lang="en-US" dirty="0"/>
              <a:t>“</a:t>
            </a:r>
            <a:r>
              <a:rPr lang="it-IT" dirty="0">
                <a:latin typeface="+mj-lt"/>
              </a:rPr>
              <a:t>Representative Money</a:t>
            </a:r>
            <a:r>
              <a:rPr lang="en-US" dirty="0">
                <a:latin typeface="+mj-lt"/>
              </a:rPr>
              <a:t>.”</a:t>
            </a:r>
          </a:p>
        </p:txBody>
      </p:sp>
    </p:spTree>
    <p:extLst>
      <p:ext uri="{BB962C8B-B14F-4D97-AF65-F5344CB8AC3E}">
        <p14:creationId xmlns:p14="http://schemas.microsoft.com/office/powerpoint/2010/main" val="18799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FC84-9DC8-4B3E-8595-4F90007AAF26}"/>
              </a:ext>
            </a:extLst>
          </p:cNvPr>
          <p:cNvSpPr>
            <a:spLocks noGrp="1"/>
          </p:cNvSpPr>
          <p:nvPr>
            <p:ph type="title"/>
          </p:nvPr>
        </p:nvSpPr>
        <p:spPr>
          <a:xfrm>
            <a:off x="331694" y="98612"/>
            <a:ext cx="9296400" cy="1351498"/>
          </a:xfrm>
        </p:spPr>
        <p:txBody>
          <a:bodyPr anchor="b">
            <a:noAutofit/>
          </a:bodyPr>
          <a:lstStyle/>
          <a:p>
            <a:r>
              <a:rPr lang="en-US" sz="2400" dirty="0"/>
              <a:t>The financial paradox blocking clean tech:</a:t>
            </a:r>
            <a:br>
              <a:rPr lang="en-US" sz="2400" dirty="0"/>
            </a:br>
            <a:r>
              <a:rPr lang="en-US" sz="2400" dirty="0"/>
              <a:t>the COP28 negotiations are a complex, acrimonious, international fight over money:</a:t>
            </a:r>
            <a:br>
              <a:rPr lang="en-US" sz="2400" dirty="0"/>
            </a:br>
            <a:endParaRPr lang="en-US" sz="2400" dirty="0"/>
          </a:p>
        </p:txBody>
      </p:sp>
      <p:pic>
        <p:nvPicPr>
          <p:cNvPr id="6" name="Picture 5" descr="A person standing at a podium&#10;&#10;Description automatically generated">
            <a:extLst>
              <a:ext uri="{FF2B5EF4-FFF2-40B4-BE49-F238E27FC236}">
                <a16:creationId xmlns:a16="http://schemas.microsoft.com/office/drawing/2014/main" id="{1D419B75-0F29-FE12-CCFE-FF6AF8F02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97" y="1974204"/>
            <a:ext cx="2730675" cy="2909591"/>
          </a:xfrm>
          <a:prstGeom prst="rect">
            <a:avLst/>
          </a:prstGeom>
        </p:spPr>
      </p:pic>
      <p:grpSp>
        <p:nvGrpSpPr>
          <p:cNvPr id="14" name="Group 13">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5" name="Rectangle 14">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F1A87A28-D71B-4D68-8301-5920F91F2026}"/>
              </a:ext>
            </a:extLst>
          </p:cNvPr>
          <p:cNvGraphicFramePr>
            <a:graphicFrameLocks noGrp="1"/>
          </p:cNvGraphicFramePr>
          <p:nvPr>
            <p:ph idx="1"/>
            <p:extLst>
              <p:ext uri="{D42A27DB-BD31-4B8C-83A1-F6EECF244321}">
                <p14:modId xmlns:p14="http://schemas.microsoft.com/office/powerpoint/2010/main" val="1047372178"/>
              </p:ext>
            </p:extLst>
          </p:nvPr>
        </p:nvGraphicFramePr>
        <p:xfrm>
          <a:off x="80682" y="1283855"/>
          <a:ext cx="8656918" cy="557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3086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FFFC84-9DC8-4B3E-8595-4F90007AAF26}"/>
              </a:ext>
            </a:extLst>
          </p:cNvPr>
          <p:cNvSpPr>
            <a:spLocks noGrp="1"/>
          </p:cNvSpPr>
          <p:nvPr>
            <p:ph type="title"/>
          </p:nvPr>
        </p:nvSpPr>
        <p:spPr>
          <a:xfrm>
            <a:off x="460086" y="517508"/>
            <a:ext cx="3968479" cy="4762704"/>
          </a:xfrm>
        </p:spPr>
        <p:txBody>
          <a:bodyPr>
            <a:normAutofit/>
          </a:bodyPr>
          <a:lstStyle/>
          <a:p>
            <a:r>
              <a:rPr lang="en-US" sz="6000" dirty="0">
                <a:solidFill>
                  <a:schemeClr val="bg1"/>
                </a:solidFill>
              </a:rPr>
              <a:t>Lessons from Past Wars</a:t>
            </a:r>
          </a:p>
        </p:txBody>
      </p:sp>
      <p:graphicFrame>
        <p:nvGraphicFramePr>
          <p:cNvPr id="5" name="Content Placeholder 2">
            <a:extLst>
              <a:ext uri="{FF2B5EF4-FFF2-40B4-BE49-F238E27FC236}">
                <a16:creationId xmlns:a16="http://schemas.microsoft.com/office/drawing/2014/main" id="{F1A87A28-D71B-4D68-8301-5920F91F2026}"/>
              </a:ext>
            </a:extLst>
          </p:cNvPr>
          <p:cNvGraphicFramePr>
            <a:graphicFrameLocks noGrp="1"/>
          </p:cNvGraphicFramePr>
          <p:nvPr>
            <p:ph idx="1"/>
            <p:extLst>
              <p:ext uri="{D42A27DB-BD31-4B8C-83A1-F6EECF244321}">
                <p14:modId xmlns:p14="http://schemas.microsoft.com/office/powerpoint/2010/main" val="159470969"/>
              </p:ext>
            </p:extLst>
          </p:nvPr>
        </p:nvGraphicFramePr>
        <p:xfrm>
          <a:off x="5093208" y="110836"/>
          <a:ext cx="7098792" cy="6173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351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FFFC84-9DC8-4B3E-8595-4F90007AAF26}"/>
              </a:ext>
            </a:extLst>
          </p:cNvPr>
          <p:cNvSpPr>
            <a:spLocks noGrp="1"/>
          </p:cNvSpPr>
          <p:nvPr>
            <p:ph type="title"/>
          </p:nvPr>
        </p:nvSpPr>
        <p:spPr>
          <a:xfrm>
            <a:off x="562363" y="416180"/>
            <a:ext cx="3968479" cy="3370730"/>
          </a:xfrm>
        </p:spPr>
        <p:txBody>
          <a:bodyPr>
            <a:normAutofit/>
          </a:bodyPr>
          <a:lstStyle/>
          <a:p>
            <a:r>
              <a:rPr lang="en-US" sz="3600" dirty="0">
                <a:solidFill>
                  <a:schemeClr val="bg1"/>
                </a:solidFill>
              </a:rPr>
              <a:t>What blocked the original Clearing Proposal?</a:t>
            </a:r>
          </a:p>
        </p:txBody>
      </p:sp>
      <p:graphicFrame>
        <p:nvGraphicFramePr>
          <p:cNvPr id="5" name="Content Placeholder 2">
            <a:extLst>
              <a:ext uri="{FF2B5EF4-FFF2-40B4-BE49-F238E27FC236}">
                <a16:creationId xmlns:a16="http://schemas.microsoft.com/office/drawing/2014/main" id="{F1A87A28-D71B-4D68-8301-5920F91F2026}"/>
              </a:ext>
            </a:extLst>
          </p:cNvPr>
          <p:cNvGraphicFramePr>
            <a:graphicFrameLocks noGrp="1"/>
          </p:cNvGraphicFramePr>
          <p:nvPr>
            <p:ph idx="1"/>
          </p:nvPr>
        </p:nvGraphicFramePr>
        <p:xfrm>
          <a:off x="5093208" y="110836"/>
          <a:ext cx="7098792" cy="6173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854A9721-0891-E914-DD04-9986B4E55921}"/>
              </a:ext>
            </a:extLst>
          </p:cNvPr>
          <p:cNvPicPr>
            <a:picLocks noChangeAspect="1"/>
          </p:cNvPicPr>
          <p:nvPr/>
        </p:nvPicPr>
        <p:blipFill>
          <a:blip r:embed="rId7"/>
          <a:stretch>
            <a:fillRect/>
          </a:stretch>
        </p:blipFill>
        <p:spPr>
          <a:xfrm>
            <a:off x="1032625" y="3786910"/>
            <a:ext cx="2583253" cy="2803380"/>
          </a:xfrm>
          <a:prstGeom prst="rect">
            <a:avLst/>
          </a:prstGeom>
        </p:spPr>
      </p:pic>
    </p:spTree>
    <p:extLst>
      <p:ext uri="{BB962C8B-B14F-4D97-AF65-F5344CB8AC3E}">
        <p14:creationId xmlns:p14="http://schemas.microsoft.com/office/powerpoint/2010/main" val="1312168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A9CD8D-616D-2CDE-A233-28296B651DB2}"/>
              </a:ext>
            </a:extLst>
          </p:cNvPr>
          <p:cNvSpPr>
            <a:spLocks noGrp="1"/>
          </p:cNvSpPr>
          <p:nvPr>
            <p:ph type="title"/>
          </p:nvPr>
        </p:nvSpPr>
        <p:spPr>
          <a:xfrm>
            <a:off x="6010978" y="351733"/>
            <a:ext cx="4977976" cy="1454051"/>
          </a:xfrm>
        </p:spPr>
        <p:txBody>
          <a:bodyPr>
            <a:normAutofit/>
          </a:bodyPr>
          <a:lstStyle/>
          <a:p>
            <a:r>
              <a:rPr lang="en-US" sz="3600" dirty="0">
                <a:solidFill>
                  <a:schemeClr val="tx2"/>
                </a:solidFill>
              </a:rPr>
              <a:t>Can IT Help Government Finance Development</a:t>
            </a:r>
          </a:p>
        </p:txBody>
      </p:sp>
      <p:pic>
        <p:nvPicPr>
          <p:cNvPr id="22" name="Graphic 21" descr="Bitcoin">
            <a:extLst>
              <a:ext uri="{FF2B5EF4-FFF2-40B4-BE49-F238E27FC236}">
                <a16:creationId xmlns:a16="http://schemas.microsoft.com/office/drawing/2014/main" id="{041F380D-5B3A-CD73-5C87-19524F7A56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E26B8C82-BBFD-2461-C2F5-6212E3D023AE}"/>
              </a:ext>
            </a:extLst>
          </p:cNvPr>
          <p:cNvSpPr>
            <a:spLocks noGrp="1"/>
          </p:cNvSpPr>
          <p:nvPr>
            <p:ph idx="1"/>
          </p:nvPr>
        </p:nvSpPr>
        <p:spPr>
          <a:xfrm>
            <a:off x="6091112" y="1784211"/>
            <a:ext cx="4977578" cy="4722056"/>
          </a:xfrm>
        </p:spPr>
        <p:txBody>
          <a:bodyPr anchor="ctr">
            <a:normAutofit/>
          </a:bodyPr>
          <a:lstStyle/>
          <a:p>
            <a:r>
              <a:rPr lang="en-US" sz="1500" dirty="0">
                <a:solidFill>
                  <a:schemeClr val="tx2"/>
                </a:solidFill>
              </a:rPr>
              <a:t>	The elimination of private bank intermediation for government expenditure could result from the adoption of digital currencies. </a:t>
            </a:r>
          </a:p>
          <a:p>
            <a:r>
              <a:rPr lang="en-US" sz="1500" dirty="0">
                <a:solidFill>
                  <a:schemeClr val="tx2"/>
                </a:solidFill>
              </a:rPr>
              <a:t>These permissionless blockchain-based transaction systems were originally designed to eliminate not only the private financial system: </a:t>
            </a:r>
          </a:p>
          <a:p>
            <a:r>
              <a:rPr lang="en-US" sz="1500" b="1" dirty="0">
                <a:solidFill>
                  <a:schemeClr val="tx2"/>
                </a:solidFill>
              </a:rPr>
              <a:t>but also eliminated the government control and regulation of payments systems. </a:t>
            </a:r>
          </a:p>
          <a:p>
            <a:r>
              <a:rPr lang="en-US" sz="1500" dirty="0">
                <a:solidFill>
                  <a:schemeClr val="tx2"/>
                </a:solidFill>
              </a:rPr>
              <a:t>However, they show the application of the underlying accounting technology to government payment systems in the form of central bank digital currency (CBDC) or Central government digital currency (CGDC). </a:t>
            </a:r>
          </a:p>
          <a:p>
            <a:r>
              <a:rPr lang="en-US" sz="1500" dirty="0">
                <a:solidFill>
                  <a:schemeClr val="tx2"/>
                </a:solidFill>
              </a:rPr>
              <a:t>Permissioned government accounting systems could be used to effectuate government expenditures. The public would then become digital creditors to the central bank, or the Government Treasury department, rather than holding cash or private deposits. </a:t>
            </a:r>
          </a:p>
          <a:p>
            <a:endParaRPr lang="en-US" sz="1500" dirty="0">
              <a:solidFill>
                <a:schemeClr val="tx2"/>
              </a:solidFill>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644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46037-662D-C3A9-1453-B6955FF839CD}"/>
              </a:ext>
            </a:extLst>
          </p:cNvPr>
          <p:cNvSpPr>
            <a:spLocks noGrp="1"/>
          </p:cNvSpPr>
          <p:nvPr>
            <p:ph type="title"/>
          </p:nvPr>
        </p:nvSpPr>
        <p:spPr>
          <a:xfrm>
            <a:off x="5237018" y="258619"/>
            <a:ext cx="6548582" cy="1080654"/>
          </a:xfrm>
        </p:spPr>
        <p:txBody>
          <a:bodyPr>
            <a:normAutofit/>
          </a:bodyPr>
          <a:lstStyle/>
          <a:p>
            <a:r>
              <a:rPr lang="en-US" sz="3600" dirty="0">
                <a:solidFill>
                  <a:schemeClr val="tx2"/>
                </a:solidFill>
              </a:rPr>
              <a:t>If we have CGDC Do we still need Central Banks?</a:t>
            </a:r>
          </a:p>
        </p:txBody>
      </p:sp>
      <p:pic>
        <p:nvPicPr>
          <p:cNvPr id="7" name="Graphic 6" descr="Money">
            <a:extLst>
              <a:ext uri="{FF2B5EF4-FFF2-40B4-BE49-F238E27FC236}">
                <a16:creationId xmlns:a16="http://schemas.microsoft.com/office/drawing/2014/main" id="{08EB53D1-0134-2E33-6DE1-C3EB285F06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DEA563B5-983D-BD31-554D-990FD26F49D5}"/>
              </a:ext>
            </a:extLst>
          </p:cNvPr>
          <p:cNvSpPr>
            <a:spLocks noGrp="1"/>
          </p:cNvSpPr>
          <p:nvPr>
            <p:ph idx="1"/>
          </p:nvPr>
        </p:nvSpPr>
        <p:spPr>
          <a:xfrm>
            <a:off x="6090573" y="1339274"/>
            <a:ext cx="5833571" cy="5107708"/>
          </a:xfrm>
        </p:spPr>
        <p:txBody>
          <a:bodyPr anchor="ctr">
            <a:normAutofit/>
          </a:bodyPr>
          <a:lstStyle/>
          <a:p>
            <a:r>
              <a:rPr lang="en-US" sz="1600" dirty="0">
                <a:solidFill>
                  <a:schemeClr val="tx2"/>
                </a:solidFill>
              </a:rPr>
              <a:t>In proposals for public access to CBDCs the liabilities issued by Central banks are simply government debt and default free. </a:t>
            </a:r>
          </a:p>
          <a:p>
            <a:r>
              <a:rPr lang="en-US" sz="1600" dirty="0">
                <a:solidFill>
                  <a:schemeClr val="tx2"/>
                </a:solidFill>
              </a:rPr>
              <a:t>In addition, since there is no default risk existing regulatory arrangements and insurance schemes for the prudential regulations of private bank liabilities used as means of payment would no longer be required. </a:t>
            </a:r>
          </a:p>
          <a:p>
            <a:r>
              <a:rPr lang="en-US" sz="1600" dirty="0">
                <a:solidFill>
                  <a:schemeClr val="tx2"/>
                </a:solidFill>
              </a:rPr>
              <a:t>Indeed, there is no reason for the central bank to be involved and Central Government Digital Currency CGDC could be issued directly by a special department of the Government Treasury. </a:t>
            </a:r>
          </a:p>
          <a:p>
            <a:r>
              <a:rPr lang="en-US" sz="1600" dirty="0">
                <a:solidFill>
                  <a:schemeClr val="tx2"/>
                </a:solidFill>
              </a:rPr>
              <a:t>The Treasury would have government expenditure commitments mandated by Congress against digital liabilities to the public.  Indeed, there could be special sections for different types of government expenditures, say on health or climate change. </a:t>
            </a:r>
          </a:p>
          <a:p>
            <a:r>
              <a:rPr lang="en-US" sz="1600" dirty="0">
                <a:solidFill>
                  <a:schemeClr val="tx2"/>
                </a:solidFill>
              </a:rPr>
              <a:t>Just as cash notes do not pay interest, are default free, these digital accounts would not pay interest and have no credit or default risk and thus more fully meet the Patman conditions. </a:t>
            </a:r>
          </a:p>
          <a:p>
            <a:r>
              <a:rPr lang="en-US" sz="1600" dirty="0">
                <a:solidFill>
                  <a:schemeClr val="tx2"/>
                </a:solidFill>
              </a:rPr>
              <a:t>The implication is that there would no longer be any regulatory or monetary policy role for the Central bank and it could be abolished.</a:t>
            </a:r>
          </a:p>
          <a:p>
            <a:endParaRPr lang="en-US" sz="11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4837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DE395E90-AF2B-22B6-5EAF-ABED13BCDFBA}"/>
              </a:ext>
            </a:extLst>
          </p:cNvPr>
          <p:cNvGraphicFramePr/>
          <p:nvPr>
            <p:extLst>
              <p:ext uri="{D42A27DB-BD31-4B8C-83A1-F6EECF244321}">
                <p14:modId xmlns:p14="http://schemas.microsoft.com/office/powerpoint/2010/main" val="2942066883"/>
              </p:ext>
            </p:extLst>
          </p:nvPr>
        </p:nvGraphicFramePr>
        <p:xfrm>
          <a:off x="466722" y="586855"/>
          <a:ext cx="3201366" cy="3387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a:extLst>
              <a:ext uri="{FF2B5EF4-FFF2-40B4-BE49-F238E27FC236}">
                <a16:creationId xmlns:a16="http://schemas.microsoft.com/office/drawing/2014/main" id="{CC641492-EC20-E7D0-787C-878E61565BBB}"/>
              </a:ext>
            </a:extLst>
          </p:cNvPr>
          <p:cNvGraphicFramePr>
            <a:graphicFrameLocks noGrp="1"/>
          </p:cNvGraphicFramePr>
          <p:nvPr>
            <p:ph idx="1"/>
            <p:extLst>
              <p:ext uri="{D42A27DB-BD31-4B8C-83A1-F6EECF244321}">
                <p14:modId xmlns:p14="http://schemas.microsoft.com/office/powerpoint/2010/main" val="963044743"/>
              </p:ext>
            </p:extLst>
          </p:nvPr>
        </p:nvGraphicFramePr>
        <p:xfrm>
          <a:off x="4810259" y="123568"/>
          <a:ext cx="6915019" cy="65120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2045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09B51-4CEA-54AA-8F94-91A9FB917E64}"/>
              </a:ext>
            </a:extLst>
          </p:cNvPr>
          <p:cNvSpPr>
            <a:spLocks noGrp="1"/>
          </p:cNvSpPr>
          <p:nvPr>
            <p:ph type="title"/>
          </p:nvPr>
        </p:nvSpPr>
        <p:spPr>
          <a:xfrm>
            <a:off x="5920509" y="365126"/>
            <a:ext cx="6026567" cy="978766"/>
          </a:xfrm>
        </p:spPr>
        <p:txBody>
          <a:bodyPr>
            <a:normAutofit fontScale="90000"/>
          </a:bodyPr>
          <a:lstStyle/>
          <a:p>
            <a:r>
              <a:rPr lang="en-US" sz="4100" dirty="0"/>
              <a:t>Do we need an International Currency?</a:t>
            </a:r>
          </a:p>
        </p:txBody>
      </p:sp>
      <p:pic>
        <p:nvPicPr>
          <p:cNvPr id="5" name="Picture 4" descr="Antique cash register keys">
            <a:extLst>
              <a:ext uri="{FF2B5EF4-FFF2-40B4-BE49-F238E27FC236}">
                <a16:creationId xmlns:a16="http://schemas.microsoft.com/office/drawing/2014/main" id="{F14545F7-61FA-0626-81BF-80E9BEDD28BA}"/>
              </a:ext>
            </a:extLst>
          </p:cNvPr>
          <p:cNvPicPr>
            <a:picLocks noChangeAspect="1"/>
          </p:cNvPicPr>
          <p:nvPr/>
        </p:nvPicPr>
        <p:blipFill rotWithShape="1">
          <a:blip r:embed="rId2"/>
          <a:srcRect l="18663" r="2202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BAC5375-1A52-DB2A-3C32-DF26FF41980E}"/>
              </a:ext>
            </a:extLst>
          </p:cNvPr>
          <p:cNvSpPr>
            <a:spLocks noGrp="1"/>
          </p:cNvSpPr>
          <p:nvPr>
            <p:ph idx="1"/>
          </p:nvPr>
        </p:nvSpPr>
        <p:spPr>
          <a:xfrm>
            <a:off x="5920509" y="1422400"/>
            <a:ext cx="5433289" cy="5357091"/>
          </a:xfrm>
        </p:spPr>
        <p:txBody>
          <a:bodyPr>
            <a:noAutofit/>
          </a:bodyPr>
          <a:lstStyle/>
          <a:p>
            <a:r>
              <a:rPr lang="en-US" sz="1400" dirty="0"/>
              <a:t>If all participants in the system had accounts with a permissioned central blockchain bookkeeper debits and credits could be represented in notional units of account representing claims on the system as a whole. </a:t>
            </a:r>
          </a:p>
          <a:p>
            <a:r>
              <a:rPr lang="en-US" sz="1400" dirty="0"/>
              <a:t>Why would creditors be willing to accept these account credits? The answer is that in this social accounting money of account system, credits balances have value because they can be used to extinguish debts incurred in the production of goods and services. </a:t>
            </a:r>
          </a:p>
          <a:p>
            <a:r>
              <a:rPr lang="en-US" sz="1400" dirty="0"/>
              <a:t>Keynes proposals for a Clearing Union were simply an extension of such a unit of account bookkeeping system. Paradoxically, it was rejected because of its ability to create default free credit -- but this is precisely what the private financial system does, but with the risk of endogenous financial instability.</a:t>
            </a:r>
          </a:p>
          <a:p>
            <a:r>
              <a:rPr lang="en-US" sz="1400" dirty="0"/>
              <a:t>This system was in fact used in the recovery of the European countries after the war as represented by the European Union patterned on Keynes’ proposal from the 1940s and a subsequent revision by Richard Kahn. This led to a plethora of proposals for regional clearing unions amongst developing countries in the 1960s. </a:t>
            </a:r>
          </a:p>
          <a:p>
            <a:r>
              <a:rPr lang="en-US" sz="1400" dirty="0"/>
              <a:t>As noted above, clearing systems based on unit of account balance sheet clearing have been developed by private sector institutions for several thousand years. Governments only recognized that they could be used for government finance in recent times. It is thus not surprising that private transactions systems have already been developed on these principles. </a:t>
            </a:r>
          </a:p>
        </p:txBody>
      </p:sp>
    </p:spTree>
    <p:extLst>
      <p:ext uri="{BB962C8B-B14F-4D97-AF65-F5344CB8AC3E}">
        <p14:creationId xmlns:p14="http://schemas.microsoft.com/office/powerpoint/2010/main" val="1402292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8AF5-B50C-C81E-7C18-F8F3AB3B58CA}"/>
              </a:ext>
            </a:extLst>
          </p:cNvPr>
          <p:cNvSpPr>
            <a:spLocks noGrp="1"/>
          </p:cNvSpPr>
          <p:nvPr>
            <p:ph type="title"/>
          </p:nvPr>
        </p:nvSpPr>
        <p:spPr>
          <a:xfrm>
            <a:off x="546847" y="80682"/>
            <a:ext cx="10806953" cy="2223247"/>
          </a:xfrm>
        </p:spPr>
        <p:txBody>
          <a:bodyPr>
            <a:normAutofit fontScale="90000"/>
          </a:bodyPr>
          <a:lstStyle/>
          <a:p>
            <a:r>
              <a:rPr lang="en-US" dirty="0"/>
              <a:t>Reform the Financial Architecture:</a:t>
            </a:r>
            <a:br>
              <a:rPr lang="en-US" dirty="0"/>
            </a:br>
            <a:r>
              <a:rPr lang="en-US" dirty="0"/>
              <a:t>Don’t replace the $ with another National Liability</a:t>
            </a:r>
            <a:br>
              <a:rPr lang="en-US" dirty="0"/>
            </a:br>
            <a:r>
              <a:rPr lang="en-US" dirty="0"/>
              <a:t>Or a Basket of SDR reserves that are claims on national currencies</a:t>
            </a:r>
          </a:p>
        </p:txBody>
      </p:sp>
      <p:sp>
        <p:nvSpPr>
          <p:cNvPr id="3" name="Content Placeholder 2">
            <a:extLst>
              <a:ext uri="{FF2B5EF4-FFF2-40B4-BE49-F238E27FC236}">
                <a16:creationId xmlns:a16="http://schemas.microsoft.com/office/drawing/2014/main" id="{E30B3F57-4DBB-D82A-D64D-E2B0780BC732}"/>
              </a:ext>
            </a:extLst>
          </p:cNvPr>
          <p:cNvSpPr>
            <a:spLocks noGrp="1"/>
          </p:cNvSpPr>
          <p:nvPr>
            <p:ph idx="1"/>
          </p:nvPr>
        </p:nvSpPr>
        <p:spPr>
          <a:xfrm>
            <a:off x="838200" y="2411505"/>
            <a:ext cx="10515600" cy="3765457"/>
          </a:xfrm>
        </p:spPr>
        <p:txBody>
          <a:bodyPr>
            <a:normAutofit lnSpcReduction="10000"/>
          </a:bodyPr>
          <a:lstStyle/>
          <a:p>
            <a:pPr marL="0" marR="0" indent="0">
              <a:lnSpc>
                <a:spcPct val="149000"/>
              </a:lnSpc>
              <a:spcBef>
                <a:spcPts val="0"/>
              </a:spcBef>
              <a:spcAft>
                <a:spcPts val="15"/>
              </a:spcAft>
              <a:buNone/>
            </a:pPr>
            <a:r>
              <a:rPr lang="en-US" sz="1800" kern="100" dirty="0">
                <a:solidFill>
                  <a:srgbClr val="000000"/>
                </a:solidFill>
                <a:latin typeface="Calibri" panose="020F0502020204030204" pitchFamily="34" charset="0"/>
                <a:ea typeface="Calibri" panose="020F0502020204030204" pitchFamily="34" charset="0"/>
              </a:rPr>
              <a:t>Since a central clearing system can be based on a notional unit of </a:t>
            </a:r>
            <a:r>
              <a:rPr lang="en-US" sz="1800" kern="100" dirty="0">
                <a:solidFill>
                  <a:srgbClr val="000000"/>
                </a:solidFill>
                <a:effectLst/>
                <a:latin typeface="Calibri" panose="020F0502020204030204" pitchFamily="34" charset="0"/>
                <a:ea typeface="Calibri" panose="020F0502020204030204" pitchFamily="34" charset="0"/>
              </a:rPr>
              <a:t>account there is no need for an international settlement currency. The overall creation of development finance will depend on the ability of the central bookkeeper to create the appropriate credit accounts designed to meet the various global development objectives. Surplus countries could earmark their system credits for expenditures on specific objectives. This is what was once represented as “Qualitative” rather than “Quantitative” Monetary policy. </a:t>
            </a:r>
          </a:p>
          <a:p>
            <a:pPr marL="0" marR="0" indent="450850">
              <a:lnSpc>
                <a:spcPct val="149000"/>
              </a:lnSpc>
              <a:spcBef>
                <a:spcPts val="0"/>
              </a:spcBef>
              <a:spcAft>
                <a:spcPts val="15"/>
              </a:spcAft>
            </a:pPr>
            <a:r>
              <a:rPr lang="en-US" sz="1800" kern="100" dirty="0">
                <a:solidFill>
                  <a:srgbClr val="000000"/>
                </a:solidFill>
                <a:latin typeface="Calibri" panose="020F0502020204030204" pitchFamily="34" charset="0"/>
                <a:ea typeface="Calibri" panose="020F0502020204030204" pitchFamily="34" charset="0"/>
              </a:rPr>
              <a:t>M</a:t>
            </a:r>
            <a:r>
              <a:rPr lang="en-US" sz="1800" kern="100" dirty="0">
                <a:solidFill>
                  <a:srgbClr val="000000"/>
                </a:solidFill>
                <a:effectLst/>
                <a:latin typeface="Calibri" panose="020F0502020204030204" pitchFamily="34" charset="0"/>
                <a:ea typeface="Calibri" panose="020F0502020204030204" pitchFamily="34" charset="0"/>
              </a:rPr>
              <a:t>ore importantly, proposals such as Schumacher’s could allow national governments to retain their national units of account and parliamentary sovereignty over domestic monetary and fiscal policy. </a:t>
            </a:r>
          </a:p>
          <a:p>
            <a:pPr marL="0" marR="0" indent="450850">
              <a:lnSpc>
                <a:spcPct val="149000"/>
              </a:lnSpc>
              <a:spcBef>
                <a:spcPts val="0"/>
              </a:spcBef>
              <a:spcAft>
                <a:spcPts val="15"/>
              </a:spcAft>
            </a:pPr>
            <a:r>
              <a:rPr lang="en-US" sz="1800" kern="100" dirty="0">
                <a:solidFill>
                  <a:srgbClr val="000000"/>
                </a:solidFill>
                <a:latin typeface="Calibri" panose="020F0502020204030204" pitchFamily="34" charset="0"/>
                <a:ea typeface="Calibri" panose="020F0502020204030204" pitchFamily="34" charset="0"/>
              </a:rPr>
              <a:t>The objective </a:t>
            </a:r>
            <a:r>
              <a:rPr lang="en-US" sz="1800" kern="100" dirty="0">
                <a:solidFill>
                  <a:srgbClr val="000000"/>
                </a:solidFill>
                <a:effectLst/>
                <a:latin typeface="Calibri" panose="020F0502020204030204" pitchFamily="34" charset="0"/>
                <a:ea typeface="Calibri" panose="020F0502020204030204" pitchFamily="34" charset="0"/>
              </a:rPr>
              <a:t>would be to provide for an international financial system that features all the advantages of Keynes’s clearing union proposal without the political impediments</a:t>
            </a:r>
          </a:p>
          <a:p>
            <a:endParaRPr lang="en-US" dirty="0"/>
          </a:p>
        </p:txBody>
      </p:sp>
    </p:spTree>
    <p:extLst>
      <p:ext uri="{BB962C8B-B14F-4D97-AF65-F5344CB8AC3E}">
        <p14:creationId xmlns:p14="http://schemas.microsoft.com/office/powerpoint/2010/main" val="236395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nt">
            <a:extLst>
              <a:ext uri="{FF2B5EF4-FFF2-40B4-BE49-F238E27FC236}">
                <a16:creationId xmlns:a16="http://schemas.microsoft.com/office/drawing/2014/main" id="{97A7BC37-AB06-33B6-67C7-87AEE430A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EAAC543-06A1-30A3-CDB5-302AEBD0D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3"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9655C-FC1E-175A-4C22-2D20EA657840}"/>
              </a:ext>
            </a:extLst>
          </p:cNvPr>
          <p:cNvSpPr>
            <a:spLocks noGrp="1"/>
          </p:cNvSpPr>
          <p:nvPr>
            <p:ph type="title"/>
          </p:nvPr>
        </p:nvSpPr>
        <p:spPr>
          <a:xfrm>
            <a:off x="5116945" y="466486"/>
            <a:ext cx="6040581" cy="1343842"/>
          </a:xfrm>
        </p:spPr>
        <p:txBody>
          <a:bodyPr>
            <a:normAutofit/>
          </a:bodyPr>
          <a:lstStyle/>
          <a:p>
            <a:r>
              <a:rPr lang="en-US" sz="4000" dirty="0"/>
              <a:t>Coda: Bitcoin is not sufficient – </a:t>
            </a:r>
          </a:p>
        </p:txBody>
      </p:sp>
      <p:sp>
        <p:nvSpPr>
          <p:cNvPr id="21" name="Rectangle 20">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7506" cy="6858000"/>
          </a:xfrm>
          <a:prstGeom prst="rect">
            <a:avLst/>
          </a:prstGeom>
          <a:solidFill>
            <a:srgbClr val="FFFFFF"/>
          </a:solidFill>
          <a:ln>
            <a:noFill/>
          </a:ln>
          <a:effectLst>
            <a:outerShdw blurRad="317500" dist="152400" dir="300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6D5B88-DAF3-B26A-4E5D-44F8752D9F9E}"/>
              </a:ext>
            </a:extLst>
          </p:cNvPr>
          <p:cNvPicPr>
            <a:picLocks noChangeAspect="1"/>
          </p:cNvPicPr>
          <p:nvPr/>
        </p:nvPicPr>
        <p:blipFill>
          <a:blip r:embed="rId2"/>
          <a:stretch>
            <a:fillRect/>
          </a:stretch>
        </p:blipFill>
        <p:spPr>
          <a:xfrm>
            <a:off x="583747" y="724618"/>
            <a:ext cx="2698499" cy="3597999"/>
          </a:xfrm>
          <a:prstGeom prst="rect">
            <a:avLst/>
          </a:prstGeom>
        </p:spPr>
      </p:pic>
      <p:sp>
        <p:nvSpPr>
          <p:cNvPr id="3" name="Content Placeholder 2">
            <a:extLst>
              <a:ext uri="{FF2B5EF4-FFF2-40B4-BE49-F238E27FC236}">
                <a16:creationId xmlns:a16="http://schemas.microsoft.com/office/drawing/2014/main" id="{43FEE116-9E1A-4BDC-1F14-C703EE0484FD}"/>
              </a:ext>
            </a:extLst>
          </p:cNvPr>
          <p:cNvSpPr>
            <a:spLocks noGrp="1"/>
          </p:cNvSpPr>
          <p:nvPr>
            <p:ph idx="1"/>
          </p:nvPr>
        </p:nvSpPr>
        <p:spPr>
          <a:xfrm>
            <a:off x="5201252" y="1810328"/>
            <a:ext cx="6215161" cy="4876799"/>
          </a:xfrm>
        </p:spPr>
        <p:txBody>
          <a:bodyPr anchor="ctr">
            <a:noAutofit/>
          </a:bodyPr>
          <a:lstStyle/>
          <a:p>
            <a:r>
              <a:rPr lang="en-US" sz="1400" dirty="0"/>
              <a:t>Cybercurrencies such as bitcoin substitute the current reserve- backed notes or coins with a digital currency backed by a binary identification system verified by calculation and distributed ledger comparison. </a:t>
            </a:r>
          </a:p>
          <a:p>
            <a:r>
              <a:rPr lang="en-US" sz="1400" dirty="0"/>
              <a:t>They are meant to replace paper notes, which already bear a numerically unique serial number, with a binary identification stored on a series of computers that jointly verify the distributed ledger entries of asset transfers. </a:t>
            </a:r>
          </a:p>
          <a:p>
            <a:r>
              <a:rPr lang="en-US" sz="1400" dirty="0"/>
              <a:t>But aside from being employed by the bitcoin universe (miners who carry out the transaction verification are allocated new bitcoin) it is currently impossible to acquire new bitcoin without an exchange with the formal money system so that they are neither a full-fledged unit of account nor an effective means of settlement due to large fluctuations in their dollar value. </a:t>
            </a:r>
          </a:p>
          <a:p>
            <a:r>
              <a:rPr lang="en-US" sz="1400" dirty="0"/>
              <a:t>The verification system is presumed to be completely anonymous and secure because of the distributed verification of transactions. </a:t>
            </a:r>
          </a:p>
          <a:p>
            <a:r>
              <a:rPr lang="en-US" sz="1400" dirty="0"/>
              <a:t>However, the biggest difference between the bitcoin system and a settlement system is the former does not provide a balance sheet of debits and credits or provide a clearing system for net balances. Its distributed ledger system is simply a ledger recording of credit transfers to ensure veracity and security. </a:t>
            </a:r>
          </a:p>
          <a:p>
            <a:r>
              <a:rPr lang="en-US" sz="1400" dirty="0"/>
              <a:t>And in practice it has been neither secure nor fully anonymous. In fact, these cybercurrencies have been more successful in raising capital through IPOs of coins (called initial coin offerings or ICOs) than in providing money attributes or payment services.</a:t>
            </a:r>
          </a:p>
        </p:txBody>
      </p:sp>
      <p:sp>
        <p:nvSpPr>
          <p:cNvPr id="8" name="TextBox 7">
            <a:extLst>
              <a:ext uri="{FF2B5EF4-FFF2-40B4-BE49-F238E27FC236}">
                <a16:creationId xmlns:a16="http://schemas.microsoft.com/office/drawing/2014/main" id="{A3BD09EB-C6E0-0547-B758-48F71E91F9CF}"/>
              </a:ext>
            </a:extLst>
          </p:cNvPr>
          <p:cNvSpPr txBox="1"/>
          <p:nvPr/>
        </p:nvSpPr>
        <p:spPr>
          <a:xfrm>
            <a:off x="475130" y="4710544"/>
            <a:ext cx="3272117" cy="1938992"/>
          </a:xfrm>
          <a:prstGeom prst="rect">
            <a:avLst/>
          </a:prstGeom>
          <a:noFill/>
        </p:spPr>
        <p:txBody>
          <a:bodyPr wrap="square">
            <a:spAutoFit/>
          </a:bodyPr>
          <a:lstStyle/>
          <a:p>
            <a:r>
              <a:rPr lang="en-US" sz="4000" dirty="0"/>
              <a:t>Quantity theory via the backdoor</a:t>
            </a:r>
          </a:p>
        </p:txBody>
      </p:sp>
    </p:spTree>
    <p:extLst>
      <p:ext uri="{BB962C8B-B14F-4D97-AF65-F5344CB8AC3E}">
        <p14:creationId xmlns:p14="http://schemas.microsoft.com/office/powerpoint/2010/main" val="9995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04A0-1B10-2B2B-A48A-85691C03FA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E33B99-031C-1A5C-E441-7A06819B5CE7}"/>
              </a:ext>
            </a:extLst>
          </p:cNvPr>
          <p:cNvSpPr>
            <a:spLocks noGrp="1"/>
          </p:cNvSpPr>
          <p:nvPr>
            <p:ph idx="1"/>
          </p:nvPr>
        </p:nvSpPr>
        <p:spPr/>
        <p:txBody>
          <a:bodyPr>
            <a:normAutofit fontScale="55000" lnSpcReduction="20000"/>
          </a:bodyPr>
          <a:lstStyle/>
          <a:p>
            <a:r>
              <a:rPr lang="en-US" dirty="0"/>
              <a:t>To be a real competitor to the current bank-based commodity money system, the first requirement is thus to replicate the account settlement system, that is, to take on the role of bookkeeper in the banking principle arrangement cited above. At present there is only one system that provides this possibility. Although it is based on mobile telephony, it has a radically different structure from existing mobile transfer systems.1</a:t>
            </a:r>
          </a:p>
          <a:p>
            <a:endParaRPr lang="en-US" dirty="0"/>
          </a:p>
          <a:p>
            <a:r>
              <a:rPr lang="en-US" dirty="0"/>
              <a:t>In this sense Webtel.mobi (WM) is the only currently operating system that meets this condition because it plays the role of the bookkeeper of an alternative settlement system for its TEL.mobi Group (TMG) members’ stored-credit values accounts through the WM system and its Inter- TEL.mobi account number (ITAN) account identification system. It acts as bookkeeper in the sense of crediting and debiting member accounts as they are created by transfer and used for telephony services.</a:t>
            </a:r>
          </a:p>
          <a:p>
            <a:endParaRPr lang="en-US" dirty="0"/>
          </a:p>
          <a:p>
            <a:r>
              <a:rPr lang="en-US" dirty="0"/>
              <a:t>A TMG member account is created via an electronic transfer into the member’s account from a member’s regulated bank account, card, or other traditional payment means to a currency subaccount within the WM multicurrency regulated bank account. Alternatively, an electronic transfer is made by an independent marketing agent (agent) or virtual specialized mobile provider affiliate (VSMP) to one of WM’s currency subaccounts within its multicurrency regulated bank account, after which the agent or VSMP will use that stored value on their own TMG member accounts to create and issue digital top-up vouchers (TUV) to TMG members in return for physical currency paid to the agent of the VSMP. The use of agents and VSMPs in this role is to provide access to TMG’s services to members without formal bank relations. Thus, the agents and VSMPs are subject to know-your-client (KYC) and anti–money laundering (AML) provisions. The possible currency subaccounts (currently 43) are determined by the geographical distribution of the systems’ members.</a:t>
            </a:r>
          </a:p>
          <a:p>
            <a:endParaRPr lang="en-US" dirty="0"/>
          </a:p>
        </p:txBody>
      </p:sp>
    </p:spTree>
    <p:extLst>
      <p:ext uri="{BB962C8B-B14F-4D97-AF65-F5344CB8AC3E}">
        <p14:creationId xmlns:p14="http://schemas.microsoft.com/office/powerpoint/2010/main" val="118613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B9621-6BA6-A738-84CF-8DAAE6AC7E17}"/>
              </a:ext>
            </a:extLst>
          </p:cNvPr>
          <p:cNvSpPr>
            <a:spLocks noGrp="1"/>
          </p:cNvSpPr>
          <p:nvPr>
            <p:ph type="title"/>
          </p:nvPr>
        </p:nvSpPr>
        <p:spPr>
          <a:xfrm>
            <a:off x="804672" y="802955"/>
            <a:ext cx="6537422" cy="1454051"/>
          </a:xfrm>
        </p:spPr>
        <p:txBody>
          <a:bodyPr>
            <a:noAutofit/>
          </a:bodyPr>
          <a:lstStyle/>
          <a:p>
            <a:r>
              <a:rPr lang="en-US" sz="4000" dirty="0">
                <a:solidFill>
                  <a:schemeClr val="tx2"/>
                </a:solidFill>
              </a:rPr>
              <a:t>For further references see</a:t>
            </a:r>
            <a:br>
              <a:rPr lang="en-US" sz="4000" dirty="0">
                <a:solidFill>
                  <a:schemeClr val="tx2"/>
                </a:solidFill>
              </a:rPr>
            </a:br>
            <a:endParaRPr lang="en-US" sz="4000" dirty="0">
              <a:solidFill>
                <a:schemeClr val="tx2"/>
              </a:solidFill>
            </a:endParaRPr>
          </a:p>
        </p:txBody>
      </p:sp>
      <p:sp>
        <p:nvSpPr>
          <p:cNvPr id="3" name="Content Placeholder 2">
            <a:extLst>
              <a:ext uri="{FF2B5EF4-FFF2-40B4-BE49-F238E27FC236}">
                <a16:creationId xmlns:a16="http://schemas.microsoft.com/office/drawing/2014/main" id="{63530EE3-ACD9-16B7-57FD-C5C93F6D7872}"/>
              </a:ext>
            </a:extLst>
          </p:cNvPr>
          <p:cNvSpPr>
            <a:spLocks noGrp="1"/>
          </p:cNvSpPr>
          <p:nvPr>
            <p:ph idx="1"/>
          </p:nvPr>
        </p:nvSpPr>
        <p:spPr>
          <a:xfrm>
            <a:off x="804671" y="2421682"/>
            <a:ext cx="7406999" cy="3639289"/>
          </a:xfrm>
        </p:spPr>
        <p:txBody>
          <a:bodyPr anchor="ctr">
            <a:normAutofit/>
          </a:bodyPr>
          <a:lstStyle/>
          <a:p>
            <a:endParaRPr lang="en-US" sz="1800" dirty="0">
              <a:solidFill>
                <a:schemeClr val="tx2"/>
              </a:solidFill>
            </a:endParaRPr>
          </a:p>
          <a:p>
            <a:pPr marL="0" indent="0">
              <a:buNone/>
            </a:pPr>
            <a:r>
              <a:rPr lang="en-US" sz="5400">
                <a:solidFill>
                  <a:schemeClr val="tx2"/>
                </a:solidFill>
              </a:rPr>
              <a:t>	jankregel</a:t>
            </a:r>
            <a:r>
              <a:rPr lang="en-US" sz="5400" dirty="0">
                <a:solidFill>
                  <a:schemeClr val="tx2"/>
                </a:solidFill>
              </a:rPr>
              <a:t>.org</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Envelope">
            <a:extLst>
              <a:ext uri="{FF2B5EF4-FFF2-40B4-BE49-F238E27FC236}">
                <a16:creationId xmlns:a16="http://schemas.microsoft.com/office/drawing/2014/main" id="{3136C818-1B55-E3CF-2074-7E0ABCB44D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26996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a:extLst>
              <a:ext uri="{FF2B5EF4-FFF2-40B4-BE49-F238E27FC236}">
                <a16:creationId xmlns:a16="http://schemas.microsoft.com/office/drawing/2014/main" id="{47BF0182-B9F4-AF0E-140E-D185858136AC}"/>
              </a:ext>
            </a:extLst>
          </p:cNvPr>
          <p:cNvGraphicFramePr/>
          <p:nvPr>
            <p:extLst>
              <p:ext uri="{D42A27DB-BD31-4B8C-83A1-F6EECF244321}">
                <p14:modId xmlns:p14="http://schemas.microsoft.com/office/powerpoint/2010/main" val="2515954278"/>
              </p:ext>
            </p:extLst>
          </p:nvPr>
        </p:nvGraphicFramePr>
        <p:xfrm>
          <a:off x="466721" y="271849"/>
          <a:ext cx="3178521" cy="607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99ED735-EA6F-4324-8D7D-C73EF16A832F}"/>
              </a:ext>
            </a:extLst>
          </p:cNvPr>
          <p:cNvSpPr>
            <a:spLocks noGrp="1"/>
          </p:cNvSpPr>
          <p:nvPr>
            <p:ph idx="1"/>
          </p:nvPr>
        </p:nvSpPr>
        <p:spPr>
          <a:xfrm>
            <a:off x="4810259" y="649480"/>
            <a:ext cx="6555347" cy="5546047"/>
          </a:xfrm>
        </p:spPr>
        <p:txBody>
          <a:bodyPr anchor="ctr">
            <a:normAutofit/>
          </a:bodyPr>
          <a:lstStyle/>
          <a:p>
            <a:r>
              <a:rPr lang="en-US" sz="2000" dirty="0"/>
              <a:t>According to Joan Robinson, Keynes’s main objection to capitalism was aesthetic. “(H)is basic view of life was aesthetic rather than political. He hated unemployment because it was stupid and poverty because it was ugly. </a:t>
            </a:r>
          </a:p>
          <a:p>
            <a:r>
              <a:rPr lang="en-US" sz="2000" dirty="0"/>
              <a:t>He was disgusted by the commercialism of modern life…. </a:t>
            </a:r>
          </a:p>
          <a:p>
            <a:r>
              <a:rPr lang="en-US" sz="2000" dirty="0"/>
              <a:t>He indulged in an agreeable vision of a world where economics has ceased to be important and our grandchildren can begin to lead a civilized life.”  (Robinson, [1972] 1980, p. 174).</a:t>
            </a:r>
          </a:p>
          <a:p>
            <a:r>
              <a:rPr lang="en-US" sz="2000" dirty="0"/>
              <a:t>No Going to the Ramparts for Revolution</a:t>
            </a:r>
          </a:p>
          <a:p>
            <a:r>
              <a:rPr lang="en-US" sz="2000" dirty="0"/>
              <a:t>Just Competent Dentists Rule! </a:t>
            </a:r>
          </a:p>
        </p:txBody>
      </p:sp>
    </p:spTree>
    <p:extLst>
      <p:ext uri="{BB962C8B-B14F-4D97-AF65-F5344CB8AC3E}">
        <p14:creationId xmlns:p14="http://schemas.microsoft.com/office/powerpoint/2010/main" val="324600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EB440-AEE1-45B5-8AE3-CD808A4E2241}"/>
              </a:ext>
            </a:extLst>
          </p:cNvPr>
          <p:cNvSpPr>
            <a:spLocks noGrp="1"/>
          </p:cNvSpPr>
          <p:nvPr>
            <p:ph type="title"/>
          </p:nvPr>
        </p:nvSpPr>
        <p:spPr>
          <a:xfrm>
            <a:off x="620115" y="799012"/>
            <a:ext cx="3115265" cy="3405944"/>
          </a:xfrm>
        </p:spPr>
        <p:txBody>
          <a:bodyPr anchor="b">
            <a:normAutofit/>
          </a:bodyPr>
          <a:lstStyle/>
          <a:p>
            <a:pPr algn="r"/>
            <a:r>
              <a:rPr lang="en-US" sz="4000" dirty="0">
                <a:solidFill>
                  <a:srgbClr val="FFFFFF"/>
                </a:solidFill>
              </a:rPr>
              <a:t>In the General Theory “Love of money” – becomes liquidity preference</a:t>
            </a:r>
          </a:p>
        </p:txBody>
      </p:sp>
      <p:graphicFrame>
        <p:nvGraphicFramePr>
          <p:cNvPr id="5" name="Content Placeholder 2">
            <a:extLst>
              <a:ext uri="{FF2B5EF4-FFF2-40B4-BE49-F238E27FC236}">
                <a16:creationId xmlns:a16="http://schemas.microsoft.com/office/drawing/2014/main" id="{0DA0196D-3D70-187A-5DE2-DC94BB697910}"/>
              </a:ext>
            </a:extLst>
          </p:cNvPr>
          <p:cNvGraphicFramePr>
            <a:graphicFrameLocks noGrp="1"/>
          </p:cNvGraphicFramePr>
          <p:nvPr>
            <p:ph idx="1"/>
            <p:extLst>
              <p:ext uri="{D42A27DB-BD31-4B8C-83A1-F6EECF244321}">
                <p14:modId xmlns:p14="http://schemas.microsoft.com/office/powerpoint/2010/main" val="3285031625"/>
              </p:ext>
            </p:extLst>
          </p:nvPr>
        </p:nvGraphicFramePr>
        <p:xfrm>
          <a:off x="4905052" y="385483"/>
          <a:ext cx="6666833" cy="6163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72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A63DC-AB46-404C-907B-CC3A6CF3EE2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Political Problem</a:t>
            </a:r>
          </a:p>
        </p:txBody>
      </p:sp>
      <p:graphicFrame>
        <p:nvGraphicFramePr>
          <p:cNvPr id="5" name="Content Placeholder 2">
            <a:extLst>
              <a:ext uri="{FF2B5EF4-FFF2-40B4-BE49-F238E27FC236}">
                <a16:creationId xmlns:a16="http://schemas.microsoft.com/office/drawing/2014/main" id="{E36A0A15-B396-6986-88EC-0182082EAA37}"/>
              </a:ext>
            </a:extLst>
          </p:cNvPr>
          <p:cNvGraphicFramePr>
            <a:graphicFrameLocks noGrp="1"/>
          </p:cNvGraphicFramePr>
          <p:nvPr>
            <p:ph idx="1"/>
            <p:extLst>
              <p:ext uri="{D42A27DB-BD31-4B8C-83A1-F6EECF244321}">
                <p14:modId xmlns:p14="http://schemas.microsoft.com/office/powerpoint/2010/main" val="1766456279"/>
              </p:ext>
            </p:extLst>
          </p:nvPr>
        </p:nvGraphicFramePr>
        <p:xfrm>
          <a:off x="4905052" y="172995"/>
          <a:ext cx="6666833" cy="64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10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DBD42-1DF5-F172-B1F5-B966CEFC36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4439601"/>
            <a:ext cx="12202175" cy="2431984"/>
            <a:chOff x="-1" y="-29768"/>
            <a:chExt cx="12202175" cy="1519356"/>
          </a:xfrm>
        </p:grpSpPr>
        <p:sp>
          <p:nvSpPr>
            <p:cNvPr id="14" name="Rectangle 13">
              <a:extLst>
                <a:ext uri="{FF2B5EF4-FFF2-40B4-BE49-F238E27FC236}">
                  <a16:creationId xmlns:a16="http://schemas.microsoft.com/office/drawing/2014/main" id="{69355FCF-1FBC-38E0-6366-30A98CF87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494C1B-3451-03EE-59A7-B38557EC8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448E7E-0999-BEAC-FD6D-656E0A048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62663" y="-3992432"/>
              <a:ext cx="1519356" cy="9444683"/>
            </a:xfrm>
            <a:prstGeom prst="rect">
              <a:avLst/>
            </a:prstGeom>
            <a:gradFill>
              <a:gsLst>
                <a:gs pos="29000">
                  <a:schemeClr val="accent5">
                    <a:lumMod val="60000"/>
                    <a:lumOff val="40000"/>
                    <a:alpha val="0"/>
                  </a:schemeClr>
                </a:gs>
                <a:gs pos="100000">
                  <a:schemeClr val="accent5">
                    <a:lumMod val="75000"/>
                    <a:alpha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E90FCF1-34BE-49F9-B213-61FFAD88BD47}"/>
              </a:ext>
            </a:extLst>
          </p:cNvPr>
          <p:cNvSpPr>
            <a:spLocks noGrp="1"/>
          </p:cNvSpPr>
          <p:nvPr>
            <p:ph type="title"/>
          </p:nvPr>
        </p:nvSpPr>
        <p:spPr>
          <a:xfrm>
            <a:off x="1120588" y="4533772"/>
            <a:ext cx="9455345" cy="841792"/>
          </a:xfrm>
        </p:spPr>
        <p:txBody>
          <a:bodyPr vert="horz" lIns="91440" tIns="45720" rIns="91440" bIns="45720" rtlCol="0" anchor="b">
            <a:normAutofit/>
          </a:bodyPr>
          <a:lstStyle/>
          <a:p>
            <a:pPr algn="ctr"/>
            <a:r>
              <a:rPr lang="en-US" dirty="0">
                <a:solidFill>
                  <a:srgbClr val="FFFFFF"/>
                </a:solidFill>
              </a:rPr>
              <a:t>Post-Keynesian theory: some history?</a:t>
            </a:r>
          </a:p>
        </p:txBody>
      </p:sp>
      <p:sp>
        <p:nvSpPr>
          <p:cNvPr id="3" name="Content Placeholder 2">
            <a:extLst>
              <a:ext uri="{FF2B5EF4-FFF2-40B4-BE49-F238E27FC236}">
                <a16:creationId xmlns:a16="http://schemas.microsoft.com/office/drawing/2014/main" id="{E4C5B32E-3891-4A9F-AF74-B48EE61F1A29}"/>
              </a:ext>
            </a:extLst>
          </p:cNvPr>
          <p:cNvSpPr>
            <a:spLocks noGrp="1"/>
          </p:cNvSpPr>
          <p:nvPr>
            <p:ph idx="1"/>
          </p:nvPr>
        </p:nvSpPr>
        <p:spPr>
          <a:xfrm>
            <a:off x="480291" y="5375564"/>
            <a:ext cx="10861965" cy="1245583"/>
          </a:xfrm>
        </p:spPr>
        <p:txBody>
          <a:bodyPr vert="horz" lIns="91440" tIns="45720" rIns="91440" bIns="45720" rtlCol="0" anchor="t">
            <a:normAutofit/>
          </a:bodyPr>
          <a:lstStyle/>
          <a:p>
            <a:pPr marL="0" indent="0" algn="ctr">
              <a:buNone/>
            </a:pPr>
            <a:r>
              <a:rPr lang="en-US" sz="2000" dirty="0">
                <a:solidFill>
                  <a:srgbClr val="FFFFFF"/>
                </a:solidFill>
              </a:rPr>
              <a:t>Joan Robinson (1952)   Kenneth </a:t>
            </a:r>
            <a:r>
              <a:rPr lang="en-US" sz="2000" dirty="0" err="1">
                <a:solidFill>
                  <a:srgbClr val="FFFFFF"/>
                </a:solidFill>
              </a:rPr>
              <a:t>Kurihara</a:t>
            </a:r>
            <a:r>
              <a:rPr lang="en-US" sz="2000" dirty="0">
                <a:solidFill>
                  <a:srgbClr val="FFFFFF"/>
                </a:solidFill>
              </a:rPr>
              <a:t> (1955)  Kregel (1973)  Eichner and Kregel (1975)</a:t>
            </a:r>
          </a:p>
          <a:p>
            <a:pPr marL="0" indent="0" algn="ctr">
              <a:buNone/>
            </a:pPr>
            <a:r>
              <a:rPr lang="en-US" sz="2000" dirty="0">
                <a:solidFill>
                  <a:srgbClr val="FFFFFF"/>
                </a:solidFill>
              </a:rPr>
              <a:t>The French Connection: Nice (1972) Amiens (1973), Paris-Sorbonne (1983)  ----------Lille</a:t>
            </a:r>
          </a:p>
          <a:p>
            <a:pPr marL="0" indent="0" algn="ctr">
              <a:buNone/>
            </a:pPr>
            <a:r>
              <a:rPr lang="en-US" sz="2000" dirty="0">
                <a:solidFill>
                  <a:srgbClr val="FFFFFF"/>
                </a:solidFill>
              </a:rPr>
              <a:t>JPKE (1978) Trieste Summer School – 1980s, UT, UMKC PK Conferences 1990s</a:t>
            </a:r>
          </a:p>
        </p:txBody>
      </p:sp>
      <p:pic>
        <p:nvPicPr>
          <p:cNvPr id="5" name="Picture 4" descr="Kenneth Kurihara -- My first Macro Teacher&#10;">
            <a:extLst>
              <a:ext uri="{FF2B5EF4-FFF2-40B4-BE49-F238E27FC236}">
                <a16:creationId xmlns:a16="http://schemas.microsoft.com/office/drawing/2014/main" id="{7020D2ED-B337-41CB-BD22-2BF13448D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377" y="236851"/>
            <a:ext cx="1945646" cy="2716406"/>
          </a:xfrm>
          <a:prstGeom prst="rect">
            <a:avLst/>
          </a:prstGeom>
        </p:spPr>
      </p:pic>
      <p:pic>
        <p:nvPicPr>
          <p:cNvPr id="8" name="Picture 7">
            <a:extLst>
              <a:ext uri="{FF2B5EF4-FFF2-40B4-BE49-F238E27FC236}">
                <a16:creationId xmlns:a16="http://schemas.microsoft.com/office/drawing/2014/main" id="{238B6F17-7287-4971-9878-3473C7353597}"/>
              </a:ext>
            </a:extLst>
          </p:cNvPr>
          <p:cNvPicPr>
            <a:picLocks noChangeAspect="1"/>
          </p:cNvPicPr>
          <p:nvPr/>
        </p:nvPicPr>
        <p:blipFill>
          <a:blip r:embed="rId3"/>
          <a:stretch>
            <a:fillRect/>
          </a:stretch>
        </p:blipFill>
        <p:spPr>
          <a:xfrm>
            <a:off x="230910" y="236853"/>
            <a:ext cx="2037304" cy="2716406"/>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ED4D4345-04A2-485E-BA16-378CE0CAE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186" y="236851"/>
            <a:ext cx="2029287" cy="2716406"/>
          </a:xfrm>
          <a:prstGeom prst="rect">
            <a:avLst/>
          </a:prstGeom>
        </p:spPr>
      </p:pic>
      <p:pic>
        <p:nvPicPr>
          <p:cNvPr id="6" name="Picture 5">
            <a:extLst>
              <a:ext uri="{FF2B5EF4-FFF2-40B4-BE49-F238E27FC236}">
                <a16:creationId xmlns:a16="http://schemas.microsoft.com/office/drawing/2014/main" id="{D98051ED-B79E-8206-EE55-D8A3ED94A24D}"/>
              </a:ext>
            </a:extLst>
          </p:cNvPr>
          <p:cNvPicPr>
            <a:picLocks noChangeAspect="1"/>
          </p:cNvPicPr>
          <p:nvPr/>
        </p:nvPicPr>
        <p:blipFill>
          <a:blip r:embed="rId5"/>
          <a:stretch>
            <a:fillRect/>
          </a:stretch>
        </p:blipFill>
        <p:spPr>
          <a:xfrm>
            <a:off x="6453473" y="102753"/>
            <a:ext cx="2469675" cy="2837222"/>
          </a:xfrm>
          <a:prstGeom prst="rect">
            <a:avLst/>
          </a:prstGeom>
        </p:spPr>
      </p:pic>
      <p:pic>
        <p:nvPicPr>
          <p:cNvPr id="10" name="Picture 9">
            <a:extLst>
              <a:ext uri="{FF2B5EF4-FFF2-40B4-BE49-F238E27FC236}">
                <a16:creationId xmlns:a16="http://schemas.microsoft.com/office/drawing/2014/main" id="{747D88AD-5509-B3E8-11E7-B7227A8FA5BE}"/>
              </a:ext>
            </a:extLst>
          </p:cNvPr>
          <p:cNvPicPr>
            <a:picLocks noChangeAspect="1"/>
          </p:cNvPicPr>
          <p:nvPr/>
        </p:nvPicPr>
        <p:blipFill>
          <a:blip r:embed="rId6"/>
          <a:stretch>
            <a:fillRect/>
          </a:stretch>
        </p:blipFill>
        <p:spPr>
          <a:xfrm>
            <a:off x="8923148" y="236851"/>
            <a:ext cx="3268852" cy="2703124"/>
          </a:xfrm>
          <a:prstGeom prst="rect">
            <a:avLst/>
          </a:prstGeom>
        </p:spPr>
      </p:pic>
      <p:pic>
        <p:nvPicPr>
          <p:cNvPr id="12" name="Picture 11">
            <a:extLst>
              <a:ext uri="{FF2B5EF4-FFF2-40B4-BE49-F238E27FC236}">
                <a16:creationId xmlns:a16="http://schemas.microsoft.com/office/drawing/2014/main" id="{594588E7-86FF-8CD2-4BCF-5274D80A6FE2}"/>
              </a:ext>
            </a:extLst>
          </p:cNvPr>
          <p:cNvPicPr>
            <a:picLocks noChangeAspect="1"/>
          </p:cNvPicPr>
          <p:nvPr/>
        </p:nvPicPr>
        <p:blipFill>
          <a:blip r:embed="rId7"/>
          <a:stretch>
            <a:fillRect/>
          </a:stretch>
        </p:blipFill>
        <p:spPr>
          <a:xfrm>
            <a:off x="11000773" y="4426319"/>
            <a:ext cx="1212062" cy="1666585"/>
          </a:xfrm>
          <a:prstGeom prst="rect">
            <a:avLst/>
          </a:prstGeom>
        </p:spPr>
      </p:pic>
      <p:pic>
        <p:nvPicPr>
          <p:cNvPr id="18" name="Picture 17">
            <a:extLst>
              <a:ext uri="{FF2B5EF4-FFF2-40B4-BE49-F238E27FC236}">
                <a16:creationId xmlns:a16="http://schemas.microsoft.com/office/drawing/2014/main" id="{66BC565B-4588-3A97-E083-50EAC96922A8}"/>
              </a:ext>
            </a:extLst>
          </p:cNvPr>
          <p:cNvPicPr>
            <a:picLocks noChangeAspect="1"/>
          </p:cNvPicPr>
          <p:nvPr/>
        </p:nvPicPr>
        <p:blipFill>
          <a:blip r:embed="rId8"/>
          <a:stretch>
            <a:fillRect/>
          </a:stretch>
        </p:blipFill>
        <p:spPr>
          <a:xfrm>
            <a:off x="-11905" y="4625228"/>
            <a:ext cx="1198042" cy="1840228"/>
          </a:xfrm>
          <a:prstGeom prst="rect">
            <a:avLst/>
          </a:prstGeom>
        </p:spPr>
      </p:pic>
    </p:spTree>
    <p:extLst>
      <p:ext uri="{BB962C8B-B14F-4D97-AF65-F5344CB8AC3E}">
        <p14:creationId xmlns:p14="http://schemas.microsoft.com/office/powerpoint/2010/main" val="248591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72E831-164C-4DC4-AA7F-F722D9B5511F}"/>
              </a:ext>
            </a:extLst>
          </p:cNvPr>
          <p:cNvSpPr>
            <a:spLocks noGrp="1"/>
          </p:cNvSpPr>
          <p:nvPr>
            <p:ph type="title"/>
          </p:nvPr>
        </p:nvSpPr>
        <p:spPr>
          <a:xfrm>
            <a:off x="345989" y="484094"/>
            <a:ext cx="4163258" cy="5667880"/>
          </a:xfrm>
        </p:spPr>
        <p:txBody>
          <a:bodyPr>
            <a:normAutofit fontScale="90000"/>
          </a:bodyPr>
          <a:lstStyle/>
          <a:p>
            <a:r>
              <a:rPr lang="en-US" sz="4000" dirty="0">
                <a:solidFill>
                  <a:schemeClr val="bg1"/>
                </a:solidFill>
              </a:rPr>
              <a:t>It started in Cambridge : Robinson, Kahn, Kaldor, </a:t>
            </a:r>
            <a:r>
              <a:rPr lang="en-US" sz="4000" dirty="0" err="1">
                <a:solidFill>
                  <a:schemeClr val="bg1"/>
                </a:solidFill>
              </a:rPr>
              <a:t>Kalecki</a:t>
            </a:r>
            <a:r>
              <a:rPr lang="en-US" sz="4000" dirty="0">
                <a:solidFill>
                  <a:schemeClr val="bg1"/>
                </a:solidFill>
              </a:rPr>
              <a:t>, Pasinetti ……. </a:t>
            </a:r>
            <a:br>
              <a:rPr lang="en-US" sz="3200" dirty="0">
                <a:solidFill>
                  <a:schemeClr val="bg1"/>
                </a:solidFill>
              </a:rPr>
            </a:br>
            <a:br>
              <a:rPr lang="en-US" sz="3200" dirty="0">
                <a:solidFill>
                  <a:schemeClr val="bg1"/>
                </a:solidFill>
              </a:rPr>
            </a:br>
            <a:r>
              <a:rPr lang="en-US" sz="3200" dirty="0">
                <a:solidFill>
                  <a:schemeClr val="bg1"/>
                </a:solidFill>
              </a:rPr>
              <a:t>Joined by …….</a:t>
            </a:r>
            <a:r>
              <a:rPr lang="en-US" sz="3200" dirty="0"/>
              <a:t> Galbraith, Shackle, Weintraub, Boulding,, </a:t>
            </a:r>
            <a:r>
              <a:rPr lang="en-US" sz="3200" dirty="0" err="1"/>
              <a:t>Sylos</a:t>
            </a:r>
            <a:r>
              <a:rPr lang="en-US" sz="3200" dirty="0"/>
              <a:t> </a:t>
            </a:r>
            <a:r>
              <a:rPr lang="en-US" sz="3200" dirty="0" err="1"/>
              <a:t>Labini</a:t>
            </a:r>
            <a:r>
              <a:rPr lang="en-US" sz="3200" dirty="0"/>
              <a:t>, Graziani, Godley, </a:t>
            </a:r>
            <a:r>
              <a:rPr lang="en-US" sz="3200" dirty="0" err="1"/>
              <a:t>Heilbroner</a:t>
            </a:r>
            <a:r>
              <a:rPr lang="en-US" sz="3200" dirty="0"/>
              <a:t>, Davidson, Minsky, </a:t>
            </a:r>
            <a:r>
              <a:rPr lang="en-US" sz="3200" dirty="0" err="1"/>
              <a:t>Rousseas</a:t>
            </a:r>
            <a:endParaRPr lang="en-US" sz="3200" dirty="0">
              <a:solidFill>
                <a:schemeClr val="bg1"/>
              </a:solidFill>
            </a:endParaRPr>
          </a:p>
        </p:txBody>
      </p:sp>
      <p:graphicFrame>
        <p:nvGraphicFramePr>
          <p:cNvPr id="5" name="Content Placeholder 2">
            <a:extLst>
              <a:ext uri="{FF2B5EF4-FFF2-40B4-BE49-F238E27FC236}">
                <a16:creationId xmlns:a16="http://schemas.microsoft.com/office/drawing/2014/main" id="{0591851B-5818-4130-8A1F-8F85BFF20AB1}"/>
              </a:ext>
            </a:extLst>
          </p:cNvPr>
          <p:cNvGraphicFramePr>
            <a:graphicFrameLocks noGrp="1"/>
          </p:cNvGraphicFramePr>
          <p:nvPr>
            <p:ph idx="1"/>
            <p:extLst>
              <p:ext uri="{D42A27DB-BD31-4B8C-83A1-F6EECF244321}">
                <p14:modId xmlns:p14="http://schemas.microsoft.com/office/powerpoint/2010/main" val="1629206434"/>
              </p:ext>
            </p:extLst>
          </p:nvPr>
        </p:nvGraphicFramePr>
        <p:xfrm>
          <a:off x="5232862" y="-193964"/>
          <a:ext cx="6959138" cy="705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54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B6074-B77A-ABB5-5520-7037842BC708}"/>
              </a:ext>
            </a:extLst>
          </p:cNvPr>
          <p:cNvSpPr>
            <a:spLocks noGrp="1"/>
          </p:cNvSpPr>
          <p:nvPr>
            <p:ph type="title"/>
          </p:nvPr>
        </p:nvSpPr>
        <p:spPr>
          <a:xfrm>
            <a:off x="852490" y="767769"/>
            <a:ext cx="6140449" cy="765468"/>
          </a:xfrm>
        </p:spPr>
        <p:txBody>
          <a:bodyPr anchor="t">
            <a:normAutofit/>
          </a:bodyPr>
          <a:lstStyle/>
          <a:p>
            <a:r>
              <a:rPr lang="en-US" sz="4000" dirty="0">
                <a:solidFill>
                  <a:schemeClr val="bg1"/>
                </a:solidFill>
              </a:rPr>
              <a:t>JR to JMK, 19-6-1935</a:t>
            </a:r>
          </a:p>
        </p:txBody>
      </p:sp>
      <p:grpSp>
        <p:nvGrpSpPr>
          <p:cNvPr id="13" name="Group 12">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4" name="Group 13">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27" name="Freeform: Shape 26">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16" name="Freeform: Shape 15">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6" name="Picture 5">
            <a:extLst>
              <a:ext uri="{FF2B5EF4-FFF2-40B4-BE49-F238E27FC236}">
                <a16:creationId xmlns:a16="http://schemas.microsoft.com/office/drawing/2014/main" id="{0CA0BC4D-1EA5-037C-D1EF-AE34C60E2D52}"/>
              </a:ext>
            </a:extLst>
          </p:cNvPr>
          <p:cNvPicPr>
            <a:picLocks noChangeAspect="1"/>
          </p:cNvPicPr>
          <p:nvPr/>
        </p:nvPicPr>
        <p:blipFill>
          <a:blip r:embed="rId3"/>
          <a:stretch>
            <a:fillRect/>
          </a:stretch>
        </p:blipFill>
        <p:spPr>
          <a:xfrm>
            <a:off x="8929042" y="1429488"/>
            <a:ext cx="2223790" cy="4064169"/>
          </a:xfrm>
          <a:prstGeom prst="rect">
            <a:avLst/>
          </a:prstGeom>
        </p:spPr>
      </p:pic>
      <p:graphicFrame>
        <p:nvGraphicFramePr>
          <p:cNvPr id="5" name="Content Placeholder 2">
            <a:extLst>
              <a:ext uri="{FF2B5EF4-FFF2-40B4-BE49-F238E27FC236}">
                <a16:creationId xmlns:a16="http://schemas.microsoft.com/office/drawing/2014/main" id="{70B46570-88E4-108E-AB79-23AE9EAE77CE}"/>
              </a:ext>
            </a:extLst>
          </p:cNvPr>
          <p:cNvGraphicFramePr>
            <a:graphicFrameLocks noGrp="1"/>
          </p:cNvGraphicFramePr>
          <p:nvPr>
            <p:ph idx="1"/>
            <p:extLst>
              <p:ext uri="{D42A27DB-BD31-4B8C-83A1-F6EECF244321}">
                <p14:modId xmlns:p14="http://schemas.microsoft.com/office/powerpoint/2010/main" val="1283275763"/>
              </p:ext>
            </p:extLst>
          </p:nvPr>
        </p:nvGraphicFramePr>
        <p:xfrm>
          <a:off x="838200" y="1658471"/>
          <a:ext cx="6140449" cy="4350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95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10781</TotalTime>
  <Words>6146</Words>
  <Application>Microsoft Office PowerPoint</Application>
  <PresentationFormat>Widescreen</PresentationFormat>
  <Paragraphs>245</Paragraphs>
  <Slides>34</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Code</vt:lpstr>
      <vt:lpstr>Consolas</vt:lpstr>
      <vt:lpstr>Wingdings</vt:lpstr>
      <vt:lpstr>Office Theme</vt:lpstr>
      <vt:lpstr>PowerPoint Presentation</vt:lpstr>
      <vt:lpstr> For JMK The “Economic Problem” was “Struggle for Subsistence”</vt:lpstr>
      <vt:lpstr>PowerPoint Presentation</vt:lpstr>
      <vt:lpstr>PowerPoint Presentation</vt:lpstr>
      <vt:lpstr>In the General Theory “Love of money” – becomes liquidity preference</vt:lpstr>
      <vt:lpstr>The Political Problem</vt:lpstr>
      <vt:lpstr>Post-Keynesian theory: some history?</vt:lpstr>
      <vt:lpstr>It started in Cambridge : Robinson, Kahn, Kaldor, Kalecki, Pasinetti …….   Joined by ……. Galbraith, Shackle, Weintraub, Boulding,, Sylos Labini, Graziani, Godley, Heilbroner, Davidson, Minsky, Rousseas</vt:lpstr>
      <vt:lpstr>JR to JMK, 19-6-1935</vt:lpstr>
      <vt:lpstr>PowerPoint Presentation</vt:lpstr>
      <vt:lpstr>PowerPoint Presentation</vt:lpstr>
      <vt:lpstr>Hamlet without the Prince –   I got it wrong:    so did the horizontalists</vt:lpstr>
      <vt:lpstr>PowerPoint Presentation</vt:lpstr>
      <vt:lpstr>Indeed: The Prince is a  Phantasma</vt:lpstr>
      <vt:lpstr>Indeed: The Prince is a  Zombie</vt:lpstr>
      <vt:lpstr>Even Menger recognized money is liquidity!!!</vt:lpstr>
      <vt:lpstr>From money to  Credit to Liquidity to Electrons</vt:lpstr>
      <vt:lpstr>Meyer Burstein  Modern Monetary  Theory,  THE STATE THEORY  OF MONEY REFUTED (1986) </vt:lpstr>
      <vt:lpstr>       Modern Monetary  Theory, 1.2   MONEY OF ACCOUNT  1.2.1 Foundations  Meyer Burstein   </vt:lpstr>
      <vt:lpstr>Policy Implications of replacing money with liquidity preference</vt:lpstr>
      <vt:lpstr> From the Reconstruction of London to the Reconstruction of Europe: Clearing Union</vt:lpstr>
      <vt:lpstr>Augmented Clearing: Schumacher’s Pool Clearing </vt:lpstr>
      <vt:lpstr>      An Amended Clearing Proposal:  Kalecki-Schumacher Plan - Clearing and Lending Combined </vt:lpstr>
      <vt:lpstr>Banking Principle requires Bank Money</vt:lpstr>
      <vt:lpstr>The financial paradox blocking clean tech: the COP28 negotiations are a complex, acrimonious, international fight over money: </vt:lpstr>
      <vt:lpstr>Lessons from Past Wars</vt:lpstr>
      <vt:lpstr>What blocked the original Clearing Proposal?</vt:lpstr>
      <vt:lpstr>Can IT Help Government Finance Development</vt:lpstr>
      <vt:lpstr>If we have CGDC Do we still need Central Banks?</vt:lpstr>
      <vt:lpstr>Do we need an International Currency?</vt:lpstr>
      <vt:lpstr>Reform the Financial Architecture: Don’t replace the $ with another National Liability Or a Basket of SDR reserves that are claims on national currencies</vt:lpstr>
      <vt:lpstr>Coda: Bitcoin is not sufficient – </vt:lpstr>
      <vt:lpstr>PowerPoint Presentation</vt:lpstr>
      <vt:lpstr>For further references see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 Kregel</dc:creator>
  <cp:lastModifiedBy>J A Kregel</cp:lastModifiedBy>
  <cp:revision>67</cp:revision>
  <dcterms:created xsi:type="dcterms:W3CDTF">2021-11-21T20:13:02Z</dcterms:created>
  <dcterms:modified xsi:type="dcterms:W3CDTF">2023-12-03T21:27:45Z</dcterms:modified>
</cp:coreProperties>
</file>