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14" r:id="rId5"/>
    <p:sldMasterId id="2147483728" r:id="rId6"/>
    <p:sldMasterId id="2147483692" r:id="rId7"/>
    <p:sldMasterId id="2147483723" r:id="rId8"/>
  </p:sldMasterIdLst>
  <p:notesMasterIdLst>
    <p:notesMasterId r:id="rId60"/>
  </p:notesMasterIdLst>
  <p:handoutMasterIdLst>
    <p:handoutMasterId r:id="rId61"/>
  </p:handoutMasterIdLst>
  <p:sldIdLst>
    <p:sldId id="322" r:id="rId9"/>
    <p:sldId id="329" r:id="rId10"/>
    <p:sldId id="281" r:id="rId11"/>
    <p:sldId id="325" r:id="rId12"/>
    <p:sldId id="328" r:id="rId13"/>
    <p:sldId id="331" r:id="rId14"/>
    <p:sldId id="326" r:id="rId15"/>
    <p:sldId id="330" r:id="rId16"/>
    <p:sldId id="587" r:id="rId17"/>
    <p:sldId id="589" r:id="rId18"/>
    <p:sldId id="588" r:id="rId19"/>
    <p:sldId id="585" r:id="rId20"/>
    <p:sldId id="448" r:id="rId21"/>
    <p:sldId id="592" r:id="rId22"/>
    <p:sldId id="610" r:id="rId23"/>
    <p:sldId id="302" r:id="rId24"/>
    <p:sldId id="584" r:id="rId25"/>
    <p:sldId id="590" r:id="rId26"/>
    <p:sldId id="613" r:id="rId27"/>
    <p:sldId id="614" r:id="rId28"/>
    <p:sldId id="611" r:id="rId29"/>
    <p:sldId id="319" r:id="rId30"/>
    <p:sldId id="593" r:id="rId31"/>
    <p:sldId id="323" r:id="rId32"/>
    <p:sldId id="601" r:id="rId33"/>
    <p:sldId id="615" r:id="rId34"/>
    <p:sldId id="602" r:id="rId35"/>
    <p:sldId id="603" r:id="rId36"/>
    <p:sldId id="289" r:id="rId37"/>
    <p:sldId id="260" r:id="rId38"/>
    <p:sldId id="258" r:id="rId39"/>
    <p:sldId id="606" r:id="rId40"/>
    <p:sldId id="296" r:id="rId41"/>
    <p:sldId id="607" r:id="rId42"/>
    <p:sldId id="609" r:id="rId43"/>
    <p:sldId id="257" r:id="rId44"/>
    <p:sldId id="600" r:id="rId45"/>
    <p:sldId id="265" r:id="rId46"/>
    <p:sldId id="608" r:id="rId47"/>
    <p:sldId id="598" r:id="rId48"/>
    <p:sldId id="261" r:id="rId49"/>
    <p:sldId id="596" r:id="rId50"/>
    <p:sldId id="612" r:id="rId51"/>
    <p:sldId id="594" r:id="rId52"/>
    <p:sldId id="262" r:id="rId53"/>
    <p:sldId id="266" r:id="rId54"/>
    <p:sldId id="321" r:id="rId55"/>
    <p:sldId id="292" r:id="rId56"/>
    <p:sldId id="616" r:id="rId57"/>
    <p:sldId id="295" r:id="rId58"/>
    <p:sldId id="26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A11"/>
    <a:srgbClr val="EAB111"/>
    <a:srgbClr val="00ADD8"/>
    <a:srgbClr val="FDB714"/>
    <a:srgbClr val="F3B811"/>
    <a:srgbClr val="C68B9B"/>
    <a:srgbClr val="8F1838"/>
    <a:srgbClr val="40AE49"/>
    <a:srgbClr val="EA1D2D"/>
    <a:srgbClr val="1A3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2FFF8-5F18-4F4D-9CF3-AEBEB2029E8C}" v="153" dt="2023-12-07T23:15:30.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2908" autoAdjust="0"/>
  </p:normalViewPr>
  <p:slideViewPr>
    <p:cSldViewPr snapToGrid="0" snapToObjects="1">
      <p:cViewPr varScale="1">
        <p:scale>
          <a:sx n="112" d="100"/>
          <a:sy n="112" d="100"/>
        </p:scale>
        <p:origin x="86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4820"/>
    </p:cViewPr>
  </p:sorterViewPr>
  <p:notesViewPr>
    <p:cSldViewPr snapToGrid="0" snapToObjects="1">
      <p:cViewPr varScale="1">
        <p:scale>
          <a:sx n="99" d="100"/>
          <a:sy n="99" d="100"/>
        </p:scale>
        <p:origin x="375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Magalhaes Prates" userId="a53763bd-da9e-4510-8aba-edf71db8d35b" providerId="ADAL" clId="{A782FFF8-5F18-4F4D-9CF3-AEBEB2029E8C}"/>
    <pc:docChg chg="undo custSel addSld modSld">
      <pc:chgData name="Daniela Magalhaes Prates" userId="a53763bd-da9e-4510-8aba-edf71db8d35b" providerId="ADAL" clId="{A782FFF8-5F18-4F4D-9CF3-AEBEB2029E8C}" dt="2023-12-07T23:15:30.077" v="482"/>
      <pc:docMkLst>
        <pc:docMk/>
      </pc:docMkLst>
      <pc:sldChg chg="modSp mod">
        <pc:chgData name="Daniela Magalhaes Prates" userId="a53763bd-da9e-4510-8aba-edf71db8d35b" providerId="ADAL" clId="{A782FFF8-5F18-4F4D-9CF3-AEBEB2029E8C}" dt="2023-12-07T23:11:46.972" v="473" actId="1076"/>
        <pc:sldMkLst>
          <pc:docMk/>
          <pc:sldMk cId="143097482" sldId="262"/>
        </pc:sldMkLst>
        <pc:spChg chg="mod">
          <ac:chgData name="Daniela Magalhaes Prates" userId="a53763bd-da9e-4510-8aba-edf71db8d35b" providerId="ADAL" clId="{A782FFF8-5F18-4F4D-9CF3-AEBEB2029E8C}" dt="2023-12-07T23:11:46.972" v="473" actId="1076"/>
          <ac:spMkLst>
            <pc:docMk/>
            <pc:sldMk cId="143097482" sldId="262"/>
            <ac:spMk id="10" creationId="{9E2F9ECD-6295-FCD5-5970-15A4D4FC5713}"/>
          </ac:spMkLst>
        </pc:spChg>
        <pc:spChg chg="mod">
          <ac:chgData name="Daniela Magalhaes Prates" userId="a53763bd-da9e-4510-8aba-edf71db8d35b" providerId="ADAL" clId="{A782FFF8-5F18-4F4D-9CF3-AEBEB2029E8C}" dt="2023-12-07T23:10:56.002" v="470" actId="1076"/>
          <ac:spMkLst>
            <pc:docMk/>
            <pc:sldMk cId="143097482" sldId="262"/>
            <ac:spMk id="13" creationId="{D38974CD-A9F4-E63D-3841-168D4DBDD2C3}"/>
          </ac:spMkLst>
        </pc:spChg>
      </pc:sldChg>
      <pc:sldChg chg="modSp modAnim">
        <pc:chgData name="Daniela Magalhaes Prates" userId="a53763bd-da9e-4510-8aba-edf71db8d35b" providerId="ADAL" clId="{A782FFF8-5F18-4F4D-9CF3-AEBEB2029E8C}" dt="2023-12-07T23:15:30.077" v="482"/>
        <pc:sldMkLst>
          <pc:docMk/>
          <pc:sldMk cId="3188303634" sldId="292"/>
        </pc:sldMkLst>
        <pc:spChg chg="mod">
          <ac:chgData name="Daniela Magalhaes Prates" userId="a53763bd-da9e-4510-8aba-edf71db8d35b" providerId="ADAL" clId="{A782FFF8-5F18-4F4D-9CF3-AEBEB2029E8C}" dt="2023-12-07T23:15:13.338" v="480" actId="20577"/>
          <ac:spMkLst>
            <pc:docMk/>
            <pc:sldMk cId="3188303634" sldId="292"/>
            <ac:spMk id="3" creationId="{5E900900-6AAD-3D59-44D2-43D78E18B5FE}"/>
          </ac:spMkLst>
        </pc:spChg>
      </pc:sldChg>
      <pc:sldChg chg="modSp mod modAnim">
        <pc:chgData name="Daniela Magalhaes Prates" userId="a53763bd-da9e-4510-8aba-edf71db8d35b" providerId="ADAL" clId="{A782FFF8-5F18-4F4D-9CF3-AEBEB2029E8C}" dt="2023-12-07T22:51:25.293" v="307" actId="403"/>
        <pc:sldMkLst>
          <pc:docMk/>
          <pc:sldMk cId="2453620178" sldId="295"/>
        </pc:sldMkLst>
        <pc:spChg chg="mod">
          <ac:chgData name="Daniela Magalhaes Prates" userId="a53763bd-da9e-4510-8aba-edf71db8d35b" providerId="ADAL" clId="{A782FFF8-5F18-4F4D-9CF3-AEBEB2029E8C}" dt="2023-12-07T22:51:25.293" v="307" actId="403"/>
          <ac:spMkLst>
            <pc:docMk/>
            <pc:sldMk cId="2453620178" sldId="295"/>
            <ac:spMk id="3" creationId="{F0AA58FE-9325-6EAB-44FC-92348C62C306}"/>
          </ac:spMkLst>
        </pc:spChg>
      </pc:sldChg>
      <pc:sldChg chg="modSp mod">
        <pc:chgData name="Daniela Magalhaes Prates" userId="a53763bd-da9e-4510-8aba-edf71db8d35b" providerId="ADAL" clId="{A782FFF8-5F18-4F4D-9CF3-AEBEB2029E8C}" dt="2023-12-07T23:07:47.586" v="466" actId="20577"/>
        <pc:sldMkLst>
          <pc:docMk/>
          <pc:sldMk cId="2553967929" sldId="296"/>
        </pc:sldMkLst>
        <pc:spChg chg="mod">
          <ac:chgData name="Daniela Magalhaes Prates" userId="a53763bd-da9e-4510-8aba-edf71db8d35b" providerId="ADAL" clId="{A782FFF8-5F18-4F4D-9CF3-AEBEB2029E8C}" dt="2023-12-07T23:07:47.586" v="466" actId="20577"/>
          <ac:spMkLst>
            <pc:docMk/>
            <pc:sldMk cId="2553967929" sldId="296"/>
            <ac:spMk id="15" creationId="{5ECC4874-20FA-8250-EAF4-4B18ADF861E2}"/>
          </ac:spMkLst>
        </pc:spChg>
      </pc:sldChg>
      <pc:sldChg chg="modSp">
        <pc:chgData name="Daniela Magalhaes Prates" userId="a53763bd-da9e-4510-8aba-edf71db8d35b" providerId="ADAL" clId="{A782FFF8-5F18-4F4D-9CF3-AEBEB2029E8C}" dt="2023-12-07T23:04:52.950" v="404" actId="20577"/>
        <pc:sldMkLst>
          <pc:docMk/>
          <pc:sldMk cId="4180188507" sldId="323"/>
        </pc:sldMkLst>
        <pc:spChg chg="mod">
          <ac:chgData name="Daniela Magalhaes Prates" userId="a53763bd-da9e-4510-8aba-edf71db8d35b" providerId="ADAL" clId="{A782FFF8-5F18-4F4D-9CF3-AEBEB2029E8C}" dt="2023-12-07T23:04:52.950" v="404" actId="20577"/>
          <ac:spMkLst>
            <pc:docMk/>
            <pc:sldMk cId="4180188507" sldId="323"/>
            <ac:spMk id="3" creationId="{F42794D6-9527-583B-66A3-1EC05623697D}"/>
          </ac:spMkLst>
        </pc:spChg>
      </pc:sldChg>
      <pc:sldChg chg="modSp mod">
        <pc:chgData name="Daniela Magalhaes Prates" userId="a53763bd-da9e-4510-8aba-edf71db8d35b" providerId="ADAL" clId="{A782FFF8-5F18-4F4D-9CF3-AEBEB2029E8C}" dt="2023-12-07T22:52:37.266" v="314" actId="1076"/>
        <pc:sldMkLst>
          <pc:docMk/>
          <pc:sldMk cId="2817004755" sldId="326"/>
        </pc:sldMkLst>
        <pc:spChg chg="mod">
          <ac:chgData name="Daniela Magalhaes Prates" userId="a53763bd-da9e-4510-8aba-edf71db8d35b" providerId="ADAL" clId="{A782FFF8-5F18-4F4D-9CF3-AEBEB2029E8C}" dt="2023-12-07T22:52:37.266" v="314" actId="1076"/>
          <ac:spMkLst>
            <pc:docMk/>
            <pc:sldMk cId="2817004755" sldId="326"/>
            <ac:spMk id="3" creationId="{02AD420B-9AAF-76D8-8004-1A2E2113B782}"/>
          </ac:spMkLst>
        </pc:spChg>
      </pc:sldChg>
      <pc:sldChg chg="modSp mod modAnim">
        <pc:chgData name="Daniela Magalhaes Prates" userId="a53763bd-da9e-4510-8aba-edf71db8d35b" providerId="ADAL" clId="{A782FFF8-5F18-4F4D-9CF3-AEBEB2029E8C}" dt="2023-12-07T22:35:03.421" v="6" actId="5793"/>
        <pc:sldMkLst>
          <pc:docMk/>
          <pc:sldMk cId="3435538292" sldId="328"/>
        </pc:sldMkLst>
        <pc:spChg chg="mod">
          <ac:chgData name="Daniela Magalhaes Prates" userId="a53763bd-da9e-4510-8aba-edf71db8d35b" providerId="ADAL" clId="{A782FFF8-5F18-4F4D-9CF3-AEBEB2029E8C}" dt="2023-12-07T22:35:03.421" v="6" actId="5793"/>
          <ac:spMkLst>
            <pc:docMk/>
            <pc:sldMk cId="3435538292" sldId="328"/>
            <ac:spMk id="3" creationId="{B968EB20-9409-8349-03E3-83C41FC1E94D}"/>
          </ac:spMkLst>
        </pc:spChg>
      </pc:sldChg>
      <pc:sldChg chg="modSp mod">
        <pc:chgData name="Daniela Magalhaes Prates" userId="a53763bd-da9e-4510-8aba-edf71db8d35b" providerId="ADAL" clId="{A782FFF8-5F18-4F4D-9CF3-AEBEB2029E8C}" dt="2023-12-07T22:35:37.529" v="20" actId="1036"/>
        <pc:sldMkLst>
          <pc:docMk/>
          <pc:sldMk cId="3500813476" sldId="331"/>
        </pc:sldMkLst>
        <pc:spChg chg="mod">
          <ac:chgData name="Daniela Magalhaes Prates" userId="a53763bd-da9e-4510-8aba-edf71db8d35b" providerId="ADAL" clId="{A782FFF8-5F18-4F4D-9CF3-AEBEB2029E8C}" dt="2023-12-07T22:35:27.919" v="7" actId="14100"/>
          <ac:spMkLst>
            <pc:docMk/>
            <pc:sldMk cId="3500813476" sldId="331"/>
            <ac:spMk id="3" creationId="{B968EB20-9409-8349-03E3-83C41FC1E94D}"/>
          </ac:spMkLst>
        </pc:spChg>
        <pc:spChg chg="mod">
          <ac:chgData name="Daniela Magalhaes Prates" userId="a53763bd-da9e-4510-8aba-edf71db8d35b" providerId="ADAL" clId="{A782FFF8-5F18-4F4D-9CF3-AEBEB2029E8C}" dt="2023-12-07T22:35:37.529" v="20" actId="1036"/>
          <ac:spMkLst>
            <pc:docMk/>
            <pc:sldMk cId="3500813476" sldId="331"/>
            <ac:spMk id="7" creationId="{0C85BDBB-E0FB-21D3-E69E-6FC2457116B5}"/>
          </ac:spMkLst>
        </pc:spChg>
      </pc:sldChg>
      <pc:sldChg chg="modSp mod modAnim">
        <pc:chgData name="Daniela Magalhaes Prates" userId="a53763bd-da9e-4510-8aba-edf71db8d35b" providerId="ADAL" clId="{A782FFF8-5F18-4F4D-9CF3-AEBEB2029E8C}" dt="2023-12-07T22:56:58.173" v="370"/>
        <pc:sldMkLst>
          <pc:docMk/>
          <pc:sldMk cId="3377509700" sldId="585"/>
        </pc:sldMkLst>
        <pc:spChg chg="mod">
          <ac:chgData name="Daniela Magalhaes Prates" userId="a53763bd-da9e-4510-8aba-edf71db8d35b" providerId="ADAL" clId="{A782FFF8-5F18-4F4D-9CF3-AEBEB2029E8C}" dt="2023-12-07T22:56:58.173" v="370"/>
          <ac:spMkLst>
            <pc:docMk/>
            <pc:sldMk cId="3377509700" sldId="585"/>
            <ac:spMk id="3" creationId="{02AD420B-9AAF-76D8-8004-1A2E2113B782}"/>
          </ac:spMkLst>
        </pc:spChg>
      </pc:sldChg>
      <pc:sldChg chg="modSp mod">
        <pc:chgData name="Daniela Magalhaes Prates" userId="a53763bd-da9e-4510-8aba-edf71db8d35b" providerId="ADAL" clId="{A782FFF8-5F18-4F4D-9CF3-AEBEB2029E8C}" dt="2023-12-07T22:54:34.057" v="333" actId="1076"/>
        <pc:sldMkLst>
          <pc:docMk/>
          <pc:sldMk cId="3663574888" sldId="588"/>
        </pc:sldMkLst>
        <pc:spChg chg="mod">
          <ac:chgData name="Daniela Magalhaes Prates" userId="a53763bd-da9e-4510-8aba-edf71db8d35b" providerId="ADAL" clId="{A782FFF8-5F18-4F4D-9CF3-AEBEB2029E8C}" dt="2023-12-07T22:54:34.057" v="333" actId="1076"/>
          <ac:spMkLst>
            <pc:docMk/>
            <pc:sldMk cId="3663574888" sldId="588"/>
            <ac:spMk id="3" creationId="{02AD420B-9AAF-76D8-8004-1A2E2113B782}"/>
          </ac:spMkLst>
        </pc:spChg>
      </pc:sldChg>
      <pc:sldChg chg="modSp mod">
        <pc:chgData name="Daniela Magalhaes Prates" userId="a53763bd-da9e-4510-8aba-edf71db8d35b" providerId="ADAL" clId="{A782FFF8-5F18-4F4D-9CF3-AEBEB2029E8C}" dt="2023-12-07T22:53:43.227" v="316" actId="1076"/>
        <pc:sldMkLst>
          <pc:docMk/>
          <pc:sldMk cId="1077427742" sldId="589"/>
        </pc:sldMkLst>
        <pc:spChg chg="mod">
          <ac:chgData name="Daniela Magalhaes Prates" userId="a53763bd-da9e-4510-8aba-edf71db8d35b" providerId="ADAL" clId="{A782FFF8-5F18-4F4D-9CF3-AEBEB2029E8C}" dt="2023-12-07T22:53:43.227" v="316" actId="1076"/>
          <ac:spMkLst>
            <pc:docMk/>
            <pc:sldMk cId="1077427742" sldId="589"/>
            <ac:spMk id="3" creationId="{02AD420B-9AAF-76D8-8004-1A2E2113B782}"/>
          </ac:spMkLst>
        </pc:spChg>
      </pc:sldChg>
      <pc:sldChg chg="delSp mod">
        <pc:chgData name="Daniela Magalhaes Prates" userId="a53763bd-da9e-4510-8aba-edf71db8d35b" providerId="ADAL" clId="{A782FFF8-5F18-4F4D-9CF3-AEBEB2029E8C}" dt="2023-12-07T23:04:28.016" v="402" actId="478"/>
        <pc:sldMkLst>
          <pc:docMk/>
          <pc:sldMk cId="2047864278" sldId="593"/>
        </pc:sldMkLst>
        <pc:spChg chg="del">
          <ac:chgData name="Daniela Magalhaes Prates" userId="a53763bd-da9e-4510-8aba-edf71db8d35b" providerId="ADAL" clId="{A782FFF8-5F18-4F4D-9CF3-AEBEB2029E8C}" dt="2023-12-07T23:04:28.016" v="402" actId="478"/>
          <ac:spMkLst>
            <pc:docMk/>
            <pc:sldMk cId="2047864278" sldId="593"/>
            <ac:spMk id="8" creationId="{143DA26F-6C17-ED37-6C98-18907BFB45B8}"/>
          </ac:spMkLst>
        </pc:spChg>
        <pc:spChg chg="del">
          <ac:chgData name="Daniela Magalhaes Prates" userId="a53763bd-da9e-4510-8aba-edf71db8d35b" providerId="ADAL" clId="{A782FFF8-5F18-4F4D-9CF3-AEBEB2029E8C}" dt="2023-12-07T23:04:25.859" v="401" actId="478"/>
          <ac:spMkLst>
            <pc:docMk/>
            <pc:sldMk cId="2047864278" sldId="593"/>
            <ac:spMk id="9" creationId="{64D7B0F6-63A1-44D8-1078-84DABCE1D0B2}"/>
          </ac:spMkLst>
        </pc:spChg>
      </pc:sldChg>
      <pc:sldChg chg="modAnim">
        <pc:chgData name="Daniela Magalhaes Prates" userId="a53763bd-da9e-4510-8aba-edf71db8d35b" providerId="ADAL" clId="{A782FFF8-5F18-4F4D-9CF3-AEBEB2029E8C}" dt="2023-12-07T23:09:21.178" v="468"/>
        <pc:sldMkLst>
          <pc:docMk/>
          <pc:sldMk cId="3225858193" sldId="598"/>
        </pc:sldMkLst>
      </pc:sldChg>
      <pc:sldChg chg="modSp mod">
        <pc:chgData name="Daniela Magalhaes Prates" userId="a53763bd-da9e-4510-8aba-edf71db8d35b" providerId="ADAL" clId="{A782FFF8-5F18-4F4D-9CF3-AEBEB2029E8C}" dt="2023-12-07T22:59:10.493" v="398" actId="1037"/>
        <pc:sldMkLst>
          <pc:docMk/>
          <pc:sldMk cId="1674173354" sldId="610"/>
        </pc:sldMkLst>
        <pc:spChg chg="mod">
          <ac:chgData name="Daniela Magalhaes Prates" userId="a53763bd-da9e-4510-8aba-edf71db8d35b" providerId="ADAL" clId="{A782FFF8-5F18-4F4D-9CF3-AEBEB2029E8C}" dt="2023-12-07T22:59:10.493" v="398" actId="1037"/>
          <ac:spMkLst>
            <pc:docMk/>
            <pc:sldMk cId="1674173354" sldId="610"/>
            <ac:spMk id="3" creationId="{D3B9B2A0-005F-CDDE-4B8C-E65B9F99D934}"/>
          </ac:spMkLst>
        </pc:spChg>
        <pc:spChg chg="mod">
          <ac:chgData name="Daniela Magalhaes Prates" userId="a53763bd-da9e-4510-8aba-edf71db8d35b" providerId="ADAL" clId="{A782FFF8-5F18-4F4D-9CF3-AEBEB2029E8C}" dt="2023-12-07T22:58:44.613" v="390" actId="20577"/>
          <ac:spMkLst>
            <pc:docMk/>
            <pc:sldMk cId="1674173354" sldId="610"/>
            <ac:spMk id="4" creationId="{F634DE40-2573-AB0A-8DFA-960788ED76A0}"/>
          </ac:spMkLst>
        </pc:spChg>
      </pc:sldChg>
      <pc:sldChg chg="delSp mod">
        <pc:chgData name="Daniela Magalhaes Prates" userId="a53763bd-da9e-4510-8aba-edf71db8d35b" providerId="ADAL" clId="{A782FFF8-5F18-4F4D-9CF3-AEBEB2029E8C}" dt="2023-12-07T23:10:00.257" v="469" actId="478"/>
        <pc:sldMkLst>
          <pc:docMk/>
          <pc:sldMk cId="3902402236" sldId="612"/>
        </pc:sldMkLst>
        <pc:graphicFrameChg chg="del">
          <ac:chgData name="Daniela Magalhaes Prates" userId="a53763bd-da9e-4510-8aba-edf71db8d35b" providerId="ADAL" clId="{A782FFF8-5F18-4F4D-9CF3-AEBEB2029E8C}" dt="2023-12-07T23:10:00.257" v="469" actId="478"/>
          <ac:graphicFrameMkLst>
            <pc:docMk/>
            <pc:sldMk cId="3902402236" sldId="612"/>
            <ac:graphicFrameMk id="2" creationId="{520B673B-E3A5-8932-AFCE-68740DCC6FEB}"/>
          </ac:graphicFrameMkLst>
        </pc:graphicFrameChg>
      </pc:sldChg>
      <pc:sldChg chg="modSp mod">
        <pc:chgData name="Daniela Magalhaes Prates" userId="a53763bd-da9e-4510-8aba-edf71db8d35b" providerId="ADAL" clId="{A782FFF8-5F18-4F4D-9CF3-AEBEB2029E8C}" dt="2023-12-07T23:02:52.047" v="399" actId="1076"/>
        <pc:sldMkLst>
          <pc:docMk/>
          <pc:sldMk cId="1980158968" sldId="613"/>
        </pc:sldMkLst>
        <pc:cxnChg chg="mod">
          <ac:chgData name="Daniela Magalhaes Prates" userId="a53763bd-da9e-4510-8aba-edf71db8d35b" providerId="ADAL" clId="{A782FFF8-5F18-4F4D-9CF3-AEBEB2029E8C}" dt="2023-12-07T23:02:52.047" v="399" actId="1076"/>
          <ac:cxnSpMkLst>
            <pc:docMk/>
            <pc:sldMk cId="1980158968" sldId="613"/>
            <ac:cxnSpMk id="11" creationId="{70F35ECC-B479-FBAF-BF2B-C73D831A66A7}"/>
          </ac:cxnSpMkLst>
        </pc:cxnChg>
      </pc:sldChg>
      <pc:sldChg chg="modSp mod">
        <pc:chgData name="Daniela Magalhaes Prates" userId="a53763bd-da9e-4510-8aba-edf71db8d35b" providerId="ADAL" clId="{A782FFF8-5F18-4F4D-9CF3-AEBEB2029E8C}" dt="2023-12-07T23:03:35.073" v="400" actId="20577"/>
        <pc:sldMkLst>
          <pc:docMk/>
          <pc:sldMk cId="4196800123" sldId="614"/>
        </pc:sldMkLst>
        <pc:spChg chg="mod">
          <ac:chgData name="Daniela Magalhaes Prates" userId="a53763bd-da9e-4510-8aba-edf71db8d35b" providerId="ADAL" clId="{A782FFF8-5F18-4F4D-9CF3-AEBEB2029E8C}" dt="2023-12-07T23:03:35.073" v="400" actId="20577"/>
          <ac:spMkLst>
            <pc:docMk/>
            <pc:sldMk cId="4196800123" sldId="614"/>
            <ac:spMk id="31" creationId="{210AFD98-2D87-D9DF-E42B-856914C9FF3E}"/>
          </ac:spMkLst>
        </pc:spChg>
      </pc:sldChg>
      <pc:sldChg chg="modSp new mod modAnim">
        <pc:chgData name="Daniela Magalhaes Prates" userId="a53763bd-da9e-4510-8aba-edf71db8d35b" providerId="ADAL" clId="{A782FFF8-5F18-4F4D-9CF3-AEBEB2029E8C}" dt="2023-12-07T22:43:53.682" v="269" actId="20577"/>
        <pc:sldMkLst>
          <pc:docMk/>
          <pc:sldMk cId="3804317359" sldId="616"/>
        </pc:sldMkLst>
        <pc:spChg chg="mod">
          <ac:chgData name="Daniela Magalhaes Prates" userId="a53763bd-da9e-4510-8aba-edf71db8d35b" providerId="ADAL" clId="{A782FFF8-5F18-4F4D-9CF3-AEBEB2029E8C}" dt="2023-12-07T22:42:48.419" v="249" actId="1076"/>
          <ac:spMkLst>
            <pc:docMk/>
            <pc:sldMk cId="3804317359" sldId="616"/>
            <ac:spMk id="2" creationId="{0BBDE21F-A2AD-412B-1B9E-600F936B4964}"/>
          </ac:spMkLst>
        </pc:spChg>
        <pc:spChg chg="mod">
          <ac:chgData name="Daniela Magalhaes Prates" userId="a53763bd-da9e-4510-8aba-edf71db8d35b" providerId="ADAL" clId="{A782FFF8-5F18-4F4D-9CF3-AEBEB2029E8C}" dt="2023-12-07T22:43:53.682" v="269" actId="20577"/>
          <ac:spMkLst>
            <pc:docMk/>
            <pc:sldMk cId="3804317359" sldId="616"/>
            <ac:spMk id="3" creationId="{4AAEBD68-B797-785F-FD8E-ED6090C5A83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ILINGIR.OGULCAN\Desktop\T.2.e%20Fig1_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38655695246256E-2"/>
          <c:y val="3.7213909976428178E-2"/>
          <c:w val="0.9059401388965207"/>
          <c:h val="0.68097360518926786"/>
        </c:manualLayout>
      </c:layout>
      <c:barChart>
        <c:barDir val="col"/>
        <c:grouping val="stacked"/>
        <c:varyColors val="0"/>
        <c:ser>
          <c:idx val="0"/>
          <c:order val="0"/>
          <c:tx>
            <c:strRef>
              <c:f>Data!$A$2</c:f>
              <c:strCache>
                <c:ptCount val="1"/>
                <c:pt idx="0">
                  <c:v>PPG long-term debt</c:v>
                </c:pt>
              </c:strCache>
            </c:strRef>
          </c:tx>
          <c:spPr>
            <a:solidFill>
              <a:schemeClr val="accent1"/>
            </a:solidFill>
            <a:ln>
              <a:noFill/>
            </a:ln>
            <a:effectLst/>
          </c:spPr>
          <c:invertIfNegative val="0"/>
          <c:cat>
            <c:numRef>
              <c:f>Data!$B$1:$X$1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Data!$B$2:$X$2</c:f>
              <c:numCache>
                <c:formatCode>0.00</c:formatCode>
                <c:ptCount val="23"/>
                <c:pt idx="0">
                  <c:v>1205.4564803806004</c:v>
                </c:pt>
                <c:pt idx="1">
                  <c:v>1186.8227895517996</c:v>
                </c:pt>
                <c:pt idx="2">
                  <c:v>1242.7652510248004</c:v>
                </c:pt>
                <c:pt idx="3">
                  <c:v>1297.1505892870002</c:v>
                </c:pt>
                <c:pt idx="4">
                  <c:v>1340.3799543461998</c:v>
                </c:pt>
                <c:pt idx="5">
                  <c:v>1259.9973838893998</c:v>
                </c:pt>
                <c:pt idx="6">
                  <c:v>1226.0635008745999</c:v>
                </c:pt>
                <c:pt idx="7">
                  <c:v>1346.1889988173002</c:v>
                </c:pt>
                <c:pt idx="8">
                  <c:v>1432.4061048298997</c:v>
                </c:pt>
                <c:pt idx="9">
                  <c:v>1546.8328082779005</c:v>
                </c:pt>
                <c:pt idx="10">
                  <c:v>1689.6184815530994</c:v>
                </c:pt>
                <c:pt idx="11">
                  <c:v>1812.5562889264997</c:v>
                </c:pt>
                <c:pt idx="12">
                  <c:v>2001.8900992887006</c:v>
                </c:pt>
                <c:pt idx="13">
                  <c:v>2155.2712936150006</c:v>
                </c:pt>
                <c:pt idx="14">
                  <c:v>2384.5183906049001</c:v>
                </c:pt>
                <c:pt idx="15">
                  <c:v>2472.1120709825996</c:v>
                </c:pt>
                <c:pt idx="16">
                  <c:v>2700.572378858501</c:v>
                </c:pt>
                <c:pt idx="17">
                  <c:v>3058.2696216680984</c:v>
                </c:pt>
                <c:pt idx="18">
                  <c:v>3302.8854160337996</c:v>
                </c:pt>
                <c:pt idx="19">
                  <c:v>3549.6377619180012</c:v>
                </c:pt>
                <c:pt idx="20">
                  <c:v>3826.2014480879984</c:v>
                </c:pt>
                <c:pt idx="21">
                  <c:v>4000.4313581716028</c:v>
                </c:pt>
                <c:pt idx="22">
                  <c:v>4034.0923823457729</c:v>
                </c:pt>
              </c:numCache>
            </c:numRef>
          </c:val>
          <c:extLst>
            <c:ext xmlns:c16="http://schemas.microsoft.com/office/drawing/2014/chart" uri="{C3380CC4-5D6E-409C-BE32-E72D297353CC}">
              <c16:uniqueId val="{00000000-F72C-B047-B2DD-92BFE40D430F}"/>
            </c:ext>
          </c:extLst>
        </c:ser>
        <c:ser>
          <c:idx val="1"/>
          <c:order val="1"/>
          <c:tx>
            <c:strRef>
              <c:f>Data!$A$3</c:f>
              <c:strCache>
                <c:ptCount val="1"/>
                <c:pt idx="0">
                  <c:v>PNG long-term debt</c:v>
                </c:pt>
              </c:strCache>
            </c:strRef>
          </c:tx>
          <c:spPr>
            <a:solidFill>
              <a:schemeClr val="accent2"/>
            </a:solidFill>
            <a:ln>
              <a:noFill/>
            </a:ln>
            <a:effectLst/>
          </c:spPr>
          <c:invertIfNegative val="0"/>
          <c:cat>
            <c:numRef>
              <c:f>Data!$B$1:$X$1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Data!$B$3:$X$3</c:f>
              <c:numCache>
                <c:formatCode>0.00</c:formatCode>
                <c:ptCount val="23"/>
                <c:pt idx="0">
                  <c:v>513.60693897750025</c:v>
                </c:pt>
                <c:pt idx="1">
                  <c:v>521.36108863680124</c:v>
                </c:pt>
                <c:pt idx="2">
                  <c:v>490.07048309969969</c:v>
                </c:pt>
                <c:pt idx="3">
                  <c:v>584.47818765640091</c:v>
                </c:pt>
                <c:pt idx="4">
                  <c:v>628.51991081449955</c:v>
                </c:pt>
                <c:pt idx="5">
                  <c:v>698.02525602109972</c:v>
                </c:pt>
                <c:pt idx="6">
                  <c:v>867.05660794700088</c:v>
                </c:pt>
                <c:pt idx="7">
                  <c:v>1126.9049106584998</c:v>
                </c:pt>
                <c:pt idx="8">
                  <c:v>1348.6621639784005</c:v>
                </c:pt>
                <c:pt idx="9">
                  <c:v>1392.7402913520002</c:v>
                </c:pt>
                <c:pt idx="10">
                  <c:v>1592.5895265566012</c:v>
                </c:pt>
                <c:pt idx="11">
                  <c:v>1907.4961147582007</c:v>
                </c:pt>
                <c:pt idx="12">
                  <c:v>2209.6857525319988</c:v>
                </c:pt>
                <c:pt idx="13">
                  <c:v>2441.0241302722966</c:v>
                </c:pt>
                <c:pt idx="14">
                  <c:v>2739.0057430819002</c:v>
                </c:pt>
                <c:pt idx="15">
                  <c:v>2829.4833402923018</c:v>
                </c:pt>
                <c:pt idx="16">
                  <c:v>3033.0232240575988</c:v>
                </c:pt>
                <c:pt idx="17">
                  <c:v>3222.3183009716045</c:v>
                </c:pt>
                <c:pt idx="18">
                  <c:v>3294.4296262501011</c:v>
                </c:pt>
                <c:pt idx="19">
                  <c:v>3546.7459951135015</c:v>
                </c:pt>
                <c:pt idx="20">
                  <c:v>3726.2971494301978</c:v>
                </c:pt>
                <c:pt idx="21">
                  <c:v>3782.7142138757968</c:v>
                </c:pt>
                <c:pt idx="22">
                  <c:v>3768.1693667771401</c:v>
                </c:pt>
              </c:numCache>
            </c:numRef>
          </c:val>
          <c:extLst>
            <c:ext xmlns:c16="http://schemas.microsoft.com/office/drawing/2014/chart" uri="{C3380CC4-5D6E-409C-BE32-E72D297353CC}">
              <c16:uniqueId val="{00000001-F72C-B047-B2DD-92BFE40D430F}"/>
            </c:ext>
          </c:extLst>
        </c:ser>
        <c:ser>
          <c:idx val="2"/>
          <c:order val="2"/>
          <c:tx>
            <c:strRef>
              <c:f>Data!$A$4</c:f>
              <c:strCache>
                <c:ptCount val="1"/>
                <c:pt idx="0">
                  <c:v>Short-term debt</c:v>
                </c:pt>
              </c:strCache>
            </c:strRef>
          </c:tx>
          <c:spPr>
            <a:solidFill>
              <a:schemeClr val="accent3"/>
            </a:solidFill>
            <a:ln>
              <a:noFill/>
            </a:ln>
            <a:effectLst/>
          </c:spPr>
          <c:invertIfNegative val="0"/>
          <c:cat>
            <c:numRef>
              <c:f>Data!$B$1:$X$1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Data!$B$4:$X$4</c:f>
              <c:numCache>
                <c:formatCode>0.00</c:formatCode>
                <c:ptCount val="23"/>
                <c:pt idx="0">
                  <c:v>312.55824649569985</c:v>
                </c:pt>
                <c:pt idx="1">
                  <c:v>324.39822650800011</c:v>
                </c:pt>
                <c:pt idx="2">
                  <c:v>321.94891977209983</c:v>
                </c:pt>
                <c:pt idx="3">
                  <c:v>436.04698080019989</c:v>
                </c:pt>
                <c:pt idx="4">
                  <c:v>524.71014785160003</c:v>
                </c:pt>
                <c:pt idx="5">
                  <c:v>609.63164994349972</c:v>
                </c:pt>
                <c:pt idx="6">
                  <c:v>702.61842065780002</c:v>
                </c:pt>
                <c:pt idx="7">
                  <c:v>867.81302838250008</c:v>
                </c:pt>
                <c:pt idx="8">
                  <c:v>910.28724719709965</c:v>
                </c:pt>
                <c:pt idx="9">
                  <c:v>974.93859184740052</c:v>
                </c:pt>
                <c:pt idx="10">
                  <c:v>1452.3845526949997</c:v>
                </c:pt>
                <c:pt idx="11">
                  <c:v>1765.0465203844992</c:v>
                </c:pt>
                <c:pt idx="12">
                  <c:v>1951.0159456638999</c:v>
                </c:pt>
                <c:pt idx="13">
                  <c:v>2347.3962481491008</c:v>
                </c:pt>
                <c:pt idx="14">
                  <c:v>2519.9156337986997</c:v>
                </c:pt>
                <c:pt idx="15">
                  <c:v>2039.4924157196997</c:v>
                </c:pt>
                <c:pt idx="16">
                  <c:v>1995.3073749304003</c:v>
                </c:pt>
                <c:pt idx="17">
                  <c:v>2343.0499851807999</c:v>
                </c:pt>
                <c:pt idx="18">
                  <c:v>2591.8458806996005</c:v>
                </c:pt>
                <c:pt idx="19">
                  <c:v>2625.7318037693999</c:v>
                </c:pt>
                <c:pt idx="20">
                  <c:v>2628.2256633307006</c:v>
                </c:pt>
                <c:pt idx="21">
                  <c:v>2980.166684372999</c:v>
                </c:pt>
                <c:pt idx="22">
                  <c:v>3155.1811957357181</c:v>
                </c:pt>
              </c:numCache>
            </c:numRef>
          </c:val>
          <c:extLst>
            <c:ext xmlns:c16="http://schemas.microsoft.com/office/drawing/2014/chart" uri="{C3380CC4-5D6E-409C-BE32-E72D297353CC}">
              <c16:uniqueId val="{00000002-F72C-B047-B2DD-92BFE40D430F}"/>
            </c:ext>
          </c:extLst>
        </c:ser>
        <c:dLbls>
          <c:showLegendKey val="0"/>
          <c:showVal val="0"/>
          <c:showCatName val="0"/>
          <c:showSerName val="0"/>
          <c:showPercent val="0"/>
          <c:showBubbleSize val="0"/>
        </c:dLbls>
        <c:gapWidth val="150"/>
        <c:overlap val="100"/>
        <c:axId val="822192336"/>
        <c:axId val="822188376"/>
      </c:barChart>
      <c:catAx>
        <c:axId val="8221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822188376"/>
        <c:crosses val="autoZero"/>
        <c:auto val="1"/>
        <c:lblAlgn val="ctr"/>
        <c:lblOffset val="100"/>
        <c:noMultiLvlLbl val="0"/>
      </c:catAx>
      <c:valAx>
        <c:axId val="822188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82219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6B8A8D-5B93-465D-A8D6-0E045BEC58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0C138CB-87B3-41E8-9A46-78252CEE91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60CD7-E8DD-4922-BB4D-FEB8179586DB}" type="datetimeFigureOut">
              <a:rPr lang="en-US" smtClean="0"/>
              <a:t>12/7/23</a:t>
            </a:fld>
            <a:endParaRPr lang="en-US"/>
          </a:p>
        </p:txBody>
      </p:sp>
      <p:sp>
        <p:nvSpPr>
          <p:cNvPr id="4" name="Footer Placeholder 3">
            <a:extLst>
              <a:ext uri="{FF2B5EF4-FFF2-40B4-BE49-F238E27FC236}">
                <a16:creationId xmlns:a16="http://schemas.microsoft.com/office/drawing/2014/main" id="{E22DC95D-35F5-4E8C-9082-3609C4AC4E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3A10E1-5C55-4CE3-841A-97D766B2E2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F45779-F0CE-4EF1-906E-9309319A9A2A}" type="slidenum">
              <a:rPr lang="en-US" smtClean="0"/>
              <a:t>‹#›</a:t>
            </a:fld>
            <a:endParaRPr lang="en-US"/>
          </a:p>
        </p:txBody>
      </p:sp>
    </p:spTree>
    <p:extLst>
      <p:ext uri="{BB962C8B-B14F-4D97-AF65-F5344CB8AC3E}">
        <p14:creationId xmlns:p14="http://schemas.microsoft.com/office/powerpoint/2010/main" val="85367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C8E4E-A538-924F-8A29-C97281466577}" type="datetimeFigureOut">
              <a:rPr lang="en-US" smtClean="0"/>
              <a:t>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FE59A-55DA-4D48-A409-8881800E0EF7}" type="slidenum">
              <a:rPr lang="en-US" smtClean="0"/>
              <a:t>‹#›</a:t>
            </a:fld>
            <a:endParaRPr lang="en-US"/>
          </a:p>
        </p:txBody>
      </p:sp>
    </p:spTree>
    <p:extLst>
      <p:ext uri="{BB962C8B-B14F-4D97-AF65-F5344CB8AC3E}">
        <p14:creationId xmlns:p14="http://schemas.microsoft.com/office/powerpoint/2010/main" val="12927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891" y="4229100"/>
            <a:ext cx="5968218" cy="3600450"/>
          </a:xfrm>
        </p:spPr>
        <p:txBody>
          <a:bodyPr/>
          <a:lstStyle/>
          <a:p>
            <a:pPr algn="just">
              <a:lnSpc>
                <a:spcPts val="1800"/>
              </a:lnSpc>
              <a:spcAft>
                <a:spcPts val="850"/>
              </a:spcAft>
            </a:pPr>
            <a:r>
              <a:rPr lang="en-US" sz="1100" dirty="0">
                <a:solidFill>
                  <a:srgbClr val="000000"/>
                </a:solidFill>
                <a:effectLst/>
                <a:latin typeface="Times New Roman" panose="02020603050405020304" pitchFamily="18" charset="0"/>
                <a:ea typeface="Times New Roman" panose="02020603050405020304" pitchFamily="18" charset="0"/>
              </a:rPr>
              <a:t>The technological gap between the periphery and the center is the fundamental asymmetry for the Latin American structuralism. According to </a:t>
            </a:r>
            <a:r>
              <a:rPr lang="en-US" sz="1100" dirty="0" err="1">
                <a:solidFill>
                  <a:srgbClr val="000000"/>
                </a:solidFill>
                <a:effectLst/>
                <a:latin typeface="Times New Roman" panose="02020603050405020304" pitchFamily="18" charset="0"/>
                <a:ea typeface="Times New Roman" panose="02020603050405020304" pitchFamily="18" charset="0"/>
              </a:rPr>
              <a:t>Prebisch</a:t>
            </a:r>
            <a:r>
              <a:rPr lang="en-US" sz="1100" dirty="0">
                <a:solidFill>
                  <a:srgbClr val="000000"/>
                </a:solidFill>
                <a:effectLst/>
                <a:latin typeface="Times New Roman" panose="02020603050405020304" pitchFamily="18" charset="0"/>
                <a:ea typeface="Times New Roman" panose="02020603050405020304" pitchFamily="18" charset="0"/>
              </a:rPr>
              <a:t> (1951a, p.3), the international diffusion of technology is “slow and irregular”, shaping the periphery’s pattern of specialization,  and resulting in a productive asymmetry (see also </a:t>
            </a:r>
            <a:r>
              <a:rPr lang="en-US" sz="1100" dirty="0" err="1">
                <a:solidFill>
                  <a:srgbClr val="000000"/>
                </a:solidFill>
                <a:effectLst/>
                <a:latin typeface="Times New Roman" panose="02020603050405020304" pitchFamily="18" charset="0"/>
                <a:ea typeface="Times New Roman" panose="02020603050405020304" pitchFamily="18" charset="0"/>
              </a:rPr>
              <a:t>Porcile</a:t>
            </a:r>
            <a:r>
              <a:rPr lang="en-US" sz="1100" dirty="0">
                <a:solidFill>
                  <a:srgbClr val="000000"/>
                </a:solidFill>
                <a:effectLst/>
                <a:latin typeface="Times New Roman" panose="02020603050405020304" pitchFamily="18" charset="0"/>
                <a:ea typeface="Times New Roman" panose="02020603050405020304" pitchFamily="18" charset="0"/>
              </a:rPr>
              <a:t> 2021). In </a:t>
            </a:r>
            <a:r>
              <a:rPr lang="en-US" sz="1100" dirty="0" err="1">
                <a:solidFill>
                  <a:srgbClr val="000000"/>
                </a:solidFill>
                <a:effectLst/>
                <a:latin typeface="Times New Roman" panose="02020603050405020304" pitchFamily="18" charset="0"/>
                <a:ea typeface="Times New Roman" panose="02020603050405020304" pitchFamily="18" charset="0"/>
              </a:rPr>
              <a:t>Prebisch’s</a:t>
            </a:r>
            <a:r>
              <a:rPr lang="en-US" sz="1100" dirty="0">
                <a:solidFill>
                  <a:srgbClr val="000000"/>
                </a:solidFill>
                <a:effectLst/>
                <a:latin typeface="Times New Roman" panose="02020603050405020304" pitchFamily="18" charset="0"/>
                <a:ea typeface="Times New Roman" panose="02020603050405020304" pitchFamily="18" charset="0"/>
              </a:rPr>
              <a:t> time, center countries were mainly producers and exporters of industrialized goods, and peripheral countries of commodities. Consequently, the exchange between center and periphery based on global free trade did not translate into gains for both – as argued by standard trade theories. This is due to the fact that the technical change originated in the center led to changes in </a:t>
            </a:r>
            <a:r>
              <a:rPr lang="en-US" sz="1100" dirty="0" err="1">
                <a:solidFill>
                  <a:srgbClr val="000000"/>
                </a:solidFill>
                <a:effectLst/>
                <a:latin typeface="Times New Roman" panose="02020603050405020304" pitchFamily="18" charset="0"/>
                <a:ea typeface="Times New Roman" panose="02020603050405020304" pitchFamily="18" charset="0"/>
              </a:rPr>
              <a:t>prodution</a:t>
            </a:r>
            <a:r>
              <a:rPr lang="en-US" sz="1100" dirty="0">
                <a:solidFill>
                  <a:srgbClr val="000000"/>
                </a:solidFill>
                <a:effectLst/>
                <a:latin typeface="Times New Roman" panose="02020603050405020304" pitchFamily="18" charset="0"/>
                <a:ea typeface="Times New Roman" panose="02020603050405020304" pitchFamily="18" charset="0"/>
              </a:rPr>
              <a:t> patterns and demand, resulting in a specialization of the center countries in goods with high income elasticity (industrialized goods), and of the peripheral countries in the production of goods with low income elasticity (commodities). Moreover, the periphery countries were featured by what Pinto (1976) called “structural heterogeneity”, i.e., modern and high productivity sectors (export activities) absorbed a small proportion of workers while the rest of the economy, featured by low-productivity sectors absorbed a much large proportion by workers. This heterogeneity implied the persistence of substantial productivity gaps, wage differentials between these two sectors, weak and fragmented labor markets, and workers with low bargaining power, resulting also in  high income inequality (</a:t>
            </a:r>
            <a:r>
              <a:rPr lang="en-US" sz="1100" dirty="0" err="1">
                <a:solidFill>
                  <a:srgbClr val="000000"/>
                </a:solidFill>
                <a:effectLst/>
                <a:latin typeface="Times New Roman" panose="02020603050405020304" pitchFamily="18" charset="0"/>
                <a:ea typeface="Times New Roman" panose="02020603050405020304" pitchFamily="18" charset="0"/>
              </a:rPr>
              <a:t>Prebisch</a:t>
            </a:r>
            <a:r>
              <a:rPr lang="en-US" sz="1100" dirty="0">
                <a:solidFill>
                  <a:srgbClr val="000000"/>
                </a:solidFill>
                <a:effectLst/>
                <a:latin typeface="Times New Roman" panose="02020603050405020304" pitchFamily="18" charset="0"/>
                <a:ea typeface="Times New Roman" panose="02020603050405020304" pitchFamily="18" charset="0"/>
              </a:rPr>
              <a:t> 1951b; </a:t>
            </a:r>
            <a:r>
              <a:rPr lang="en-US" sz="1100" dirty="0" err="1">
                <a:solidFill>
                  <a:srgbClr val="000000"/>
                </a:solidFill>
                <a:effectLst/>
                <a:latin typeface="Times New Roman" panose="02020603050405020304" pitchFamily="18" charset="0"/>
                <a:ea typeface="Times New Roman" panose="02020603050405020304" pitchFamily="18" charset="0"/>
              </a:rPr>
              <a:t>Porcile</a:t>
            </a:r>
            <a:r>
              <a:rPr lang="en-US" sz="1100" dirty="0">
                <a:solidFill>
                  <a:srgbClr val="000000"/>
                </a:solidFill>
                <a:effectLst/>
                <a:latin typeface="Times New Roman" panose="02020603050405020304" pitchFamily="18" charset="0"/>
                <a:ea typeface="Times New Roman" panose="02020603050405020304" pitchFamily="18" charset="0"/>
              </a:rPr>
              <a:t> 2021). </a:t>
            </a:r>
            <a:endParaRPr lang="en-CH" sz="1100" dirty="0">
              <a:solidFill>
                <a:srgbClr val="000000"/>
              </a:solidFill>
              <a:effectLst/>
              <a:latin typeface="Arial" panose="020B0604020202020204" pitchFamily="34" charset="0"/>
              <a:ea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12</a:t>
            </a:fld>
            <a:endParaRPr lang="en-US"/>
          </a:p>
        </p:txBody>
      </p:sp>
    </p:spTree>
    <p:extLst>
      <p:ext uri="{BB962C8B-B14F-4D97-AF65-F5344CB8AC3E}">
        <p14:creationId xmlns:p14="http://schemas.microsoft.com/office/powerpoint/2010/main" val="248195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14</a:t>
            </a:fld>
            <a:endParaRPr lang="en-US"/>
          </a:p>
        </p:txBody>
      </p:sp>
    </p:spTree>
    <p:extLst>
      <p:ext uri="{BB962C8B-B14F-4D97-AF65-F5344CB8AC3E}">
        <p14:creationId xmlns:p14="http://schemas.microsoft.com/office/powerpoint/2010/main" val="409840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5d952999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5d952999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689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Times New Roman" panose="02020603050405020304" pitchFamily="18" charset="0"/>
              </a:rPr>
              <a:t>The overlap between climate and debt vulnerabilities occurs through two primary channels.  Firstly, developing countries suffer greater climate vulnerability than developed countries. W</a:t>
            </a:r>
            <a:r>
              <a:rPr lang="en-GB" sz="1800" dirty="0">
                <a:effectLst/>
                <a:latin typeface="Calibri" panose="020F0502020204030204" pitchFamily="34" charset="0"/>
                <a:ea typeface="Times New Roman" panose="02020603050405020304" pitchFamily="18" charset="0"/>
              </a:rPr>
              <a:t>hen climate shock strike in highly indebted developing countries, they cripple economic growth, disrupt tourism, and diminish the country’s ability to mobilise domestic resources for climate adaptation – a crucial step in reducing climate vulnerability and enhancing climate resilience. This damage also strains the government budget due to infrastructure repair costs and increased social expenses.  Consequently, post-climate shocks, external borrowing tends to rise with higher costs due to higher perceived creditor risk, while foreign exchange revenues drop, further deepening debt vulnerability. Some assessments suggests that over half of debt upsurge in vulnerable countries stems from funding disaster recoveries. This situation may worsen if the country engages in more carbon-intensive activities to boost export revenues, worsening climate change impacts. </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Calibri" panose="020F0502020204030204" pitchFamily="34" charset="0"/>
                <a:ea typeface="Times New Roman" panose="02020603050405020304" pitchFamily="18" charset="0"/>
              </a:rPr>
              <a:t>Secondly, developing countries encountered heightened obstacles in transitioning to a low-carbon economy. Compared to developed countries, they rely more on brown activities, are less diversified and less competitive in high-tech sectors</a:t>
            </a:r>
            <a:r>
              <a:rPr lang="en-GB" sz="1800" dirty="0">
                <a:solidFill>
                  <a:srgbClr val="0F0F0F"/>
                </a:solidFill>
                <a:effectLst/>
                <a:latin typeface="Segoe UI" panose="020B0502040204020203" pitchFamily="34" charset="0"/>
                <a:ea typeface="Times New Roman" panose="02020603050405020304" pitchFamily="18" charset="0"/>
              </a:rPr>
              <a:t>.</a:t>
            </a:r>
            <a:r>
              <a:rPr lang="en-GB" sz="1800" dirty="0">
                <a:effectLst/>
                <a:latin typeface="Calibri" panose="020F0502020204030204" pitchFamily="34" charset="0"/>
                <a:ea typeface="Times New Roman" panose="02020603050405020304" pitchFamily="18" charset="0"/>
              </a:rPr>
              <a:t> Consequently, the investment requirements for climate mitigation and diversifying the economic structure are much higher. However, while their ability to make such investments are hindered by high debt burdens, increased external climate finance, including debt, will be required to undertake them. Yet, this will exacerbate their fragile external position. On the one hand, they heavily depend on exports from emission-intensive sectors whose prices and external demand will fall. On the other hand, they will need to import technology, capital goods and inputs for green activities.  Consequently, at least in the short term, the transition will jeopardize their capacity to generate foreign currency revenues necessary for servicing rising external debt burdens, further reinforcing their debt vulnerability.</a:t>
            </a:r>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18</a:t>
            </a:fld>
            <a:endParaRPr lang="en-US"/>
          </a:p>
        </p:txBody>
      </p:sp>
    </p:spTree>
    <p:extLst>
      <p:ext uri="{BB962C8B-B14F-4D97-AF65-F5344CB8AC3E}">
        <p14:creationId xmlns:p14="http://schemas.microsoft.com/office/powerpoint/2010/main" val="33858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22</a:t>
            </a:fld>
            <a:endParaRPr lang="en-US"/>
          </a:p>
        </p:txBody>
      </p:sp>
    </p:spTree>
    <p:extLst>
      <p:ext uri="{BB962C8B-B14F-4D97-AF65-F5344CB8AC3E}">
        <p14:creationId xmlns:p14="http://schemas.microsoft.com/office/powerpoint/2010/main" val="276295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Times New Roman" panose="02020603050405020304" pitchFamily="18" charset="0"/>
              </a:rPr>
              <a:t>Among the 37 FMEs, there were 3 low-income countries (LICs) – which are also least developed countries (LDCs) –, 20 lower-middle income countries (LMICs) – among which are 3 LDCs –, 11 upper-middle income country (UMIC), among which 3 small island developing States (SIDS) and one more high-income SIDS. Moreover, 14 FMEs were eligible for the International Monetary Fund (IMF) Poverty Reduction and Growth Trust (PRGT) and for the World Bank International Development Assistance (IDA) while 10 participated in the heavily indebted poor countries</a:t>
            </a:r>
            <a:r>
              <a:rPr lang="en-GB" sz="1800">
                <a:solidFill>
                  <a:srgbClr val="202122"/>
                </a:solidFill>
                <a:effectLst/>
                <a:latin typeface="Calibri" panose="020F0502020204030204" pitchFamily="34" charset="0"/>
                <a:ea typeface="Times New Roman" panose="02020603050405020304" pitchFamily="18" charset="0"/>
              </a:rPr>
              <a:t> (</a:t>
            </a:r>
            <a:r>
              <a:rPr lang="en-GB" sz="1800">
                <a:effectLst/>
                <a:latin typeface="Calibri" panose="020F0502020204030204" pitchFamily="34" charset="0"/>
                <a:ea typeface="Times New Roman" panose="02020603050405020304" pitchFamily="18" charset="0"/>
              </a:rPr>
              <a:t>HIPC) initiative</a:t>
            </a:r>
            <a:r>
              <a:rPr lang="en-CH">
                <a:effectLst/>
              </a:rPr>
              <a:t> </a:t>
            </a:r>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24</a:t>
            </a:fld>
            <a:endParaRPr lang="pt-BR"/>
          </a:p>
        </p:txBody>
      </p:sp>
    </p:spTree>
    <p:extLst>
      <p:ext uri="{BB962C8B-B14F-4D97-AF65-F5344CB8AC3E}">
        <p14:creationId xmlns:p14="http://schemas.microsoft.com/office/powerpoint/2010/main" val="239914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They have relied increasingly on passively managed or benchmarked-driven funds, which track or closely follow a flagship benchmark index that has a predefined list of countries and securities with specific weights, i.e., they </a:t>
            </a:r>
            <a:r>
              <a:rPr lang="en-GB" sz="1800">
                <a:effectLst/>
                <a:latin typeface="Times New Roman" panose="02020603050405020304" pitchFamily="18" charset="0"/>
                <a:ea typeface="Calibri" panose="020F0502020204030204" pitchFamily="34" charset="0"/>
              </a:rPr>
              <a:t>allocate their portfolio according to the share of each country’s bonds in the index. Examples of these indexes are the </a:t>
            </a:r>
            <a:r>
              <a:rPr lang="en-US" sz="1800">
                <a:effectLst/>
                <a:latin typeface="Times New Roman" panose="02020603050405020304" pitchFamily="18" charset="0"/>
                <a:ea typeface="Calibri" panose="020F0502020204030204" pitchFamily="34" charset="0"/>
              </a:rPr>
              <a:t>J.P. Morgan’s Emerging Market Bond Index (EMBI) and the Next Generation (NexGen) – which is the Benchmark index for the FMEs – for sovereign bonds and Morgan Stanley’s MSCI indexes for equities – which also have specific indexes for EMEs and FMEs. As El-</a:t>
            </a:r>
            <a:r>
              <a:rPr lang="en-US" sz="1800" err="1">
                <a:effectLst/>
                <a:latin typeface="Times New Roman" panose="02020603050405020304" pitchFamily="18" charset="0"/>
                <a:ea typeface="Calibri" panose="020F0502020204030204" pitchFamily="34" charset="0"/>
              </a:rPr>
              <a:t>Erian</a:t>
            </a:r>
            <a:r>
              <a:rPr lang="en-US" sz="1800">
                <a:effectLst/>
                <a:latin typeface="Times New Roman" panose="02020603050405020304" pitchFamily="18" charset="0"/>
                <a:ea typeface="Calibri" panose="020F0502020204030204" pitchFamily="34" charset="0"/>
              </a:rPr>
              <a:t> (2023) stresses, besides charging lower fees relative to active portfolio management, passive portfolio management is particularly attractive in a global context where the combination of very low interest rates and massive injections of central bank liquidity boosted virtually all assets and increased the correlations across asset classes.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inclusion in these indexes has stimulated the issuance of new foreign bonds by FMEs since the benchmark-driven funds have to allocate a share of its portfolio to these countries’ sovereign bonds.</a:t>
            </a: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29</a:t>
            </a:fld>
            <a:endParaRPr lang="pt-BR"/>
          </a:p>
        </p:txBody>
      </p:sp>
    </p:spTree>
    <p:extLst>
      <p:ext uri="{BB962C8B-B14F-4D97-AF65-F5344CB8AC3E}">
        <p14:creationId xmlns:p14="http://schemas.microsoft.com/office/powerpoint/2010/main" val="166366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options of high-risk investment, as part of their portfolio diversification and searching for yield. </a:t>
            </a:r>
          </a:p>
          <a:p>
            <a:endParaRPr lang="en-US" dirty="0"/>
          </a:p>
          <a:p>
            <a:r>
              <a:rPr lang="en-GB" sz="1200" dirty="0"/>
              <a:t>Although this share is still small from a global perspective, it increased and is much greater than the share of FMEs </a:t>
            </a:r>
            <a:endParaRPr lang="en-US" sz="1200" dirty="0"/>
          </a:p>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30</a:t>
            </a:fld>
            <a:endParaRPr lang="pt-BR"/>
          </a:p>
        </p:txBody>
      </p:sp>
    </p:spTree>
    <p:extLst>
      <p:ext uri="{BB962C8B-B14F-4D97-AF65-F5344CB8AC3E}">
        <p14:creationId xmlns:p14="http://schemas.microsoft.com/office/powerpoint/2010/main" val="357434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31</a:t>
            </a:fld>
            <a:endParaRPr lang="pt-BR"/>
          </a:p>
        </p:txBody>
      </p:sp>
    </p:spTree>
    <p:extLst>
      <p:ext uri="{BB962C8B-B14F-4D97-AF65-F5344CB8AC3E}">
        <p14:creationId xmlns:p14="http://schemas.microsoft.com/office/powerpoint/2010/main" val="101354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Times New Roman" panose="02020603050405020304" pitchFamily="18" charset="0"/>
              </a:rPr>
              <a:t>, FMEs’ external sovereign bonds faced greater repricing and, consequently, sharper swings in spreads than those of EMEs.</a:t>
            </a:r>
            <a:r>
              <a:rPr lang="en-CH">
                <a:effectLst/>
              </a:rPr>
              <a:t> </a:t>
            </a:r>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36</a:t>
            </a:fld>
            <a:endParaRPr lang="pt-BR"/>
          </a:p>
        </p:txBody>
      </p:sp>
    </p:spTree>
    <p:extLst>
      <p:ext uri="{BB962C8B-B14F-4D97-AF65-F5344CB8AC3E}">
        <p14:creationId xmlns:p14="http://schemas.microsoft.com/office/powerpoint/2010/main" val="93456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3</a:t>
            </a:fld>
            <a:endParaRPr lang="en-US"/>
          </a:p>
        </p:txBody>
      </p:sp>
    </p:spTree>
    <p:extLst>
      <p:ext uri="{BB962C8B-B14F-4D97-AF65-F5344CB8AC3E}">
        <p14:creationId xmlns:p14="http://schemas.microsoft.com/office/powerpoint/2010/main" val="181446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Times New Roman" panose="02020603050405020304" pitchFamily="18" charset="0"/>
              </a:rPr>
              <a:t>, FMEs’ external sovereign bonds faced greater repricing and, consequently, sharper swings in spreads than those of EMEs.</a:t>
            </a:r>
            <a:r>
              <a:rPr lang="en-CH">
                <a:effectLst/>
              </a:rPr>
              <a:t> </a:t>
            </a:r>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37</a:t>
            </a:fld>
            <a:endParaRPr lang="pt-BR"/>
          </a:p>
        </p:txBody>
      </p:sp>
    </p:spTree>
    <p:extLst>
      <p:ext uri="{BB962C8B-B14F-4D97-AF65-F5344CB8AC3E}">
        <p14:creationId xmlns:p14="http://schemas.microsoft.com/office/powerpoint/2010/main" val="35228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during the peak of the crises – COVID crisis and </a:t>
            </a:r>
            <a:r>
              <a:rPr lang="en-US" sz="1800" kern="100" err="1">
                <a:effectLst/>
                <a:latin typeface="Times New Roman" panose="02020603050405020304" pitchFamily="18" charset="0"/>
                <a:ea typeface="Calibri" panose="020F0502020204030204" pitchFamily="34" charset="0"/>
                <a:cs typeface="Times New Roman" panose="02020603050405020304" pitchFamily="18" charset="0"/>
              </a:rPr>
              <a:t>Ukranian</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 crisis – average spread of sovereign bonds of Frontier economies are much higher compared to emerging economies. In September 2022 it reached 1518 points to frontier economies against 361 points to emerging economies. Speculative-grade bonds offer higher yield assets for global asset managers, but they are also the first victims of investors’ flight to quality during bust phases. </a:t>
            </a:r>
            <a:endParaRPr lang="pt-BR"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pt-BR"/>
          </a:p>
        </p:txBody>
      </p:sp>
      <p:sp>
        <p:nvSpPr>
          <p:cNvPr id="4" name="Slide Number Placeholder 3"/>
          <p:cNvSpPr>
            <a:spLocks noGrp="1"/>
          </p:cNvSpPr>
          <p:nvPr>
            <p:ph type="sldNum" sz="quarter" idx="5"/>
          </p:nvPr>
        </p:nvSpPr>
        <p:spPr/>
        <p:txBody>
          <a:bodyPr/>
          <a:lstStyle/>
          <a:p>
            <a:fld id="{AFA35EA8-DF39-42CC-ADEC-6D43BEAC0EDC}" type="slidenum">
              <a:rPr lang="pt-BR" smtClean="0"/>
              <a:t>38</a:t>
            </a:fld>
            <a:endParaRPr lang="pt-BR"/>
          </a:p>
        </p:txBody>
      </p:sp>
    </p:spTree>
    <p:extLst>
      <p:ext uri="{BB962C8B-B14F-4D97-AF65-F5344CB8AC3E}">
        <p14:creationId xmlns:p14="http://schemas.microsoft.com/office/powerpoint/2010/main" val="396902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39</a:t>
            </a:fld>
            <a:endParaRPr lang="en-US"/>
          </a:p>
        </p:txBody>
      </p:sp>
    </p:spTree>
    <p:extLst>
      <p:ext uri="{BB962C8B-B14F-4D97-AF65-F5344CB8AC3E}">
        <p14:creationId xmlns:p14="http://schemas.microsoft.com/office/powerpoint/2010/main" val="218732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just">
              <a:lnSpc>
                <a:spcPct val="150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Figure 5a also depicts a threefold differentiation within the bottom part of the currency hierarchy that emerged over the last decades. First, when we use the global turnover in foreign currency (covering all financial contracts between different currencies) as an indicator of the use of a currency as a means of payment at the international level, we see that (</a:t>
            </a:r>
            <a:r>
              <a:rPr lang="en-GB" sz="180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1800">
                <a:effectLst/>
                <a:latin typeface="Times New Roman" panose="02020603050405020304" pitchFamily="18" charset="0"/>
                <a:ea typeface="Calibri" panose="020F0502020204030204" pitchFamily="34" charset="0"/>
                <a:cs typeface="Times New Roman" panose="02020603050405020304" pitchFamily="18" charset="0"/>
              </a:rPr>
              <a:t>) the Chinese RMB climbed the hierarchy above the other EMEs currencies from 1% in 2001 to 7% in 2022 (BIS 2022). </a:t>
            </a: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Second, the currencies of the big EMEs, such as the Brazilian Real, the South African ZAR and the Mexican peso, experienced a slight increase, from zero to one or two per cent in the same period. However, in the latter cases, even this small increase is somehow misleading since it does not stem from an increased liquidity premium, but instead reflects the demand for them as speculative assets associated with the greater liquidity and deepness of their foreign exchange derivative markets (</a:t>
            </a:r>
            <a:r>
              <a:rPr lang="en-GB" sz="1800" err="1">
                <a:effectLst/>
                <a:latin typeface="Times New Roman" panose="02020603050405020304" pitchFamily="18" charset="0"/>
                <a:ea typeface="Calibri" panose="020F0502020204030204" pitchFamily="34" charset="0"/>
                <a:cs typeface="Times New Roman" panose="02020603050405020304" pitchFamily="18" charset="0"/>
              </a:rPr>
              <a:t>Orsi</a:t>
            </a:r>
            <a:r>
              <a:rPr lang="en-GB" sz="1800">
                <a:effectLst/>
                <a:latin typeface="Times New Roman" panose="02020603050405020304" pitchFamily="18" charset="0"/>
                <a:ea typeface="Calibri" panose="020F0502020204030204" pitchFamily="34" charset="0"/>
                <a:cs typeface="Times New Roman" panose="02020603050405020304" pitchFamily="18" charset="0"/>
              </a:rPr>
              <a:t> 2019; Ramos 2019). </a:t>
            </a: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third, and most recent change at the bottom of the currency hierarchy is the entry of many LMICs and a few LICs – the FMEs - into the global financial market (see section 2). </a:t>
            </a: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41</a:t>
            </a:fld>
            <a:endParaRPr lang="pt-BR"/>
          </a:p>
        </p:txBody>
      </p:sp>
    </p:spTree>
    <p:extLst>
      <p:ext uri="{BB962C8B-B14F-4D97-AF65-F5344CB8AC3E}">
        <p14:creationId xmlns:p14="http://schemas.microsoft.com/office/powerpoint/2010/main" val="155450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the securities issued by the United States, the other </a:t>
            </a:r>
            <a:r>
              <a:rPr lang="en-US" sz="1800" err="1">
                <a:effectLst/>
                <a:latin typeface="Times New Roman" panose="02020603050405020304" pitchFamily="18" charset="0"/>
                <a:ea typeface="Calibri" panose="020F0502020204030204" pitchFamily="34" charset="0"/>
                <a:cs typeface="Times New Roman" panose="02020603050405020304" pitchFamily="18" charset="0"/>
              </a:rPr>
              <a:t>centre</a:t>
            </a:r>
            <a:r>
              <a:rPr lang="en-US" sz="1800">
                <a:effectLst/>
                <a:latin typeface="Times New Roman" panose="02020603050405020304" pitchFamily="18" charset="0"/>
                <a:ea typeface="Calibri" panose="020F0502020204030204" pitchFamily="34" charset="0"/>
                <a:cs typeface="Times New Roman" panose="02020603050405020304" pitchFamily="18" charset="0"/>
              </a:rPr>
              <a:t> countries and the financial periphery are hierarchically positioned according to their yield.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relative distance between EMEs and </a:t>
            </a:r>
            <a:r>
              <a:rPr lang="en-GB" sz="1800">
                <a:effectLst/>
                <a:latin typeface="Times New Roman" panose="02020603050405020304" pitchFamily="18" charset="0"/>
                <a:ea typeface="Calibri" panose="020F0502020204030204" pitchFamily="34" charset="0"/>
                <a:cs typeface="Times New Roman" panose="02020603050405020304" pitchFamily="18" charset="0"/>
              </a:rPr>
              <a:t>FMEs becomes clearer in this figure as the securities of these two country groups are farther away from each other regarding the yield they offer to international investors than their currencies regarding their liquidity premia. Moreover, the financial hierarchy only includes the securities of countries from the financial periphery – i.e., that joined financial globalisation -, thus excluding LMICs and LICs that are not FMEs and are positioned at the bottom of the currency hierarchy.</a:t>
            </a: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45</a:t>
            </a:fld>
            <a:endParaRPr lang="pt-BR"/>
          </a:p>
        </p:txBody>
      </p:sp>
    </p:spTree>
    <p:extLst>
      <p:ext uri="{BB962C8B-B14F-4D97-AF65-F5344CB8AC3E}">
        <p14:creationId xmlns:p14="http://schemas.microsoft.com/office/powerpoint/2010/main" val="2453421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the recent tendency of increasing the issue of government debt denominated in local currency in emerging economies does not apply to frontier economies as they issue mostly government debt denominated in foreign currency. That means that they are much more subject to the problems related to original sin.</a:t>
            </a:r>
            <a:endParaRPr lang="pt-BR"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pt-BR"/>
          </a:p>
        </p:txBody>
      </p:sp>
      <p:sp>
        <p:nvSpPr>
          <p:cNvPr id="4" name="Slide Number Placeholder 3"/>
          <p:cNvSpPr>
            <a:spLocks noGrp="1"/>
          </p:cNvSpPr>
          <p:nvPr>
            <p:ph type="sldNum" sz="quarter" idx="5"/>
          </p:nvPr>
        </p:nvSpPr>
        <p:spPr/>
        <p:txBody>
          <a:bodyPr/>
          <a:lstStyle/>
          <a:p>
            <a:fld id="{AFA35EA8-DF39-42CC-ADEC-6D43BEAC0EDC}" type="slidenum">
              <a:rPr lang="pt-BR" smtClean="0"/>
              <a:t>46</a:t>
            </a:fld>
            <a:endParaRPr lang="pt-BR"/>
          </a:p>
        </p:txBody>
      </p:sp>
    </p:spTree>
    <p:extLst>
      <p:ext uri="{BB962C8B-B14F-4D97-AF65-F5344CB8AC3E}">
        <p14:creationId xmlns:p14="http://schemas.microsoft.com/office/powerpoint/2010/main" val="168081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47</a:t>
            </a:fld>
            <a:endParaRPr lang="en-US"/>
          </a:p>
        </p:txBody>
      </p:sp>
    </p:spTree>
    <p:extLst>
      <p:ext uri="{BB962C8B-B14F-4D97-AF65-F5344CB8AC3E}">
        <p14:creationId xmlns:p14="http://schemas.microsoft.com/office/powerpoint/2010/main" val="1457388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Times New Roman" panose="02020603050405020304" pitchFamily="18" charset="0"/>
              </a:rPr>
              <a:t>: yield needs to compensate for the lower currency premium and the greater exchange rate volatility (and risk) of FMEs’ currencies. </a:t>
            </a:r>
          </a:p>
          <a:p>
            <a:pPr>
              <a:buFont typeface="Arial" panose="020B0604020202020204" pitchFamily="34" charset="0"/>
              <a:buChar char="•"/>
            </a:pPr>
            <a:r>
              <a:rPr lang="en-GB">
                <a:cs typeface="Times New Roman" panose="02020603050405020304" pitchFamily="18" charset="0"/>
              </a:rPr>
              <a:t> Higher yield FMEs’ sovereigns need to pay in their external bonds is one determinant of their greater external debt vulnerability than EMEs’ sovereigns. </a:t>
            </a:r>
          </a:p>
          <a:p>
            <a:pPr>
              <a:buFont typeface="Arial" panose="020B0604020202020204" pitchFamily="34" charset="0"/>
              <a:buChar char="•"/>
            </a:pPr>
            <a:r>
              <a:rPr lang="en-GB">
                <a:cs typeface="Times New Roman" panose="02020603050405020304" pitchFamily="18" charset="0"/>
              </a:rPr>
              <a:t> Simultaneously, a vicious cycle occurs: global investors also demand a higher yield to compensate for the major credit risk due to this greater vulnerability. </a:t>
            </a:r>
          </a:p>
          <a:p>
            <a:pPr>
              <a:buFont typeface="Arial" panose="020B0604020202020204" pitchFamily="34" charset="0"/>
              <a:buChar char="•"/>
            </a:pPr>
            <a:r>
              <a:rPr lang="en-GB" sz="1100">
                <a:cs typeface="Times New Roman" panose="02020603050405020304" pitchFamily="18" charset="0"/>
              </a:rPr>
              <a:t> </a:t>
            </a:r>
            <a:r>
              <a:rPr lang="en-GB" sz="1200">
                <a:effectLst/>
                <a:ea typeface="Calibri" panose="020F0502020204030204" pitchFamily="34" charset="0"/>
                <a:cs typeface="Times New Roman" panose="02020603050405020304" pitchFamily="18" charset="0"/>
              </a:rPr>
              <a:t>The high yield level also explains the predominance of sovereign external bonds, as FMEs’ private corporations and financial institutions would need to pay an additional credit risk to tap international capital markets.</a:t>
            </a:r>
            <a:endParaRPr lang="en-CH" sz="1200">
              <a:effectLst/>
              <a:ea typeface="Calibri" panose="020F0502020204030204" pitchFamily="34" charset="0"/>
              <a:cs typeface="Times New Roman" panose="02020603050405020304" pitchFamily="18" charset="0"/>
            </a:endParaRPr>
          </a:p>
          <a:p>
            <a:endParaRPr lang="en-CH"/>
          </a:p>
        </p:txBody>
      </p:sp>
      <p:sp>
        <p:nvSpPr>
          <p:cNvPr id="4" name="Slide Number Placeholder 3"/>
          <p:cNvSpPr>
            <a:spLocks noGrp="1"/>
          </p:cNvSpPr>
          <p:nvPr>
            <p:ph type="sldNum" sz="quarter" idx="5"/>
          </p:nvPr>
        </p:nvSpPr>
        <p:spPr/>
        <p:txBody>
          <a:bodyPr/>
          <a:lstStyle/>
          <a:p>
            <a:fld id="{AFA35EA8-DF39-42CC-ADEC-6D43BEAC0EDC}" type="slidenum">
              <a:rPr lang="pt-BR" smtClean="0"/>
              <a:t>48</a:t>
            </a:fld>
            <a:endParaRPr lang="pt-BR"/>
          </a:p>
        </p:txBody>
      </p:sp>
    </p:spTree>
    <p:extLst>
      <p:ext uri="{BB962C8B-B14F-4D97-AF65-F5344CB8AC3E}">
        <p14:creationId xmlns:p14="http://schemas.microsoft.com/office/powerpoint/2010/main" val="290490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
            </a:r>
            <a:r>
              <a:rPr lang="en-CH"/>
              <a:t>eriphery as dependent and functional to the center</a:t>
            </a:r>
          </a:p>
        </p:txBody>
      </p:sp>
      <p:sp>
        <p:nvSpPr>
          <p:cNvPr id="4" name="Slide Number Placeholder 3"/>
          <p:cNvSpPr>
            <a:spLocks noGrp="1"/>
          </p:cNvSpPr>
          <p:nvPr>
            <p:ph type="sldNum" sz="quarter" idx="5"/>
          </p:nvPr>
        </p:nvSpPr>
        <p:spPr/>
        <p:txBody>
          <a:bodyPr/>
          <a:lstStyle/>
          <a:p>
            <a:fld id="{AFA35EA8-DF39-42CC-ADEC-6D43BEAC0EDC}" type="slidenum">
              <a:rPr lang="pt-BR" smtClean="0"/>
              <a:t>50</a:t>
            </a:fld>
            <a:endParaRPr lang="pt-BR"/>
          </a:p>
        </p:txBody>
      </p:sp>
    </p:spTree>
    <p:extLst>
      <p:ext uri="{BB962C8B-B14F-4D97-AF65-F5344CB8AC3E}">
        <p14:creationId xmlns:p14="http://schemas.microsoft.com/office/powerpoint/2010/main" val="172026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BFFE59A-55DA-4D48-A409-8881800E0EF7}" type="slidenum">
              <a:rPr lang="en-US" smtClean="0"/>
              <a:t>5</a:t>
            </a:fld>
            <a:endParaRPr lang="en-US"/>
          </a:p>
        </p:txBody>
      </p:sp>
    </p:spTree>
    <p:extLst>
      <p:ext uri="{BB962C8B-B14F-4D97-AF65-F5344CB8AC3E}">
        <p14:creationId xmlns:p14="http://schemas.microsoft.com/office/powerpoint/2010/main" val="271161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BFFE59A-55DA-4D48-A409-8881800E0EF7}" type="slidenum">
              <a:rPr lang="en-US" smtClean="0"/>
              <a:t>6</a:t>
            </a:fld>
            <a:endParaRPr lang="en-US"/>
          </a:p>
        </p:txBody>
      </p:sp>
    </p:spTree>
    <p:extLst>
      <p:ext uri="{BB962C8B-B14F-4D97-AF65-F5344CB8AC3E}">
        <p14:creationId xmlns:p14="http://schemas.microsoft.com/office/powerpoint/2010/main" val="72150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7</a:t>
            </a:fld>
            <a:endParaRPr lang="en-US"/>
          </a:p>
        </p:txBody>
      </p:sp>
    </p:spTree>
    <p:extLst>
      <p:ext uri="{BB962C8B-B14F-4D97-AF65-F5344CB8AC3E}">
        <p14:creationId xmlns:p14="http://schemas.microsoft.com/office/powerpoint/2010/main" val="425629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latest global-level data and assessments show that of the 140 SDG targets that can be evaluated, half of them show moderate or severe deviations from the desired trajectory. Furthermore, more than 30 per cent of these targets have experienced no progress or, even worse, have regressed relative to the 2015 baseline.</a:t>
            </a:r>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8</a:t>
            </a:fld>
            <a:endParaRPr lang="en-US"/>
          </a:p>
        </p:txBody>
      </p:sp>
    </p:spTree>
    <p:extLst>
      <p:ext uri="{BB962C8B-B14F-4D97-AF65-F5344CB8AC3E}">
        <p14:creationId xmlns:p14="http://schemas.microsoft.com/office/powerpoint/2010/main" val="380844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FE59A-55DA-4D48-A409-8881800E0EF7}" type="slidenum">
              <a:rPr lang="en-US" smtClean="0"/>
              <a:t>9</a:t>
            </a:fld>
            <a:endParaRPr lang="en-US"/>
          </a:p>
        </p:txBody>
      </p:sp>
    </p:spTree>
    <p:extLst>
      <p:ext uri="{BB962C8B-B14F-4D97-AF65-F5344CB8AC3E}">
        <p14:creationId xmlns:p14="http://schemas.microsoft.com/office/powerpoint/2010/main" val="214402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891" y="4229100"/>
            <a:ext cx="5968218" cy="3600450"/>
          </a:xfrm>
        </p:spPr>
        <p:txBody>
          <a:bodyPr/>
          <a:lstStyle/>
          <a:p>
            <a:pPr algn="just">
              <a:lnSpc>
                <a:spcPts val="1800"/>
              </a:lnSpc>
              <a:spcAft>
                <a:spcPts val="850"/>
              </a:spcAft>
            </a:pPr>
            <a:r>
              <a:rPr lang="en-US" sz="1100" dirty="0">
                <a:solidFill>
                  <a:srgbClr val="000000"/>
                </a:solidFill>
                <a:effectLst/>
                <a:latin typeface="Times New Roman" panose="02020603050405020304" pitchFamily="18" charset="0"/>
                <a:ea typeface="Times New Roman" panose="02020603050405020304" pitchFamily="18" charset="0"/>
              </a:rPr>
              <a:t>The technological gap between the periphery and the center is the fundamental asymmetry for the Latin American structuralism. According to </a:t>
            </a:r>
            <a:r>
              <a:rPr lang="en-US" sz="1100" dirty="0" err="1">
                <a:solidFill>
                  <a:srgbClr val="000000"/>
                </a:solidFill>
                <a:effectLst/>
                <a:latin typeface="Times New Roman" panose="02020603050405020304" pitchFamily="18" charset="0"/>
                <a:ea typeface="Times New Roman" panose="02020603050405020304" pitchFamily="18" charset="0"/>
              </a:rPr>
              <a:t>Prebisch</a:t>
            </a:r>
            <a:r>
              <a:rPr lang="en-US" sz="1100" dirty="0">
                <a:solidFill>
                  <a:srgbClr val="000000"/>
                </a:solidFill>
                <a:effectLst/>
                <a:latin typeface="Times New Roman" panose="02020603050405020304" pitchFamily="18" charset="0"/>
                <a:ea typeface="Times New Roman" panose="02020603050405020304" pitchFamily="18" charset="0"/>
              </a:rPr>
              <a:t> (1951a, p.3), the international diffusion of technology is “slow and irregular”, shaping the periphery’s pattern of specialization,  and resulting in a productive asymmetry (see also </a:t>
            </a:r>
            <a:r>
              <a:rPr lang="en-US" sz="1100" dirty="0" err="1">
                <a:solidFill>
                  <a:srgbClr val="000000"/>
                </a:solidFill>
                <a:effectLst/>
                <a:latin typeface="Times New Roman" panose="02020603050405020304" pitchFamily="18" charset="0"/>
                <a:ea typeface="Times New Roman" panose="02020603050405020304" pitchFamily="18" charset="0"/>
              </a:rPr>
              <a:t>Porcile</a:t>
            </a:r>
            <a:r>
              <a:rPr lang="en-US" sz="1100" dirty="0">
                <a:solidFill>
                  <a:srgbClr val="000000"/>
                </a:solidFill>
                <a:effectLst/>
                <a:latin typeface="Times New Roman" panose="02020603050405020304" pitchFamily="18" charset="0"/>
                <a:ea typeface="Times New Roman" panose="02020603050405020304" pitchFamily="18" charset="0"/>
              </a:rPr>
              <a:t> 2021). In </a:t>
            </a:r>
            <a:r>
              <a:rPr lang="en-US" sz="1100" dirty="0" err="1">
                <a:solidFill>
                  <a:srgbClr val="000000"/>
                </a:solidFill>
                <a:effectLst/>
                <a:latin typeface="Times New Roman" panose="02020603050405020304" pitchFamily="18" charset="0"/>
                <a:ea typeface="Times New Roman" panose="02020603050405020304" pitchFamily="18" charset="0"/>
              </a:rPr>
              <a:t>Prebisch’s</a:t>
            </a:r>
            <a:r>
              <a:rPr lang="en-US" sz="1100" dirty="0">
                <a:solidFill>
                  <a:srgbClr val="000000"/>
                </a:solidFill>
                <a:effectLst/>
                <a:latin typeface="Times New Roman" panose="02020603050405020304" pitchFamily="18" charset="0"/>
                <a:ea typeface="Times New Roman" panose="02020603050405020304" pitchFamily="18" charset="0"/>
              </a:rPr>
              <a:t> time, center countries were mainly producers and exporters of industrialized goods, and peripheral countries of commodities. Consequently, the exchange between center and periphery based on global free trade did not translate into gains for both – as argued by standard trade theories. This is due to the fact that the technical change originated in the center led to changes in </a:t>
            </a:r>
            <a:r>
              <a:rPr lang="en-US" sz="1100" dirty="0" err="1">
                <a:solidFill>
                  <a:srgbClr val="000000"/>
                </a:solidFill>
                <a:effectLst/>
                <a:latin typeface="Times New Roman" panose="02020603050405020304" pitchFamily="18" charset="0"/>
                <a:ea typeface="Times New Roman" panose="02020603050405020304" pitchFamily="18" charset="0"/>
              </a:rPr>
              <a:t>prodution</a:t>
            </a:r>
            <a:r>
              <a:rPr lang="en-US" sz="1100" dirty="0">
                <a:solidFill>
                  <a:srgbClr val="000000"/>
                </a:solidFill>
                <a:effectLst/>
                <a:latin typeface="Times New Roman" panose="02020603050405020304" pitchFamily="18" charset="0"/>
                <a:ea typeface="Times New Roman" panose="02020603050405020304" pitchFamily="18" charset="0"/>
              </a:rPr>
              <a:t> patterns and demand, resulting in a specialization of the center countries in goods with high income elasticity (industrialized goods), and of the peripheral countries in the production of goods with low income elasticity (commodities). Moreover, the periphery countries were featured by what Pinto (1976) called “structural heterogeneity”, i.e., modern and high productivity sectors (export activities) absorbed a small proportion of workers while the rest of the economy, featured by low-productivity sectors absorbed a much large proportion by workers. This heterogeneity implied the persistence of substantial productivity gaps, wage differentials between these two sectors, weak and fragmented labor markets, and workers with low bargaining power, resulting also in  high income inequality (</a:t>
            </a:r>
            <a:r>
              <a:rPr lang="en-US" sz="1100" dirty="0" err="1">
                <a:solidFill>
                  <a:srgbClr val="000000"/>
                </a:solidFill>
                <a:effectLst/>
                <a:latin typeface="Times New Roman" panose="02020603050405020304" pitchFamily="18" charset="0"/>
                <a:ea typeface="Times New Roman" panose="02020603050405020304" pitchFamily="18" charset="0"/>
              </a:rPr>
              <a:t>Prebisch</a:t>
            </a:r>
            <a:r>
              <a:rPr lang="en-US" sz="1100" dirty="0">
                <a:solidFill>
                  <a:srgbClr val="000000"/>
                </a:solidFill>
                <a:effectLst/>
                <a:latin typeface="Times New Roman" panose="02020603050405020304" pitchFamily="18" charset="0"/>
                <a:ea typeface="Times New Roman" panose="02020603050405020304" pitchFamily="18" charset="0"/>
              </a:rPr>
              <a:t> 1951b; </a:t>
            </a:r>
            <a:r>
              <a:rPr lang="en-US" sz="1100" dirty="0" err="1">
                <a:solidFill>
                  <a:srgbClr val="000000"/>
                </a:solidFill>
                <a:effectLst/>
                <a:latin typeface="Times New Roman" panose="02020603050405020304" pitchFamily="18" charset="0"/>
                <a:ea typeface="Times New Roman" panose="02020603050405020304" pitchFamily="18" charset="0"/>
              </a:rPr>
              <a:t>Porcile</a:t>
            </a:r>
            <a:r>
              <a:rPr lang="en-US" sz="1100" dirty="0">
                <a:solidFill>
                  <a:srgbClr val="000000"/>
                </a:solidFill>
                <a:effectLst/>
                <a:latin typeface="Times New Roman" panose="02020603050405020304" pitchFamily="18" charset="0"/>
                <a:ea typeface="Times New Roman" panose="02020603050405020304" pitchFamily="18" charset="0"/>
              </a:rPr>
              <a:t> 2021). </a:t>
            </a:r>
            <a:endParaRPr lang="en-CH" sz="1100" dirty="0">
              <a:solidFill>
                <a:srgbClr val="000000"/>
              </a:solidFill>
              <a:effectLst/>
              <a:latin typeface="Arial" panose="020B0604020202020204" pitchFamily="34" charset="0"/>
              <a:ea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10</a:t>
            </a:fld>
            <a:endParaRPr lang="en-US"/>
          </a:p>
        </p:txBody>
      </p:sp>
    </p:spTree>
    <p:extLst>
      <p:ext uri="{BB962C8B-B14F-4D97-AF65-F5344CB8AC3E}">
        <p14:creationId xmlns:p14="http://schemas.microsoft.com/office/powerpoint/2010/main" val="3594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891" y="4229100"/>
            <a:ext cx="5968218" cy="3600450"/>
          </a:xfrm>
        </p:spPr>
        <p:txBody>
          <a:bodyPr/>
          <a:lstStyle/>
          <a:p>
            <a:endParaRPr lang="en-CH" dirty="0"/>
          </a:p>
        </p:txBody>
      </p:sp>
      <p:sp>
        <p:nvSpPr>
          <p:cNvPr id="4" name="Slide Number Placeholder 3"/>
          <p:cNvSpPr>
            <a:spLocks noGrp="1"/>
          </p:cNvSpPr>
          <p:nvPr>
            <p:ph type="sldNum" sz="quarter" idx="5"/>
          </p:nvPr>
        </p:nvSpPr>
        <p:spPr/>
        <p:txBody>
          <a:bodyPr/>
          <a:lstStyle/>
          <a:p>
            <a:fld id="{FBFFE59A-55DA-4D48-A409-8881800E0EF7}" type="slidenum">
              <a:rPr lang="en-US" smtClean="0"/>
              <a:t>11</a:t>
            </a:fld>
            <a:endParaRPr lang="en-US"/>
          </a:p>
        </p:txBody>
      </p:sp>
    </p:spTree>
    <p:extLst>
      <p:ext uri="{BB962C8B-B14F-4D97-AF65-F5344CB8AC3E}">
        <p14:creationId xmlns:p14="http://schemas.microsoft.com/office/powerpoint/2010/main" val="804355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imple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8"/>
            <a:ext cx="10515600" cy="2852737"/>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4456943"/>
            <a:ext cx="10515600" cy="843927"/>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6" name="TextBox 5">
            <a:extLst>
              <a:ext uri="{FF2B5EF4-FFF2-40B4-BE49-F238E27FC236}">
                <a16:creationId xmlns:a16="http://schemas.microsoft.com/office/drawing/2014/main" id="{8620F4C3-FBB0-446F-B82A-7ACD1E89EBD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86627EBC-94E2-4AC2-97C9-9EB8F860D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1EB33A35-827B-4728-A4D8-06020C5E35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393896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blue bg">
    <p:bg>
      <p:bgPr>
        <a:solidFill>
          <a:schemeClr val="accent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4E2AA53-0C82-4D6F-A1F0-7F1B8FD7B452}"/>
              </a:ext>
            </a:extLst>
          </p:cNvPr>
          <p:cNvSpPr/>
          <p:nvPr userDrawn="1"/>
        </p:nvSpPr>
        <p:spPr>
          <a:xfrm>
            <a:off x="5187077" y="4231884"/>
            <a:ext cx="1834577" cy="18345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1600348" y="2064723"/>
            <a:ext cx="8843963" cy="923925"/>
          </a:xfrm>
        </p:spPr>
        <p:txBody>
          <a:bodyPr>
            <a:noAutofit/>
          </a:bodyPr>
          <a:lstStyle>
            <a:lvl1pPr marL="0" indent="0" algn="ctr">
              <a:buNone/>
              <a:defRPr sz="4400" baseline="0">
                <a:solidFill>
                  <a:schemeClr val="bg1"/>
                </a:solidFill>
                <a:latin typeface="HelveticaNeueLT Std Med" panose="020B0604020202020204" pitchFamily="34" charset="0"/>
              </a:defRPr>
            </a:lvl1pPr>
          </a:lstStyle>
          <a:p>
            <a:pPr>
              <a:lnSpc>
                <a:spcPct val="75000"/>
              </a:lnSpc>
            </a:pPr>
            <a:r>
              <a:rPr lang="en-US" dirty="0"/>
              <a:t>Title section</a:t>
            </a:r>
          </a:p>
        </p:txBody>
      </p:sp>
      <p:pic>
        <p:nvPicPr>
          <p:cNvPr id="6" name="Graphic 5">
            <a:extLst>
              <a:ext uri="{FF2B5EF4-FFF2-40B4-BE49-F238E27FC236}">
                <a16:creationId xmlns:a16="http://schemas.microsoft.com/office/drawing/2014/main" id="{405D379B-F593-4800-B623-119CCEDD12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1978" y="4687735"/>
            <a:ext cx="744777" cy="922876"/>
          </a:xfrm>
          <a:prstGeom prst="rect">
            <a:avLst/>
          </a:prstGeom>
        </p:spPr>
      </p:pic>
    </p:spTree>
    <p:extLst>
      <p:ext uri="{BB962C8B-B14F-4D97-AF65-F5344CB8AC3E}">
        <p14:creationId xmlns:p14="http://schemas.microsoft.com/office/powerpoint/2010/main" val="333739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Picture top">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7B2CEB9-4050-4BCA-8B5F-A72FFA9C4310}"/>
              </a:ext>
            </a:extLst>
          </p:cNvPr>
          <p:cNvSpPr>
            <a:spLocks noGrp="1"/>
          </p:cNvSpPr>
          <p:nvPr>
            <p:ph type="pic" sz="quarter" idx="12"/>
          </p:nvPr>
        </p:nvSpPr>
        <p:spPr>
          <a:xfrm>
            <a:off x="0" y="0"/>
            <a:ext cx="12192000" cy="4918075"/>
          </a:xfrm>
        </p:spPr>
        <p:txBody>
          <a:bodyPr/>
          <a:lstStyle/>
          <a:p>
            <a:endParaRPr lang="en-US" dirty="0"/>
          </a:p>
        </p:txBody>
      </p:sp>
      <p:pic>
        <p:nvPicPr>
          <p:cNvPr id="6" name="Graphic 5">
            <a:extLst>
              <a:ext uri="{FF2B5EF4-FFF2-40B4-BE49-F238E27FC236}">
                <a16:creationId xmlns:a16="http://schemas.microsoft.com/office/drawing/2014/main" id="{8239C795-AF17-4F3A-A717-D9A25B0C63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870" y="5402613"/>
            <a:ext cx="744777" cy="922876"/>
          </a:xfrm>
          <a:prstGeom prst="rect">
            <a:avLst/>
          </a:prstGeom>
        </p:spPr>
      </p:pic>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2025650" y="5402263"/>
            <a:ext cx="8843963" cy="923925"/>
          </a:xfrm>
        </p:spPr>
        <p:txBody>
          <a:bodyPr>
            <a:noAutofit/>
          </a:bodyPr>
          <a:lstStyle>
            <a:lvl1pPr marL="0" indent="0">
              <a:buNone/>
              <a:defRPr sz="4400" baseline="0">
                <a:solidFill>
                  <a:schemeClr val="accent1"/>
                </a:solidFill>
                <a:latin typeface="HelveticaNeueLT Std Med" panose="020B0604020202020204" pitchFamily="34" charset="0"/>
              </a:defRPr>
            </a:lvl1pPr>
          </a:lstStyle>
          <a:p>
            <a:pPr>
              <a:lnSpc>
                <a:spcPct val="75000"/>
              </a:lnSpc>
            </a:pPr>
            <a:r>
              <a:rPr lang="en-US" dirty="0"/>
              <a:t>Title section</a:t>
            </a:r>
          </a:p>
        </p:txBody>
      </p:sp>
    </p:spTree>
    <p:extLst>
      <p:ext uri="{BB962C8B-B14F-4D97-AF65-F5344CB8AC3E}">
        <p14:creationId xmlns:p14="http://schemas.microsoft.com/office/powerpoint/2010/main" val="17689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icture top - blue bg">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7B2CEB9-4050-4BCA-8B5F-A72FFA9C4310}"/>
              </a:ext>
            </a:extLst>
          </p:cNvPr>
          <p:cNvSpPr>
            <a:spLocks noGrp="1"/>
          </p:cNvSpPr>
          <p:nvPr>
            <p:ph type="pic" sz="quarter" idx="12"/>
          </p:nvPr>
        </p:nvSpPr>
        <p:spPr>
          <a:xfrm>
            <a:off x="0" y="0"/>
            <a:ext cx="12192000" cy="4918075"/>
          </a:xfrm>
        </p:spPr>
        <p:txBody>
          <a:bodyPr/>
          <a:lstStyle/>
          <a:p>
            <a:endParaRPr lang="en-US" dirty="0"/>
          </a:p>
        </p:txBody>
      </p:sp>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2025650" y="5402263"/>
            <a:ext cx="8843963" cy="923925"/>
          </a:xfrm>
        </p:spPr>
        <p:txBody>
          <a:bodyPr>
            <a:noAutofit/>
          </a:bodyPr>
          <a:lstStyle>
            <a:lvl1pPr marL="0" indent="0">
              <a:buNone/>
              <a:defRPr sz="4400" baseline="0">
                <a:solidFill>
                  <a:schemeClr val="bg1"/>
                </a:solidFill>
                <a:latin typeface="HelveticaNeueLT Std Med" panose="020B0604020202020204" pitchFamily="34" charset="0"/>
              </a:defRPr>
            </a:lvl1pPr>
          </a:lstStyle>
          <a:p>
            <a:pPr>
              <a:lnSpc>
                <a:spcPct val="75000"/>
              </a:lnSpc>
            </a:pPr>
            <a:r>
              <a:rPr lang="en-US" dirty="0"/>
              <a:t>Title section</a:t>
            </a:r>
          </a:p>
        </p:txBody>
      </p:sp>
      <p:pic>
        <p:nvPicPr>
          <p:cNvPr id="5" name="Graphic 4">
            <a:extLst>
              <a:ext uri="{FF2B5EF4-FFF2-40B4-BE49-F238E27FC236}">
                <a16:creationId xmlns:a16="http://schemas.microsoft.com/office/drawing/2014/main" id="{12801136-1629-43A9-AE3B-5958C0610E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209" y="5402613"/>
            <a:ext cx="730438" cy="905108"/>
          </a:xfrm>
          <a:prstGeom prst="rect">
            <a:avLst/>
          </a:prstGeom>
        </p:spPr>
      </p:pic>
    </p:spTree>
    <p:extLst>
      <p:ext uri="{BB962C8B-B14F-4D97-AF65-F5344CB8AC3E}">
        <p14:creationId xmlns:p14="http://schemas.microsoft.com/office/powerpoint/2010/main" val="209525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lue bg">
    <p:bg>
      <p:bgPr>
        <a:solidFill>
          <a:schemeClr val="accent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4E2AA53-0C82-4D6F-A1F0-7F1B8FD7B452}"/>
              </a:ext>
            </a:extLst>
          </p:cNvPr>
          <p:cNvSpPr/>
          <p:nvPr userDrawn="1"/>
        </p:nvSpPr>
        <p:spPr>
          <a:xfrm>
            <a:off x="5187077" y="4231884"/>
            <a:ext cx="1834577" cy="18345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1600348" y="2064723"/>
            <a:ext cx="8843963" cy="923925"/>
          </a:xfrm>
        </p:spPr>
        <p:txBody>
          <a:bodyPr>
            <a:noAutofit/>
          </a:bodyPr>
          <a:lstStyle>
            <a:lvl1pPr marL="0" indent="0" algn="ctr">
              <a:buNone/>
              <a:defRPr sz="4400" baseline="0">
                <a:solidFill>
                  <a:schemeClr val="bg1"/>
                </a:solidFill>
                <a:latin typeface="HelveticaNeueLT Std Med" panose="020B0604020202020204" pitchFamily="34" charset="0"/>
              </a:defRPr>
            </a:lvl1pPr>
          </a:lstStyle>
          <a:p>
            <a:pPr>
              <a:lnSpc>
                <a:spcPct val="75000"/>
              </a:lnSpc>
            </a:pPr>
            <a:r>
              <a:rPr lang="en-US" dirty="0"/>
              <a:t>Title section</a:t>
            </a:r>
          </a:p>
        </p:txBody>
      </p:sp>
      <p:pic>
        <p:nvPicPr>
          <p:cNvPr id="6" name="Graphic 5">
            <a:extLst>
              <a:ext uri="{FF2B5EF4-FFF2-40B4-BE49-F238E27FC236}">
                <a16:creationId xmlns:a16="http://schemas.microsoft.com/office/drawing/2014/main" id="{405D379B-F593-4800-B623-119CCEDD12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1978" y="4687735"/>
            <a:ext cx="744777" cy="922876"/>
          </a:xfrm>
          <a:prstGeom prst="rect">
            <a:avLst/>
          </a:prstGeom>
        </p:spPr>
      </p:pic>
    </p:spTree>
    <p:extLst>
      <p:ext uri="{BB962C8B-B14F-4D97-AF65-F5344CB8AC3E}">
        <p14:creationId xmlns:p14="http://schemas.microsoft.com/office/powerpoint/2010/main" val="240499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hite bg">
    <p:bg>
      <p:bgPr>
        <a:solidFill>
          <a:schemeClr val="bg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4E2AA53-0C82-4D6F-A1F0-7F1B8FD7B452}"/>
              </a:ext>
            </a:extLst>
          </p:cNvPr>
          <p:cNvSpPr/>
          <p:nvPr userDrawn="1"/>
        </p:nvSpPr>
        <p:spPr>
          <a:xfrm>
            <a:off x="5187077" y="4231884"/>
            <a:ext cx="1834577" cy="18345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1600348" y="2064723"/>
            <a:ext cx="8843963" cy="923925"/>
          </a:xfrm>
        </p:spPr>
        <p:txBody>
          <a:bodyPr>
            <a:noAutofit/>
          </a:bodyPr>
          <a:lstStyle>
            <a:lvl1pPr marL="0" indent="0" algn="ctr">
              <a:buNone/>
              <a:defRPr sz="4400" baseline="0">
                <a:solidFill>
                  <a:schemeClr val="accent1"/>
                </a:solidFill>
                <a:latin typeface="HelveticaNeueLT Std Med" panose="020B0604020202020204" pitchFamily="34" charset="0"/>
              </a:defRPr>
            </a:lvl1pPr>
          </a:lstStyle>
          <a:p>
            <a:pPr>
              <a:lnSpc>
                <a:spcPct val="75000"/>
              </a:lnSpc>
            </a:pPr>
            <a:r>
              <a:rPr lang="en-US" dirty="0"/>
              <a:t>Title section</a:t>
            </a:r>
          </a:p>
        </p:txBody>
      </p:sp>
      <p:pic>
        <p:nvPicPr>
          <p:cNvPr id="7" name="Graphic 6">
            <a:extLst>
              <a:ext uri="{FF2B5EF4-FFF2-40B4-BE49-F238E27FC236}">
                <a16:creationId xmlns:a16="http://schemas.microsoft.com/office/drawing/2014/main" id="{05B4CF8D-2467-412B-8850-0A179E46C4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6317" y="4696618"/>
            <a:ext cx="730438" cy="905108"/>
          </a:xfrm>
          <a:prstGeom prst="rect">
            <a:avLst/>
          </a:prstGeom>
        </p:spPr>
      </p:pic>
    </p:spTree>
    <p:extLst>
      <p:ext uri="{BB962C8B-B14F-4D97-AF65-F5344CB8AC3E}">
        <p14:creationId xmlns:p14="http://schemas.microsoft.com/office/powerpoint/2010/main" val="337746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Picture righ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2AD82FC-3E39-4E34-A342-134C694CC742}"/>
              </a:ext>
            </a:extLst>
          </p:cNvPr>
          <p:cNvSpPr>
            <a:spLocks noGrp="1"/>
          </p:cNvSpPr>
          <p:nvPr>
            <p:ph type="pic" sz="quarter" idx="12"/>
          </p:nvPr>
        </p:nvSpPr>
        <p:spPr>
          <a:xfrm>
            <a:off x="6300136" y="1"/>
            <a:ext cx="5891864" cy="6858000"/>
          </a:xfrm>
          <a:custGeom>
            <a:avLst/>
            <a:gdLst>
              <a:gd name="connsiteX0" fmla="*/ 0 w 8980170"/>
              <a:gd name="connsiteY0" fmla="*/ 717406 h 6858000"/>
              <a:gd name="connsiteX1" fmla="*/ 3211830 w 8980170"/>
              <a:gd name="connsiteY1" fmla="*/ 717406 h 6858000"/>
              <a:gd name="connsiteX2" fmla="*/ 3211830 w 8980170"/>
              <a:gd name="connsiteY2" fmla="*/ 2001982 h 6858000"/>
              <a:gd name="connsiteX3" fmla="*/ 0 w 8980170"/>
              <a:gd name="connsiteY3" fmla="*/ 2001982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4324518 w 8980170"/>
              <a:gd name="connsiteY13" fmla="*/ 0 h 6858000"/>
              <a:gd name="connsiteX14" fmla="*/ 5440160 w 8980170"/>
              <a:gd name="connsiteY14" fmla="*/ 0 h 6858000"/>
              <a:gd name="connsiteX15" fmla="*/ 4203947 w 8980170"/>
              <a:gd name="connsiteY15" fmla="*/ 6858000 h 6858000"/>
              <a:gd name="connsiteX16" fmla="*/ 3088306 w 8980170"/>
              <a:gd name="connsiteY16" fmla="*/ 6858000 h 6858000"/>
              <a:gd name="connsiteX17" fmla="*/ 6148260 w 8980170"/>
              <a:gd name="connsiteY17" fmla="*/ 0 h 6858000"/>
              <a:gd name="connsiteX18" fmla="*/ 8217047 w 8980170"/>
              <a:gd name="connsiteY18" fmla="*/ 0 h 6858000"/>
              <a:gd name="connsiteX19" fmla="*/ 6980832 w 8980170"/>
              <a:gd name="connsiteY19" fmla="*/ 6858000 h 6858000"/>
              <a:gd name="connsiteX20" fmla="*/ 4912048 w 8980170"/>
              <a:gd name="connsiteY20" fmla="*/ 6858000 h 6858000"/>
              <a:gd name="connsiteX21" fmla="*/ 6044235 w 8980170"/>
              <a:gd name="connsiteY21" fmla="*/ 0 h 6858000"/>
              <a:gd name="connsiteX22" fmla="*/ 4808022 w 8980170"/>
              <a:gd name="connsiteY22" fmla="*/ 6858000 h 6858000"/>
              <a:gd name="connsiteX23" fmla="*/ 4307973 w 8980170"/>
              <a:gd name="connsiteY23" fmla="*/ 6858000 h 6858000"/>
              <a:gd name="connsiteX24" fmla="*/ 5544185 w 8980170"/>
              <a:gd name="connsiteY24" fmla="*/ 0 h 6858000"/>
              <a:gd name="connsiteX0" fmla="*/ 0 w 8980170"/>
              <a:gd name="connsiteY0" fmla="*/ 717406 h 6858000"/>
              <a:gd name="connsiteX1" fmla="*/ 3211830 w 8980170"/>
              <a:gd name="connsiteY1" fmla="*/ 717406 h 6858000"/>
              <a:gd name="connsiteX2" fmla="*/ 3405794 w 8980170"/>
              <a:gd name="connsiteY2" fmla="*/ 2182091 h 6858000"/>
              <a:gd name="connsiteX3" fmla="*/ 0 w 8980170"/>
              <a:gd name="connsiteY3" fmla="*/ 2001982 h 6858000"/>
              <a:gd name="connsiteX4" fmla="*/ 0 w 8980170"/>
              <a:gd name="connsiteY4" fmla="*/ 717406 h 6858000"/>
              <a:gd name="connsiteX5" fmla="*/ 8608775 w 8980170"/>
              <a:gd name="connsiteY5" fmla="*/ 1 h 6858000"/>
              <a:gd name="connsiteX6" fmla="*/ 8980170 w 8980170"/>
              <a:gd name="connsiteY6" fmla="*/ 1 h 6858000"/>
              <a:gd name="connsiteX7" fmla="*/ 8980170 w 8980170"/>
              <a:gd name="connsiteY7" fmla="*/ 2917415 h 6858000"/>
              <a:gd name="connsiteX8" fmla="*/ 8269846 w 8980170"/>
              <a:gd name="connsiteY8" fmla="*/ 6858000 h 6858000"/>
              <a:gd name="connsiteX9" fmla="*/ 7372563 w 8980170"/>
              <a:gd name="connsiteY9" fmla="*/ 6858000 h 6858000"/>
              <a:gd name="connsiteX10" fmla="*/ 8608775 w 8980170"/>
              <a:gd name="connsiteY10" fmla="*/ 1 h 6858000"/>
              <a:gd name="connsiteX11" fmla="*/ 8494132 w 8980170"/>
              <a:gd name="connsiteY11" fmla="*/ 0 h 6858000"/>
              <a:gd name="connsiteX12" fmla="*/ 7257919 w 8980170"/>
              <a:gd name="connsiteY12" fmla="*/ 6858000 h 6858000"/>
              <a:gd name="connsiteX13" fmla="*/ 7085163 w 8980170"/>
              <a:gd name="connsiteY13" fmla="*/ 6858000 h 6858000"/>
              <a:gd name="connsiteX14" fmla="*/ 8321376 w 8980170"/>
              <a:gd name="connsiteY14" fmla="*/ 0 h 6858000"/>
              <a:gd name="connsiteX15" fmla="*/ 8494132 w 8980170"/>
              <a:gd name="connsiteY15" fmla="*/ 0 h 6858000"/>
              <a:gd name="connsiteX16" fmla="*/ 4324518 w 8980170"/>
              <a:gd name="connsiteY16" fmla="*/ 0 h 6858000"/>
              <a:gd name="connsiteX17" fmla="*/ 5440160 w 8980170"/>
              <a:gd name="connsiteY17" fmla="*/ 0 h 6858000"/>
              <a:gd name="connsiteX18" fmla="*/ 4203947 w 8980170"/>
              <a:gd name="connsiteY18" fmla="*/ 6858000 h 6858000"/>
              <a:gd name="connsiteX19" fmla="*/ 3088306 w 8980170"/>
              <a:gd name="connsiteY19" fmla="*/ 6858000 h 6858000"/>
              <a:gd name="connsiteX20" fmla="*/ 4324518 w 8980170"/>
              <a:gd name="connsiteY20" fmla="*/ 0 h 6858000"/>
              <a:gd name="connsiteX21" fmla="*/ 6148260 w 8980170"/>
              <a:gd name="connsiteY21" fmla="*/ 0 h 6858000"/>
              <a:gd name="connsiteX22" fmla="*/ 8217047 w 8980170"/>
              <a:gd name="connsiteY22" fmla="*/ 0 h 6858000"/>
              <a:gd name="connsiteX23" fmla="*/ 6980832 w 8980170"/>
              <a:gd name="connsiteY23" fmla="*/ 6858000 h 6858000"/>
              <a:gd name="connsiteX24" fmla="*/ 4912048 w 8980170"/>
              <a:gd name="connsiteY24" fmla="*/ 6858000 h 6858000"/>
              <a:gd name="connsiteX25" fmla="*/ 6148260 w 8980170"/>
              <a:gd name="connsiteY25" fmla="*/ 0 h 6858000"/>
              <a:gd name="connsiteX26" fmla="*/ 6044235 w 8980170"/>
              <a:gd name="connsiteY26" fmla="*/ 0 h 6858000"/>
              <a:gd name="connsiteX27" fmla="*/ 4808022 w 8980170"/>
              <a:gd name="connsiteY27" fmla="*/ 6858000 h 6858000"/>
              <a:gd name="connsiteX28" fmla="*/ 4307973 w 8980170"/>
              <a:gd name="connsiteY28" fmla="*/ 6858000 h 6858000"/>
              <a:gd name="connsiteX29" fmla="*/ 5544185 w 8980170"/>
              <a:gd name="connsiteY29" fmla="*/ 0 h 6858000"/>
              <a:gd name="connsiteX30" fmla="*/ 6044235 w 8980170"/>
              <a:gd name="connsiteY30" fmla="*/ 0 h 6858000"/>
              <a:gd name="connsiteX0" fmla="*/ 0 w 8980170"/>
              <a:gd name="connsiteY0" fmla="*/ 717406 h 6858000"/>
              <a:gd name="connsiteX1" fmla="*/ 3211830 w 8980170"/>
              <a:gd name="connsiteY1" fmla="*/ 717406 h 6858000"/>
              <a:gd name="connsiteX2" fmla="*/ 3405794 w 8980170"/>
              <a:gd name="connsiteY2" fmla="*/ 2182091 h 6858000"/>
              <a:gd name="connsiteX3" fmla="*/ 0 w 8980170"/>
              <a:gd name="connsiteY3" fmla="*/ 2001982 h 6858000"/>
              <a:gd name="connsiteX4" fmla="*/ 0 w 8980170"/>
              <a:gd name="connsiteY4" fmla="*/ 717406 h 6858000"/>
              <a:gd name="connsiteX5" fmla="*/ 8608775 w 8980170"/>
              <a:gd name="connsiteY5" fmla="*/ 1 h 6858000"/>
              <a:gd name="connsiteX6" fmla="*/ 8980170 w 8980170"/>
              <a:gd name="connsiteY6" fmla="*/ 1 h 6858000"/>
              <a:gd name="connsiteX7" fmla="*/ 8980170 w 8980170"/>
              <a:gd name="connsiteY7" fmla="*/ 2917415 h 6858000"/>
              <a:gd name="connsiteX8" fmla="*/ 8269846 w 8980170"/>
              <a:gd name="connsiteY8" fmla="*/ 6858000 h 6858000"/>
              <a:gd name="connsiteX9" fmla="*/ 7372563 w 8980170"/>
              <a:gd name="connsiteY9" fmla="*/ 6858000 h 6858000"/>
              <a:gd name="connsiteX10" fmla="*/ 8608775 w 8980170"/>
              <a:gd name="connsiteY10" fmla="*/ 1 h 6858000"/>
              <a:gd name="connsiteX11" fmla="*/ 8494132 w 8980170"/>
              <a:gd name="connsiteY11" fmla="*/ 0 h 6858000"/>
              <a:gd name="connsiteX12" fmla="*/ 7257919 w 8980170"/>
              <a:gd name="connsiteY12" fmla="*/ 6858000 h 6858000"/>
              <a:gd name="connsiteX13" fmla="*/ 7085163 w 8980170"/>
              <a:gd name="connsiteY13" fmla="*/ 6858000 h 6858000"/>
              <a:gd name="connsiteX14" fmla="*/ 8321376 w 8980170"/>
              <a:gd name="connsiteY14" fmla="*/ 0 h 6858000"/>
              <a:gd name="connsiteX15" fmla="*/ 8494132 w 8980170"/>
              <a:gd name="connsiteY15" fmla="*/ 0 h 6858000"/>
              <a:gd name="connsiteX16" fmla="*/ 4324518 w 8980170"/>
              <a:gd name="connsiteY16" fmla="*/ 0 h 6858000"/>
              <a:gd name="connsiteX17" fmla="*/ 5440160 w 8980170"/>
              <a:gd name="connsiteY17" fmla="*/ 0 h 6858000"/>
              <a:gd name="connsiteX18" fmla="*/ 4203947 w 8980170"/>
              <a:gd name="connsiteY18" fmla="*/ 6858000 h 6858000"/>
              <a:gd name="connsiteX19" fmla="*/ 3088306 w 8980170"/>
              <a:gd name="connsiteY19" fmla="*/ 6858000 h 6858000"/>
              <a:gd name="connsiteX20" fmla="*/ 4324518 w 8980170"/>
              <a:gd name="connsiteY20" fmla="*/ 0 h 6858000"/>
              <a:gd name="connsiteX21" fmla="*/ 6148260 w 8980170"/>
              <a:gd name="connsiteY21" fmla="*/ 0 h 6858000"/>
              <a:gd name="connsiteX22" fmla="*/ 8217047 w 8980170"/>
              <a:gd name="connsiteY22" fmla="*/ 0 h 6858000"/>
              <a:gd name="connsiteX23" fmla="*/ 6980832 w 8980170"/>
              <a:gd name="connsiteY23" fmla="*/ 6858000 h 6858000"/>
              <a:gd name="connsiteX24" fmla="*/ 4912048 w 8980170"/>
              <a:gd name="connsiteY24" fmla="*/ 6858000 h 6858000"/>
              <a:gd name="connsiteX25" fmla="*/ 6148260 w 8980170"/>
              <a:gd name="connsiteY25" fmla="*/ 0 h 6858000"/>
              <a:gd name="connsiteX26" fmla="*/ 6044235 w 8980170"/>
              <a:gd name="connsiteY26" fmla="*/ 0 h 6858000"/>
              <a:gd name="connsiteX27" fmla="*/ 4808022 w 8980170"/>
              <a:gd name="connsiteY27" fmla="*/ 6858000 h 6858000"/>
              <a:gd name="connsiteX28" fmla="*/ 4307973 w 8980170"/>
              <a:gd name="connsiteY28" fmla="*/ 6858000 h 6858000"/>
              <a:gd name="connsiteX29" fmla="*/ 5544185 w 8980170"/>
              <a:gd name="connsiteY29" fmla="*/ 0 h 6858000"/>
              <a:gd name="connsiteX30" fmla="*/ 6044235 w 8980170"/>
              <a:gd name="connsiteY30" fmla="*/ 0 h 6858000"/>
              <a:gd name="connsiteX0" fmla="*/ 0 w 8980170"/>
              <a:gd name="connsiteY0" fmla="*/ 717406 h 6858000"/>
              <a:gd name="connsiteX1" fmla="*/ 3211830 w 8980170"/>
              <a:gd name="connsiteY1" fmla="*/ 717406 h 6858000"/>
              <a:gd name="connsiteX2" fmla="*/ 0 w 8980170"/>
              <a:gd name="connsiteY2" fmla="*/ 2001982 h 6858000"/>
              <a:gd name="connsiteX3" fmla="*/ 0 w 8980170"/>
              <a:gd name="connsiteY3" fmla="*/ 717406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608775 w 8980170"/>
              <a:gd name="connsiteY9" fmla="*/ 1 h 6858000"/>
              <a:gd name="connsiteX10" fmla="*/ 8494132 w 8980170"/>
              <a:gd name="connsiteY10" fmla="*/ 0 h 6858000"/>
              <a:gd name="connsiteX11" fmla="*/ 7257919 w 8980170"/>
              <a:gd name="connsiteY11" fmla="*/ 6858000 h 6858000"/>
              <a:gd name="connsiteX12" fmla="*/ 7085163 w 8980170"/>
              <a:gd name="connsiteY12" fmla="*/ 6858000 h 6858000"/>
              <a:gd name="connsiteX13" fmla="*/ 8321376 w 8980170"/>
              <a:gd name="connsiteY13" fmla="*/ 0 h 6858000"/>
              <a:gd name="connsiteX14" fmla="*/ 8494132 w 8980170"/>
              <a:gd name="connsiteY14" fmla="*/ 0 h 6858000"/>
              <a:gd name="connsiteX15" fmla="*/ 4324518 w 8980170"/>
              <a:gd name="connsiteY15" fmla="*/ 0 h 6858000"/>
              <a:gd name="connsiteX16" fmla="*/ 5440160 w 8980170"/>
              <a:gd name="connsiteY16" fmla="*/ 0 h 6858000"/>
              <a:gd name="connsiteX17" fmla="*/ 4203947 w 8980170"/>
              <a:gd name="connsiteY17" fmla="*/ 6858000 h 6858000"/>
              <a:gd name="connsiteX18" fmla="*/ 3088306 w 8980170"/>
              <a:gd name="connsiteY18" fmla="*/ 6858000 h 6858000"/>
              <a:gd name="connsiteX19" fmla="*/ 4324518 w 8980170"/>
              <a:gd name="connsiteY19" fmla="*/ 0 h 6858000"/>
              <a:gd name="connsiteX20" fmla="*/ 6148260 w 8980170"/>
              <a:gd name="connsiteY20" fmla="*/ 0 h 6858000"/>
              <a:gd name="connsiteX21" fmla="*/ 8217047 w 8980170"/>
              <a:gd name="connsiteY21" fmla="*/ 0 h 6858000"/>
              <a:gd name="connsiteX22" fmla="*/ 6980832 w 8980170"/>
              <a:gd name="connsiteY22" fmla="*/ 6858000 h 6858000"/>
              <a:gd name="connsiteX23" fmla="*/ 4912048 w 8980170"/>
              <a:gd name="connsiteY23" fmla="*/ 6858000 h 6858000"/>
              <a:gd name="connsiteX24" fmla="*/ 6148260 w 8980170"/>
              <a:gd name="connsiteY24" fmla="*/ 0 h 6858000"/>
              <a:gd name="connsiteX25" fmla="*/ 6044235 w 8980170"/>
              <a:gd name="connsiteY25" fmla="*/ 0 h 6858000"/>
              <a:gd name="connsiteX26" fmla="*/ 4808022 w 8980170"/>
              <a:gd name="connsiteY26" fmla="*/ 6858000 h 6858000"/>
              <a:gd name="connsiteX27" fmla="*/ 4307973 w 8980170"/>
              <a:gd name="connsiteY27" fmla="*/ 6858000 h 6858000"/>
              <a:gd name="connsiteX28" fmla="*/ 5544185 w 8980170"/>
              <a:gd name="connsiteY28" fmla="*/ 0 h 6858000"/>
              <a:gd name="connsiteX29" fmla="*/ 6044235 w 8980170"/>
              <a:gd name="connsiteY29" fmla="*/ 0 h 6858000"/>
              <a:gd name="connsiteX0" fmla="*/ 0 w 8980170"/>
              <a:gd name="connsiteY0" fmla="*/ 717406 h 6858000"/>
              <a:gd name="connsiteX1" fmla="*/ 3211830 w 8980170"/>
              <a:gd name="connsiteY1" fmla="*/ 717406 h 6858000"/>
              <a:gd name="connsiteX2" fmla="*/ 0 w 8980170"/>
              <a:gd name="connsiteY2" fmla="*/ 2001982 h 6858000"/>
              <a:gd name="connsiteX3" fmla="*/ 0 w 8980170"/>
              <a:gd name="connsiteY3" fmla="*/ 717406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608775 w 8980170"/>
              <a:gd name="connsiteY9" fmla="*/ 1 h 6858000"/>
              <a:gd name="connsiteX10" fmla="*/ 8494132 w 8980170"/>
              <a:gd name="connsiteY10" fmla="*/ 0 h 6858000"/>
              <a:gd name="connsiteX11" fmla="*/ 7257919 w 8980170"/>
              <a:gd name="connsiteY11" fmla="*/ 6858000 h 6858000"/>
              <a:gd name="connsiteX12" fmla="*/ 7085163 w 8980170"/>
              <a:gd name="connsiteY12" fmla="*/ 6858000 h 6858000"/>
              <a:gd name="connsiteX13" fmla="*/ 8321376 w 8980170"/>
              <a:gd name="connsiteY13" fmla="*/ 0 h 6858000"/>
              <a:gd name="connsiteX14" fmla="*/ 8494132 w 8980170"/>
              <a:gd name="connsiteY14" fmla="*/ 0 h 6858000"/>
              <a:gd name="connsiteX15" fmla="*/ 4324518 w 8980170"/>
              <a:gd name="connsiteY15" fmla="*/ 0 h 6858000"/>
              <a:gd name="connsiteX16" fmla="*/ 5440160 w 8980170"/>
              <a:gd name="connsiteY16" fmla="*/ 0 h 6858000"/>
              <a:gd name="connsiteX17" fmla="*/ 4203947 w 8980170"/>
              <a:gd name="connsiteY17" fmla="*/ 6858000 h 6858000"/>
              <a:gd name="connsiteX18" fmla="*/ 3088306 w 8980170"/>
              <a:gd name="connsiteY18" fmla="*/ 6858000 h 6858000"/>
              <a:gd name="connsiteX19" fmla="*/ 4324518 w 8980170"/>
              <a:gd name="connsiteY19" fmla="*/ 0 h 6858000"/>
              <a:gd name="connsiteX20" fmla="*/ 6148260 w 8980170"/>
              <a:gd name="connsiteY20" fmla="*/ 0 h 6858000"/>
              <a:gd name="connsiteX21" fmla="*/ 8217047 w 8980170"/>
              <a:gd name="connsiteY21" fmla="*/ 0 h 6858000"/>
              <a:gd name="connsiteX22" fmla="*/ 6980832 w 8980170"/>
              <a:gd name="connsiteY22" fmla="*/ 6858000 h 6858000"/>
              <a:gd name="connsiteX23" fmla="*/ 4912048 w 8980170"/>
              <a:gd name="connsiteY23" fmla="*/ 6858000 h 6858000"/>
              <a:gd name="connsiteX24" fmla="*/ 6148260 w 8980170"/>
              <a:gd name="connsiteY24" fmla="*/ 0 h 6858000"/>
              <a:gd name="connsiteX25" fmla="*/ 6044235 w 8980170"/>
              <a:gd name="connsiteY25" fmla="*/ 0 h 6858000"/>
              <a:gd name="connsiteX26" fmla="*/ 4808022 w 8980170"/>
              <a:gd name="connsiteY26" fmla="*/ 6858000 h 6858000"/>
              <a:gd name="connsiteX27" fmla="*/ 4307973 w 8980170"/>
              <a:gd name="connsiteY27" fmla="*/ 6858000 h 6858000"/>
              <a:gd name="connsiteX28" fmla="*/ 5544185 w 8980170"/>
              <a:gd name="connsiteY28" fmla="*/ 0 h 6858000"/>
              <a:gd name="connsiteX29" fmla="*/ 6044235 w 8980170"/>
              <a:gd name="connsiteY29" fmla="*/ 0 h 6858000"/>
              <a:gd name="connsiteX0" fmla="*/ 0 w 8980170"/>
              <a:gd name="connsiteY0" fmla="*/ 717406 h 6858000"/>
              <a:gd name="connsiteX1" fmla="*/ 0 w 8980170"/>
              <a:gd name="connsiteY1" fmla="*/ 2001982 h 6858000"/>
              <a:gd name="connsiteX2" fmla="*/ 0 w 8980170"/>
              <a:gd name="connsiteY2" fmla="*/ 717406 h 6858000"/>
              <a:gd name="connsiteX3" fmla="*/ 8608775 w 8980170"/>
              <a:gd name="connsiteY3" fmla="*/ 1 h 6858000"/>
              <a:gd name="connsiteX4" fmla="*/ 8980170 w 8980170"/>
              <a:gd name="connsiteY4" fmla="*/ 1 h 6858000"/>
              <a:gd name="connsiteX5" fmla="*/ 8980170 w 8980170"/>
              <a:gd name="connsiteY5" fmla="*/ 2917415 h 6858000"/>
              <a:gd name="connsiteX6" fmla="*/ 8269846 w 8980170"/>
              <a:gd name="connsiteY6" fmla="*/ 6858000 h 6858000"/>
              <a:gd name="connsiteX7" fmla="*/ 7372563 w 8980170"/>
              <a:gd name="connsiteY7" fmla="*/ 6858000 h 6858000"/>
              <a:gd name="connsiteX8" fmla="*/ 8608775 w 8980170"/>
              <a:gd name="connsiteY8" fmla="*/ 1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8494132 w 8980170"/>
              <a:gd name="connsiteY13" fmla="*/ 0 h 6858000"/>
              <a:gd name="connsiteX14" fmla="*/ 4324518 w 8980170"/>
              <a:gd name="connsiteY14" fmla="*/ 0 h 6858000"/>
              <a:gd name="connsiteX15" fmla="*/ 5440160 w 8980170"/>
              <a:gd name="connsiteY15" fmla="*/ 0 h 6858000"/>
              <a:gd name="connsiteX16" fmla="*/ 4203947 w 8980170"/>
              <a:gd name="connsiteY16" fmla="*/ 6858000 h 6858000"/>
              <a:gd name="connsiteX17" fmla="*/ 3088306 w 8980170"/>
              <a:gd name="connsiteY17" fmla="*/ 6858000 h 6858000"/>
              <a:gd name="connsiteX18" fmla="*/ 4324518 w 8980170"/>
              <a:gd name="connsiteY18" fmla="*/ 0 h 6858000"/>
              <a:gd name="connsiteX19" fmla="*/ 6148260 w 8980170"/>
              <a:gd name="connsiteY19" fmla="*/ 0 h 6858000"/>
              <a:gd name="connsiteX20" fmla="*/ 8217047 w 8980170"/>
              <a:gd name="connsiteY20" fmla="*/ 0 h 6858000"/>
              <a:gd name="connsiteX21" fmla="*/ 6980832 w 8980170"/>
              <a:gd name="connsiteY21" fmla="*/ 6858000 h 6858000"/>
              <a:gd name="connsiteX22" fmla="*/ 4912048 w 8980170"/>
              <a:gd name="connsiteY22" fmla="*/ 6858000 h 6858000"/>
              <a:gd name="connsiteX23" fmla="*/ 6148260 w 8980170"/>
              <a:gd name="connsiteY23" fmla="*/ 0 h 6858000"/>
              <a:gd name="connsiteX24" fmla="*/ 6044235 w 8980170"/>
              <a:gd name="connsiteY24" fmla="*/ 0 h 6858000"/>
              <a:gd name="connsiteX25" fmla="*/ 4808022 w 8980170"/>
              <a:gd name="connsiteY25" fmla="*/ 6858000 h 6858000"/>
              <a:gd name="connsiteX26" fmla="*/ 4307973 w 8980170"/>
              <a:gd name="connsiteY26" fmla="*/ 6858000 h 6858000"/>
              <a:gd name="connsiteX27" fmla="*/ 5544185 w 8980170"/>
              <a:gd name="connsiteY27" fmla="*/ 0 h 6858000"/>
              <a:gd name="connsiteX28" fmla="*/ 6044235 w 8980170"/>
              <a:gd name="connsiteY28" fmla="*/ 0 h 6858000"/>
              <a:gd name="connsiteX0" fmla="*/ 0 w 8980170"/>
              <a:gd name="connsiteY0" fmla="*/ 717406 h 6858000"/>
              <a:gd name="connsiteX1" fmla="*/ 0 w 8980170"/>
              <a:gd name="connsiteY1" fmla="*/ 2001982 h 6858000"/>
              <a:gd name="connsiteX2" fmla="*/ 0 w 8980170"/>
              <a:gd name="connsiteY2" fmla="*/ 717406 h 6858000"/>
              <a:gd name="connsiteX3" fmla="*/ 8608775 w 8980170"/>
              <a:gd name="connsiteY3" fmla="*/ 1 h 6858000"/>
              <a:gd name="connsiteX4" fmla="*/ 8980170 w 8980170"/>
              <a:gd name="connsiteY4" fmla="*/ 1 h 6858000"/>
              <a:gd name="connsiteX5" fmla="*/ 8980170 w 8980170"/>
              <a:gd name="connsiteY5" fmla="*/ 2917415 h 6858000"/>
              <a:gd name="connsiteX6" fmla="*/ 8269846 w 8980170"/>
              <a:gd name="connsiteY6" fmla="*/ 6858000 h 6858000"/>
              <a:gd name="connsiteX7" fmla="*/ 7372563 w 8980170"/>
              <a:gd name="connsiteY7" fmla="*/ 6858000 h 6858000"/>
              <a:gd name="connsiteX8" fmla="*/ 8608775 w 8980170"/>
              <a:gd name="connsiteY8" fmla="*/ 1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8494132 w 8980170"/>
              <a:gd name="connsiteY13" fmla="*/ 0 h 6858000"/>
              <a:gd name="connsiteX14" fmla="*/ 4324518 w 8980170"/>
              <a:gd name="connsiteY14" fmla="*/ 0 h 6858000"/>
              <a:gd name="connsiteX15" fmla="*/ 5440160 w 8980170"/>
              <a:gd name="connsiteY15" fmla="*/ 0 h 6858000"/>
              <a:gd name="connsiteX16" fmla="*/ 4203947 w 8980170"/>
              <a:gd name="connsiteY16" fmla="*/ 6858000 h 6858000"/>
              <a:gd name="connsiteX17" fmla="*/ 3088306 w 8980170"/>
              <a:gd name="connsiteY17" fmla="*/ 6858000 h 6858000"/>
              <a:gd name="connsiteX18" fmla="*/ 4324518 w 8980170"/>
              <a:gd name="connsiteY18" fmla="*/ 0 h 6858000"/>
              <a:gd name="connsiteX19" fmla="*/ 6148260 w 8980170"/>
              <a:gd name="connsiteY19" fmla="*/ 0 h 6858000"/>
              <a:gd name="connsiteX20" fmla="*/ 8217047 w 8980170"/>
              <a:gd name="connsiteY20" fmla="*/ 0 h 6858000"/>
              <a:gd name="connsiteX21" fmla="*/ 6980832 w 8980170"/>
              <a:gd name="connsiteY21" fmla="*/ 6858000 h 6858000"/>
              <a:gd name="connsiteX22" fmla="*/ 4912048 w 8980170"/>
              <a:gd name="connsiteY22" fmla="*/ 6858000 h 6858000"/>
              <a:gd name="connsiteX23" fmla="*/ 6148260 w 8980170"/>
              <a:gd name="connsiteY23" fmla="*/ 0 h 6858000"/>
              <a:gd name="connsiteX24" fmla="*/ 6044235 w 8980170"/>
              <a:gd name="connsiteY24" fmla="*/ 0 h 6858000"/>
              <a:gd name="connsiteX25" fmla="*/ 4808022 w 8980170"/>
              <a:gd name="connsiteY25" fmla="*/ 6858000 h 6858000"/>
              <a:gd name="connsiteX26" fmla="*/ 4307973 w 8980170"/>
              <a:gd name="connsiteY26" fmla="*/ 6858000 h 6858000"/>
              <a:gd name="connsiteX27" fmla="*/ 5544185 w 8980170"/>
              <a:gd name="connsiteY27" fmla="*/ 0 h 6858000"/>
              <a:gd name="connsiteX28" fmla="*/ 6044235 w 8980170"/>
              <a:gd name="connsiteY28" fmla="*/ 0 h 6858000"/>
              <a:gd name="connsiteX0" fmla="*/ 5520469 w 5891864"/>
              <a:gd name="connsiteY0" fmla="*/ 1 h 6858000"/>
              <a:gd name="connsiteX1" fmla="*/ 5891864 w 5891864"/>
              <a:gd name="connsiteY1" fmla="*/ 1 h 6858000"/>
              <a:gd name="connsiteX2" fmla="*/ 5891864 w 5891864"/>
              <a:gd name="connsiteY2" fmla="*/ 2917415 h 6858000"/>
              <a:gd name="connsiteX3" fmla="*/ 5181540 w 5891864"/>
              <a:gd name="connsiteY3" fmla="*/ 6858000 h 6858000"/>
              <a:gd name="connsiteX4" fmla="*/ 4284257 w 5891864"/>
              <a:gd name="connsiteY4" fmla="*/ 6858000 h 6858000"/>
              <a:gd name="connsiteX5" fmla="*/ 5520469 w 5891864"/>
              <a:gd name="connsiteY5" fmla="*/ 1 h 6858000"/>
              <a:gd name="connsiteX6" fmla="*/ 5405826 w 5891864"/>
              <a:gd name="connsiteY6" fmla="*/ 0 h 6858000"/>
              <a:gd name="connsiteX7" fmla="*/ 4169613 w 5891864"/>
              <a:gd name="connsiteY7" fmla="*/ 6858000 h 6858000"/>
              <a:gd name="connsiteX8" fmla="*/ 3996857 w 5891864"/>
              <a:gd name="connsiteY8" fmla="*/ 6858000 h 6858000"/>
              <a:gd name="connsiteX9" fmla="*/ 5233070 w 5891864"/>
              <a:gd name="connsiteY9" fmla="*/ 0 h 6858000"/>
              <a:gd name="connsiteX10" fmla="*/ 5405826 w 5891864"/>
              <a:gd name="connsiteY10" fmla="*/ 0 h 6858000"/>
              <a:gd name="connsiteX11" fmla="*/ 1236212 w 5891864"/>
              <a:gd name="connsiteY11" fmla="*/ 0 h 6858000"/>
              <a:gd name="connsiteX12" fmla="*/ 2351854 w 5891864"/>
              <a:gd name="connsiteY12" fmla="*/ 0 h 6858000"/>
              <a:gd name="connsiteX13" fmla="*/ 1115641 w 5891864"/>
              <a:gd name="connsiteY13" fmla="*/ 6858000 h 6858000"/>
              <a:gd name="connsiteX14" fmla="*/ 0 w 5891864"/>
              <a:gd name="connsiteY14" fmla="*/ 6858000 h 6858000"/>
              <a:gd name="connsiteX15" fmla="*/ 1236212 w 5891864"/>
              <a:gd name="connsiteY15" fmla="*/ 0 h 6858000"/>
              <a:gd name="connsiteX16" fmla="*/ 3059954 w 5891864"/>
              <a:gd name="connsiteY16" fmla="*/ 0 h 6858000"/>
              <a:gd name="connsiteX17" fmla="*/ 5128741 w 5891864"/>
              <a:gd name="connsiteY17" fmla="*/ 0 h 6858000"/>
              <a:gd name="connsiteX18" fmla="*/ 3892526 w 5891864"/>
              <a:gd name="connsiteY18" fmla="*/ 6858000 h 6858000"/>
              <a:gd name="connsiteX19" fmla="*/ 1823742 w 5891864"/>
              <a:gd name="connsiteY19" fmla="*/ 6858000 h 6858000"/>
              <a:gd name="connsiteX20" fmla="*/ 3059954 w 5891864"/>
              <a:gd name="connsiteY20" fmla="*/ 0 h 6858000"/>
              <a:gd name="connsiteX21" fmla="*/ 2955929 w 5891864"/>
              <a:gd name="connsiteY21" fmla="*/ 0 h 6858000"/>
              <a:gd name="connsiteX22" fmla="*/ 1719716 w 5891864"/>
              <a:gd name="connsiteY22" fmla="*/ 6858000 h 6858000"/>
              <a:gd name="connsiteX23" fmla="*/ 1219667 w 5891864"/>
              <a:gd name="connsiteY23" fmla="*/ 6858000 h 6858000"/>
              <a:gd name="connsiteX24" fmla="*/ 2455879 w 5891864"/>
              <a:gd name="connsiteY24" fmla="*/ 0 h 6858000"/>
              <a:gd name="connsiteX25" fmla="*/ 2955929 w 5891864"/>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91864" h="6858000">
                <a:moveTo>
                  <a:pt x="5520469" y="1"/>
                </a:moveTo>
                <a:lnTo>
                  <a:pt x="5891864" y="1"/>
                </a:lnTo>
                <a:lnTo>
                  <a:pt x="5891864" y="2917415"/>
                </a:lnTo>
                <a:lnTo>
                  <a:pt x="5181540" y="6858000"/>
                </a:lnTo>
                <a:lnTo>
                  <a:pt x="4284257" y="6858000"/>
                </a:lnTo>
                <a:lnTo>
                  <a:pt x="5520469" y="1"/>
                </a:lnTo>
                <a:close/>
                <a:moveTo>
                  <a:pt x="5405826" y="0"/>
                </a:moveTo>
                <a:lnTo>
                  <a:pt x="4169613" y="6858000"/>
                </a:lnTo>
                <a:lnTo>
                  <a:pt x="3996857" y="6858000"/>
                </a:lnTo>
                <a:lnTo>
                  <a:pt x="5233070" y="0"/>
                </a:lnTo>
                <a:lnTo>
                  <a:pt x="5405826" y="0"/>
                </a:lnTo>
                <a:close/>
                <a:moveTo>
                  <a:pt x="1236212" y="0"/>
                </a:moveTo>
                <a:lnTo>
                  <a:pt x="2351854" y="0"/>
                </a:lnTo>
                <a:lnTo>
                  <a:pt x="1115641" y="6858000"/>
                </a:lnTo>
                <a:lnTo>
                  <a:pt x="0" y="6858000"/>
                </a:lnTo>
                <a:lnTo>
                  <a:pt x="1236212" y="0"/>
                </a:lnTo>
                <a:close/>
                <a:moveTo>
                  <a:pt x="3059954" y="0"/>
                </a:moveTo>
                <a:lnTo>
                  <a:pt x="5128741" y="0"/>
                </a:lnTo>
                <a:lnTo>
                  <a:pt x="3892526" y="6858000"/>
                </a:lnTo>
                <a:lnTo>
                  <a:pt x="1823742" y="6858000"/>
                </a:lnTo>
                <a:lnTo>
                  <a:pt x="3059954" y="0"/>
                </a:lnTo>
                <a:close/>
                <a:moveTo>
                  <a:pt x="2955929" y="0"/>
                </a:moveTo>
                <a:lnTo>
                  <a:pt x="1719716" y="6858000"/>
                </a:lnTo>
                <a:lnTo>
                  <a:pt x="1219667" y="6858000"/>
                </a:lnTo>
                <a:lnTo>
                  <a:pt x="2455879" y="0"/>
                </a:lnTo>
                <a:lnTo>
                  <a:pt x="2955929" y="0"/>
                </a:lnTo>
                <a:close/>
              </a:path>
            </a:pathLst>
          </a:custGeom>
        </p:spPr>
        <p:txBody>
          <a:bodyPr wrap="square">
            <a:noAutofit/>
          </a:bodyPr>
          <a:lstStyle/>
          <a:p>
            <a:endParaRPr lang="en-US" dirty="0"/>
          </a:p>
        </p:txBody>
      </p:sp>
      <p:pic>
        <p:nvPicPr>
          <p:cNvPr id="6" name="Graphic 5">
            <a:extLst>
              <a:ext uri="{FF2B5EF4-FFF2-40B4-BE49-F238E27FC236}">
                <a16:creationId xmlns:a16="http://schemas.microsoft.com/office/drawing/2014/main" id="{8239C795-AF17-4F3A-A717-D9A25B0C63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870" y="5402613"/>
            <a:ext cx="744777" cy="922876"/>
          </a:xfrm>
          <a:prstGeom prst="rect">
            <a:avLst/>
          </a:prstGeom>
        </p:spPr>
      </p:pic>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728870" y="2126673"/>
            <a:ext cx="5685786" cy="1911927"/>
          </a:xfrm>
        </p:spPr>
        <p:txBody>
          <a:bodyPr>
            <a:noAutofit/>
          </a:bodyPr>
          <a:lstStyle>
            <a:lvl1pPr marL="0" indent="0">
              <a:buNone/>
              <a:defRPr sz="4400" baseline="0">
                <a:solidFill>
                  <a:schemeClr val="accent1"/>
                </a:solidFill>
                <a:latin typeface="HelveticaNeueLT Std Med" panose="020B0604020202020204" pitchFamily="34" charset="0"/>
              </a:defRPr>
            </a:lvl1pPr>
          </a:lstStyle>
          <a:p>
            <a:pPr>
              <a:lnSpc>
                <a:spcPct val="75000"/>
              </a:lnSpc>
            </a:pPr>
            <a:r>
              <a:rPr lang="en-US" dirty="0"/>
              <a:t>Title section</a:t>
            </a:r>
          </a:p>
        </p:txBody>
      </p:sp>
    </p:spTree>
    <p:extLst>
      <p:ext uri="{BB962C8B-B14F-4D97-AF65-F5344CB8AC3E}">
        <p14:creationId xmlns:p14="http://schemas.microsoft.com/office/powerpoint/2010/main" val="322260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Picture right - blue 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E7EB3F5-C46F-41E0-A382-E0746385D6A9}"/>
              </a:ext>
            </a:extLst>
          </p:cNvPr>
          <p:cNvSpPr/>
          <p:nvPr userDrawn="1"/>
        </p:nvSpPr>
        <p:spPr>
          <a:xfrm>
            <a:off x="-9525" y="-9525"/>
            <a:ext cx="7429500" cy="6877050"/>
          </a:xfrm>
          <a:custGeom>
            <a:avLst/>
            <a:gdLst>
              <a:gd name="connsiteX0" fmla="*/ 0 w 7429500"/>
              <a:gd name="connsiteY0" fmla="*/ 9525 h 6877050"/>
              <a:gd name="connsiteX1" fmla="*/ 9525 w 7429500"/>
              <a:gd name="connsiteY1" fmla="*/ 6877050 h 6877050"/>
              <a:gd name="connsiteX2" fmla="*/ 6200775 w 7429500"/>
              <a:gd name="connsiteY2" fmla="*/ 6867525 h 6877050"/>
              <a:gd name="connsiteX3" fmla="*/ 7429500 w 7429500"/>
              <a:gd name="connsiteY3" fmla="*/ 0 h 6877050"/>
              <a:gd name="connsiteX4" fmla="*/ 0 w 7429500"/>
              <a:gd name="connsiteY4" fmla="*/ 9525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0" h="6877050">
                <a:moveTo>
                  <a:pt x="0" y="9525"/>
                </a:moveTo>
                <a:lnTo>
                  <a:pt x="9525" y="6877050"/>
                </a:lnTo>
                <a:lnTo>
                  <a:pt x="6200775" y="6867525"/>
                </a:lnTo>
                <a:lnTo>
                  <a:pt x="7429500" y="0"/>
                </a:lnTo>
                <a:lnTo>
                  <a:pt x="0" y="95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22AD82FC-3E39-4E34-A342-134C694CC742}"/>
              </a:ext>
            </a:extLst>
          </p:cNvPr>
          <p:cNvSpPr>
            <a:spLocks noGrp="1"/>
          </p:cNvSpPr>
          <p:nvPr>
            <p:ph type="pic" sz="quarter" idx="12"/>
          </p:nvPr>
        </p:nvSpPr>
        <p:spPr>
          <a:xfrm>
            <a:off x="6300136" y="1"/>
            <a:ext cx="5891864" cy="6858000"/>
          </a:xfrm>
          <a:custGeom>
            <a:avLst/>
            <a:gdLst>
              <a:gd name="connsiteX0" fmla="*/ 0 w 8980170"/>
              <a:gd name="connsiteY0" fmla="*/ 717406 h 6858000"/>
              <a:gd name="connsiteX1" fmla="*/ 3211830 w 8980170"/>
              <a:gd name="connsiteY1" fmla="*/ 717406 h 6858000"/>
              <a:gd name="connsiteX2" fmla="*/ 3211830 w 8980170"/>
              <a:gd name="connsiteY2" fmla="*/ 2001982 h 6858000"/>
              <a:gd name="connsiteX3" fmla="*/ 0 w 8980170"/>
              <a:gd name="connsiteY3" fmla="*/ 2001982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4324518 w 8980170"/>
              <a:gd name="connsiteY13" fmla="*/ 0 h 6858000"/>
              <a:gd name="connsiteX14" fmla="*/ 5440160 w 8980170"/>
              <a:gd name="connsiteY14" fmla="*/ 0 h 6858000"/>
              <a:gd name="connsiteX15" fmla="*/ 4203947 w 8980170"/>
              <a:gd name="connsiteY15" fmla="*/ 6858000 h 6858000"/>
              <a:gd name="connsiteX16" fmla="*/ 3088306 w 8980170"/>
              <a:gd name="connsiteY16" fmla="*/ 6858000 h 6858000"/>
              <a:gd name="connsiteX17" fmla="*/ 6148260 w 8980170"/>
              <a:gd name="connsiteY17" fmla="*/ 0 h 6858000"/>
              <a:gd name="connsiteX18" fmla="*/ 8217047 w 8980170"/>
              <a:gd name="connsiteY18" fmla="*/ 0 h 6858000"/>
              <a:gd name="connsiteX19" fmla="*/ 6980832 w 8980170"/>
              <a:gd name="connsiteY19" fmla="*/ 6858000 h 6858000"/>
              <a:gd name="connsiteX20" fmla="*/ 4912048 w 8980170"/>
              <a:gd name="connsiteY20" fmla="*/ 6858000 h 6858000"/>
              <a:gd name="connsiteX21" fmla="*/ 6044235 w 8980170"/>
              <a:gd name="connsiteY21" fmla="*/ 0 h 6858000"/>
              <a:gd name="connsiteX22" fmla="*/ 4808022 w 8980170"/>
              <a:gd name="connsiteY22" fmla="*/ 6858000 h 6858000"/>
              <a:gd name="connsiteX23" fmla="*/ 4307973 w 8980170"/>
              <a:gd name="connsiteY23" fmla="*/ 6858000 h 6858000"/>
              <a:gd name="connsiteX24" fmla="*/ 5544185 w 8980170"/>
              <a:gd name="connsiteY24" fmla="*/ 0 h 6858000"/>
              <a:gd name="connsiteX0" fmla="*/ 0 w 8980170"/>
              <a:gd name="connsiteY0" fmla="*/ 717406 h 6858000"/>
              <a:gd name="connsiteX1" fmla="*/ 3211830 w 8980170"/>
              <a:gd name="connsiteY1" fmla="*/ 717406 h 6858000"/>
              <a:gd name="connsiteX2" fmla="*/ 3405794 w 8980170"/>
              <a:gd name="connsiteY2" fmla="*/ 2182091 h 6858000"/>
              <a:gd name="connsiteX3" fmla="*/ 0 w 8980170"/>
              <a:gd name="connsiteY3" fmla="*/ 2001982 h 6858000"/>
              <a:gd name="connsiteX4" fmla="*/ 0 w 8980170"/>
              <a:gd name="connsiteY4" fmla="*/ 717406 h 6858000"/>
              <a:gd name="connsiteX5" fmla="*/ 8608775 w 8980170"/>
              <a:gd name="connsiteY5" fmla="*/ 1 h 6858000"/>
              <a:gd name="connsiteX6" fmla="*/ 8980170 w 8980170"/>
              <a:gd name="connsiteY6" fmla="*/ 1 h 6858000"/>
              <a:gd name="connsiteX7" fmla="*/ 8980170 w 8980170"/>
              <a:gd name="connsiteY7" fmla="*/ 2917415 h 6858000"/>
              <a:gd name="connsiteX8" fmla="*/ 8269846 w 8980170"/>
              <a:gd name="connsiteY8" fmla="*/ 6858000 h 6858000"/>
              <a:gd name="connsiteX9" fmla="*/ 7372563 w 8980170"/>
              <a:gd name="connsiteY9" fmla="*/ 6858000 h 6858000"/>
              <a:gd name="connsiteX10" fmla="*/ 8608775 w 8980170"/>
              <a:gd name="connsiteY10" fmla="*/ 1 h 6858000"/>
              <a:gd name="connsiteX11" fmla="*/ 8494132 w 8980170"/>
              <a:gd name="connsiteY11" fmla="*/ 0 h 6858000"/>
              <a:gd name="connsiteX12" fmla="*/ 7257919 w 8980170"/>
              <a:gd name="connsiteY12" fmla="*/ 6858000 h 6858000"/>
              <a:gd name="connsiteX13" fmla="*/ 7085163 w 8980170"/>
              <a:gd name="connsiteY13" fmla="*/ 6858000 h 6858000"/>
              <a:gd name="connsiteX14" fmla="*/ 8321376 w 8980170"/>
              <a:gd name="connsiteY14" fmla="*/ 0 h 6858000"/>
              <a:gd name="connsiteX15" fmla="*/ 8494132 w 8980170"/>
              <a:gd name="connsiteY15" fmla="*/ 0 h 6858000"/>
              <a:gd name="connsiteX16" fmla="*/ 4324518 w 8980170"/>
              <a:gd name="connsiteY16" fmla="*/ 0 h 6858000"/>
              <a:gd name="connsiteX17" fmla="*/ 5440160 w 8980170"/>
              <a:gd name="connsiteY17" fmla="*/ 0 h 6858000"/>
              <a:gd name="connsiteX18" fmla="*/ 4203947 w 8980170"/>
              <a:gd name="connsiteY18" fmla="*/ 6858000 h 6858000"/>
              <a:gd name="connsiteX19" fmla="*/ 3088306 w 8980170"/>
              <a:gd name="connsiteY19" fmla="*/ 6858000 h 6858000"/>
              <a:gd name="connsiteX20" fmla="*/ 4324518 w 8980170"/>
              <a:gd name="connsiteY20" fmla="*/ 0 h 6858000"/>
              <a:gd name="connsiteX21" fmla="*/ 6148260 w 8980170"/>
              <a:gd name="connsiteY21" fmla="*/ 0 h 6858000"/>
              <a:gd name="connsiteX22" fmla="*/ 8217047 w 8980170"/>
              <a:gd name="connsiteY22" fmla="*/ 0 h 6858000"/>
              <a:gd name="connsiteX23" fmla="*/ 6980832 w 8980170"/>
              <a:gd name="connsiteY23" fmla="*/ 6858000 h 6858000"/>
              <a:gd name="connsiteX24" fmla="*/ 4912048 w 8980170"/>
              <a:gd name="connsiteY24" fmla="*/ 6858000 h 6858000"/>
              <a:gd name="connsiteX25" fmla="*/ 6148260 w 8980170"/>
              <a:gd name="connsiteY25" fmla="*/ 0 h 6858000"/>
              <a:gd name="connsiteX26" fmla="*/ 6044235 w 8980170"/>
              <a:gd name="connsiteY26" fmla="*/ 0 h 6858000"/>
              <a:gd name="connsiteX27" fmla="*/ 4808022 w 8980170"/>
              <a:gd name="connsiteY27" fmla="*/ 6858000 h 6858000"/>
              <a:gd name="connsiteX28" fmla="*/ 4307973 w 8980170"/>
              <a:gd name="connsiteY28" fmla="*/ 6858000 h 6858000"/>
              <a:gd name="connsiteX29" fmla="*/ 5544185 w 8980170"/>
              <a:gd name="connsiteY29" fmla="*/ 0 h 6858000"/>
              <a:gd name="connsiteX30" fmla="*/ 6044235 w 8980170"/>
              <a:gd name="connsiteY30" fmla="*/ 0 h 6858000"/>
              <a:gd name="connsiteX0" fmla="*/ 0 w 8980170"/>
              <a:gd name="connsiteY0" fmla="*/ 717406 h 6858000"/>
              <a:gd name="connsiteX1" fmla="*/ 3211830 w 8980170"/>
              <a:gd name="connsiteY1" fmla="*/ 717406 h 6858000"/>
              <a:gd name="connsiteX2" fmla="*/ 3405794 w 8980170"/>
              <a:gd name="connsiteY2" fmla="*/ 2182091 h 6858000"/>
              <a:gd name="connsiteX3" fmla="*/ 0 w 8980170"/>
              <a:gd name="connsiteY3" fmla="*/ 2001982 h 6858000"/>
              <a:gd name="connsiteX4" fmla="*/ 0 w 8980170"/>
              <a:gd name="connsiteY4" fmla="*/ 717406 h 6858000"/>
              <a:gd name="connsiteX5" fmla="*/ 8608775 w 8980170"/>
              <a:gd name="connsiteY5" fmla="*/ 1 h 6858000"/>
              <a:gd name="connsiteX6" fmla="*/ 8980170 w 8980170"/>
              <a:gd name="connsiteY6" fmla="*/ 1 h 6858000"/>
              <a:gd name="connsiteX7" fmla="*/ 8980170 w 8980170"/>
              <a:gd name="connsiteY7" fmla="*/ 2917415 h 6858000"/>
              <a:gd name="connsiteX8" fmla="*/ 8269846 w 8980170"/>
              <a:gd name="connsiteY8" fmla="*/ 6858000 h 6858000"/>
              <a:gd name="connsiteX9" fmla="*/ 7372563 w 8980170"/>
              <a:gd name="connsiteY9" fmla="*/ 6858000 h 6858000"/>
              <a:gd name="connsiteX10" fmla="*/ 8608775 w 8980170"/>
              <a:gd name="connsiteY10" fmla="*/ 1 h 6858000"/>
              <a:gd name="connsiteX11" fmla="*/ 8494132 w 8980170"/>
              <a:gd name="connsiteY11" fmla="*/ 0 h 6858000"/>
              <a:gd name="connsiteX12" fmla="*/ 7257919 w 8980170"/>
              <a:gd name="connsiteY12" fmla="*/ 6858000 h 6858000"/>
              <a:gd name="connsiteX13" fmla="*/ 7085163 w 8980170"/>
              <a:gd name="connsiteY13" fmla="*/ 6858000 h 6858000"/>
              <a:gd name="connsiteX14" fmla="*/ 8321376 w 8980170"/>
              <a:gd name="connsiteY14" fmla="*/ 0 h 6858000"/>
              <a:gd name="connsiteX15" fmla="*/ 8494132 w 8980170"/>
              <a:gd name="connsiteY15" fmla="*/ 0 h 6858000"/>
              <a:gd name="connsiteX16" fmla="*/ 4324518 w 8980170"/>
              <a:gd name="connsiteY16" fmla="*/ 0 h 6858000"/>
              <a:gd name="connsiteX17" fmla="*/ 5440160 w 8980170"/>
              <a:gd name="connsiteY17" fmla="*/ 0 h 6858000"/>
              <a:gd name="connsiteX18" fmla="*/ 4203947 w 8980170"/>
              <a:gd name="connsiteY18" fmla="*/ 6858000 h 6858000"/>
              <a:gd name="connsiteX19" fmla="*/ 3088306 w 8980170"/>
              <a:gd name="connsiteY19" fmla="*/ 6858000 h 6858000"/>
              <a:gd name="connsiteX20" fmla="*/ 4324518 w 8980170"/>
              <a:gd name="connsiteY20" fmla="*/ 0 h 6858000"/>
              <a:gd name="connsiteX21" fmla="*/ 6148260 w 8980170"/>
              <a:gd name="connsiteY21" fmla="*/ 0 h 6858000"/>
              <a:gd name="connsiteX22" fmla="*/ 8217047 w 8980170"/>
              <a:gd name="connsiteY22" fmla="*/ 0 h 6858000"/>
              <a:gd name="connsiteX23" fmla="*/ 6980832 w 8980170"/>
              <a:gd name="connsiteY23" fmla="*/ 6858000 h 6858000"/>
              <a:gd name="connsiteX24" fmla="*/ 4912048 w 8980170"/>
              <a:gd name="connsiteY24" fmla="*/ 6858000 h 6858000"/>
              <a:gd name="connsiteX25" fmla="*/ 6148260 w 8980170"/>
              <a:gd name="connsiteY25" fmla="*/ 0 h 6858000"/>
              <a:gd name="connsiteX26" fmla="*/ 6044235 w 8980170"/>
              <a:gd name="connsiteY26" fmla="*/ 0 h 6858000"/>
              <a:gd name="connsiteX27" fmla="*/ 4808022 w 8980170"/>
              <a:gd name="connsiteY27" fmla="*/ 6858000 h 6858000"/>
              <a:gd name="connsiteX28" fmla="*/ 4307973 w 8980170"/>
              <a:gd name="connsiteY28" fmla="*/ 6858000 h 6858000"/>
              <a:gd name="connsiteX29" fmla="*/ 5544185 w 8980170"/>
              <a:gd name="connsiteY29" fmla="*/ 0 h 6858000"/>
              <a:gd name="connsiteX30" fmla="*/ 6044235 w 8980170"/>
              <a:gd name="connsiteY30" fmla="*/ 0 h 6858000"/>
              <a:gd name="connsiteX0" fmla="*/ 0 w 8980170"/>
              <a:gd name="connsiteY0" fmla="*/ 717406 h 6858000"/>
              <a:gd name="connsiteX1" fmla="*/ 3211830 w 8980170"/>
              <a:gd name="connsiteY1" fmla="*/ 717406 h 6858000"/>
              <a:gd name="connsiteX2" fmla="*/ 0 w 8980170"/>
              <a:gd name="connsiteY2" fmla="*/ 2001982 h 6858000"/>
              <a:gd name="connsiteX3" fmla="*/ 0 w 8980170"/>
              <a:gd name="connsiteY3" fmla="*/ 717406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608775 w 8980170"/>
              <a:gd name="connsiteY9" fmla="*/ 1 h 6858000"/>
              <a:gd name="connsiteX10" fmla="*/ 8494132 w 8980170"/>
              <a:gd name="connsiteY10" fmla="*/ 0 h 6858000"/>
              <a:gd name="connsiteX11" fmla="*/ 7257919 w 8980170"/>
              <a:gd name="connsiteY11" fmla="*/ 6858000 h 6858000"/>
              <a:gd name="connsiteX12" fmla="*/ 7085163 w 8980170"/>
              <a:gd name="connsiteY12" fmla="*/ 6858000 h 6858000"/>
              <a:gd name="connsiteX13" fmla="*/ 8321376 w 8980170"/>
              <a:gd name="connsiteY13" fmla="*/ 0 h 6858000"/>
              <a:gd name="connsiteX14" fmla="*/ 8494132 w 8980170"/>
              <a:gd name="connsiteY14" fmla="*/ 0 h 6858000"/>
              <a:gd name="connsiteX15" fmla="*/ 4324518 w 8980170"/>
              <a:gd name="connsiteY15" fmla="*/ 0 h 6858000"/>
              <a:gd name="connsiteX16" fmla="*/ 5440160 w 8980170"/>
              <a:gd name="connsiteY16" fmla="*/ 0 h 6858000"/>
              <a:gd name="connsiteX17" fmla="*/ 4203947 w 8980170"/>
              <a:gd name="connsiteY17" fmla="*/ 6858000 h 6858000"/>
              <a:gd name="connsiteX18" fmla="*/ 3088306 w 8980170"/>
              <a:gd name="connsiteY18" fmla="*/ 6858000 h 6858000"/>
              <a:gd name="connsiteX19" fmla="*/ 4324518 w 8980170"/>
              <a:gd name="connsiteY19" fmla="*/ 0 h 6858000"/>
              <a:gd name="connsiteX20" fmla="*/ 6148260 w 8980170"/>
              <a:gd name="connsiteY20" fmla="*/ 0 h 6858000"/>
              <a:gd name="connsiteX21" fmla="*/ 8217047 w 8980170"/>
              <a:gd name="connsiteY21" fmla="*/ 0 h 6858000"/>
              <a:gd name="connsiteX22" fmla="*/ 6980832 w 8980170"/>
              <a:gd name="connsiteY22" fmla="*/ 6858000 h 6858000"/>
              <a:gd name="connsiteX23" fmla="*/ 4912048 w 8980170"/>
              <a:gd name="connsiteY23" fmla="*/ 6858000 h 6858000"/>
              <a:gd name="connsiteX24" fmla="*/ 6148260 w 8980170"/>
              <a:gd name="connsiteY24" fmla="*/ 0 h 6858000"/>
              <a:gd name="connsiteX25" fmla="*/ 6044235 w 8980170"/>
              <a:gd name="connsiteY25" fmla="*/ 0 h 6858000"/>
              <a:gd name="connsiteX26" fmla="*/ 4808022 w 8980170"/>
              <a:gd name="connsiteY26" fmla="*/ 6858000 h 6858000"/>
              <a:gd name="connsiteX27" fmla="*/ 4307973 w 8980170"/>
              <a:gd name="connsiteY27" fmla="*/ 6858000 h 6858000"/>
              <a:gd name="connsiteX28" fmla="*/ 5544185 w 8980170"/>
              <a:gd name="connsiteY28" fmla="*/ 0 h 6858000"/>
              <a:gd name="connsiteX29" fmla="*/ 6044235 w 8980170"/>
              <a:gd name="connsiteY29" fmla="*/ 0 h 6858000"/>
              <a:gd name="connsiteX0" fmla="*/ 0 w 8980170"/>
              <a:gd name="connsiteY0" fmla="*/ 717406 h 6858000"/>
              <a:gd name="connsiteX1" fmla="*/ 3211830 w 8980170"/>
              <a:gd name="connsiteY1" fmla="*/ 717406 h 6858000"/>
              <a:gd name="connsiteX2" fmla="*/ 0 w 8980170"/>
              <a:gd name="connsiteY2" fmla="*/ 2001982 h 6858000"/>
              <a:gd name="connsiteX3" fmla="*/ 0 w 8980170"/>
              <a:gd name="connsiteY3" fmla="*/ 717406 h 6858000"/>
              <a:gd name="connsiteX4" fmla="*/ 8608775 w 8980170"/>
              <a:gd name="connsiteY4" fmla="*/ 1 h 6858000"/>
              <a:gd name="connsiteX5" fmla="*/ 8980170 w 8980170"/>
              <a:gd name="connsiteY5" fmla="*/ 1 h 6858000"/>
              <a:gd name="connsiteX6" fmla="*/ 8980170 w 8980170"/>
              <a:gd name="connsiteY6" fmla="*/ 2917415 h 6858000"/>
              <a:gd name="connsiteX7" fmla="*/ 8269846 w 8980170"/>
              <a:gd name="connsiteY7" fmla="*/ 6858000 h 6858000"/>
              <a:gd name="connsiteX8" fmla="*/ 7372563 w 8980170"/>
              <a:gd name="connsiteY8" fmla="*/ 6858000 h 6858000"/>
              <a:gd name="connsiteX9" fmla="*/ 8608775 w 8980170"/>
              <a:gd name="connsiteY9" fmla="*/ 1 h 6858000"/>
              <a:gd name="connsiteX10" fmla="*/ 8494132 w 8980170"/>
              <a:gd name="connsiteY10" fmla="*/ 0 h 6858000"/>
              <a:gd name="connsiteX11" fmla="*/ 7257919 w 8980170"/>
              <a:gd name="connsiteY11" fmla="*/ 6858000 h 6858000"/>
              <a:gd name="connsiteX12" fmla="*/ 7085163 w 8980170"/>
              <a:gd name="connsiteY12" fmla="*/ 6858000 h 6858000"/>
              <a:gd name="connsiteX13" fmla="*/ 8321376 w 8980170"/>
              <a:gd name="connsiteY13" fmla="*/ 0 h 6858000"/>
              <a:gd name="connsiteX14" fmla="*/ 8494132 w 8980170"/>
              <a:gd name="connsiteY14" fmla="*/ 0 h 6858000"/>
              <a:gd name="connsiteX15" fmla="*/ 4324518 w 8980170"/>
              <a:gd name="connsiteY15" fmla="*/ 0 h 6858000"/>
              <a:gd name="connsiteX16" fmla="*/ 5440160 w 8980170"/>
              <a:gd name="connsiteY16" fmla="*/ 0 h 6858000"/>
              <a:gd name="connsiteX17" fmla="*/ 4203947 w 8980170"/>
              <a:gd name="connsiteY17" fmla="*/ 6858000 h 6858000"/>
              <a:gd name="connsiteX18" fmla="*/ 3088306 w 8980170"/>
              <a:gd name="connsiteY18" fmla="*/ 6858000 h 6858000"/>
              <a:gd name="connsiteX19" fmla="*/ 4324518 w 8980170"/>
              <a:gd name="connsiteY19" fmla="*/ 0 h 6858000"/>
              <a:gd name="connsiteX20" fmla="*/ 6148260 w 8980170"/>
              <a:gd name="connsiteY20" fmla="*/ 0 h 6858000"/>
              <a:gd name="connsiteX21" fmla="*/ 8217047 w 8980170"/>
              <a:gd name="connsiteY21" fmla="*/ 0 h 6858000"/>
              <a:gd name="connsiteX22" fmla="*/ 6980832 w 8980170"/>
              <a:gd name="connsiteY22" fmla="*/ 6858000 h 6858000"/>
              <a:gd name="connsiteX23" fmla="*/ 4912048 w 8980170"/>
              <a:gd name="connsiteY23" fmla="*/ 6858000 h 6858000"/>
              <a:gd name="connsiteX24" fmla="*/ 6148260 w 8980170"/>
              <a:gd name="connsiteY24" fmla="*/ 0 h 6858000"/>
              <a:gd name="connsiteX25" fmla="*/ 6044235 w 8980170"/>
              <a:gd name="connsiteY25" fmla="*/ 0 h 6858000"/>
              <a:gd name="connsiteX26" fmla="*/ 4808022 w 8980170"/>
              <a:gd name="connsiteY26" fmla="*/ 6858000 h 6858000"/>
              <a:gd name="connsiteX27" fmla="*/ 4307973 w 8980170"/>
              <a:gd name="connsiteY27" fmla="*/ 6858000 h 6858000"/>
              <a:gd name="connsiteX28" fmla="*/ 5544185 w 8980170"/>
              <a:gd name="connsiteY28" fmla="*/ 0 h 6858000"/>
              <a:gd name="connsiteX29" fmla="*/ 6044235 w 8980170"/>
              <a:gd name="connsiteY29" fmla="*/ 0 h 6858000"/>
              <a:gd name="connsiteX0" fmla="*/ 0 w 8980170"/>
              <a:gd name="connsiteY0" fmla="*/ 717406 h 6858000"/>
              <a:gd name="connsiteX1" fmla="*/ 0 w 8980170"/>
              <a:gd name="connsiteY1" fmla="*/ 2001982 h 6858000"/>
              <a:gd name="connsiteX2" fmla="*/ 0 w 8980170"/>
              <a:gd name="connsiteY2" fmla="*/ 717406 h 6858000"/>
              <a:gd name="connsiteX3" fmla="*/ 8608775 w 8980170"/>
              <a:gd name="connsiteY3" fmla="*/ 1 h 6858000"/>
              <a:gd name="connsiteX4" fmla="*/ 8980170 w 8980170"/>
              <a:gd name="connsiteY4" fmla="*/ 1 h 6858000"/>
              <a:gd name="connsiteX5" fmla="*/ 8980170 w 8980170"/>
              <a:gd name="connsiteY5" fmla="*/ 2917415 h 6858000"/>
              <a:gd name="connsiteX6" fmla="*/ 8269846 w 8980170"/>
              <a:gd name="connsiteY6" fmla="*/ 6858000 h 6858000"/>
              <a:gd name="connsiteX7" fmla="*/ 7372563 w 8980170"/>
              <a:gd name="connsiteY7" fmla="*/ 6858000 h 6858000"/>
              <a:gd name="connsiteX8" fmla="*/ 8608775 w 8980170"/>
              <a:gd name="connsiteY8" fmla="*/ 1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8494132 w 8980170"/>
              <a:gd name="connsiteY13" fmla="*/ 0 h 6858000"/>
              <a:gd name="connsiteX14" fmla="*/ 4324518 w 8980170"/>
              <a:gd name="connsiteY14" fmla="*/ 0 h 6858000"/>
              <a:gd name="connsiteX15" fmla="*/ 5440160 w 8980170"/>
              <a:gd name="connsiteY15" fmla="*/ 0 h 6858000"/>
              <a:gd name="connsiteX16" fmla="*/ 4203947 w 8980170"/>
              <a:gd name="connsiteY16" fmla="*/ 6858000 h 6858000"/>
              <a:gd name="connsiteX17" fmla="*/ 3088306 w 8980170"/>
              <a:gd name="connsiteY17" fmla="*/ 6858000 h 6858000"/>
              <a:gd name="connsiteX18" fmla="*/ 4324518 w 8980170"/>
              <a:gd name="connsiteY18" fmla="*/ 0 h 6858000"/>
              <a:gd name="connsiteX19" fmla="*/ 6148260 w 8980170"/>
              <a:gd name="connsiteY19" fmla="*/ 0 h 6858000"/>
              <a:gd name="connsiteX20" fmla="*/ 8217047 w 8980170"/>
              <a:gd name="connsiteY20" fmla="*/ 0 h 6858000"/>
              <a:gd name="connsiteX21" fmla="*/ 6980832 w 8980170"/>
              <a:gd name="connsiteY21" fmla="*/ 6858000 h 6858000"/>
              <a:gd name="connsiteX22" fmla="*/ 4912048 w 8980170"/>
              <a:gd name="connsiteY22" fmla="*/ 6858000 h 6858000"/>
              <a:gd name="connsiteX23" fmla="*/ 6148260 w 8980170"/>
              <a:gd name="connsiteY23" fmla="*/ 0 h 6858000"/>
              <a:gd name="connsiteX24" fmla="*/ 6044235 w 8980170"/>
              <a:gd name="connsiteY24" fmla="*/ 0 h 6858000"/>
              <a:gd name="connsiteX25" fmla="*/ 4808022 w 8980170"/>
              <a:gd name="connsiteY25" fmla="*/ 6858000 h 6858000"/>
              <a:gd name="connsiteX26" fmla="*/ 4307973 w 8980170"/>
              <a:gd name="connsiteY26" fmla="*/ 6858000 h 6858000"/>
              <a:gd name="connsiteX27" fmla="*/ 5544185 w 8980170"/>
              <a:gd name="connsiteY27" fmla="*/ 0 h 6858000"/>
              <a:gd name="connsiteX28" fmla="*/ 6044235 w 8980170"/>
              <a:gd name="connsiteY28" fmla="*/ 0 h 6858000"/>
              <a:gd name="connsiteX0" fmla="*/ 0 w 8980170"/>
              <a:gd name="connsiteY0" fmla="*/ 717406 h 6858000"/>
              <a:gd name="connsiteX1" fmla="*/ 0 w 8980170"/>
              <a:gd name="connsiteY1" fmla="*/ 2001982 h 6858000"/>
              <a:gd name="connsiteX2" fmla="*/ 0 w 8980170"/>
              <a:gd name="connsiteY2" fmla="*/ 717406 h 6858000"/>
              <a:gd name="connsiteX3" fmla="*/ 8608775 w 8980170"/>
              <a:gd name="connsiteY3" fmla="*/ 1 h 6858000"/>
              <a:gd name="connsiteX4" fmla="*/ 8980170 w 8980170"/>
              <a:gd name="connsiteY4" fmla="*/ 1 h 6858000"/>
              <a:gd name="connsiteX5" fmla="*/ 8980170 w 8980170"/>
              <a:gd name="connsiteY5" fmla="*/ 2917415 h 6858000"/>
              <a:gd name="connsiteX6" fmla="*/ 8269846 w 8980170"/>
              <a:gd name="connsiteY6" fmla="*/ 6858000 h 6858000"/>
              <a:gd name="connsiteX7" fmla="*/ 7372563 w 8980170"/>
              <a:gd name="connsiteY7" fmla="*/ 6858000 h 6858000"/>
              <a:gd name="connsiteX8" fmla="*/ 8608775 w 8980170"/>
              <a:gd name="connsiteY8" fmla="*/ 1 h 6858000"/>
              <a:gd name="connsiteX9" fmla="*/ 8494132 w 8980170"/>
              <a:gd name="connsiteY9" fmla="*/ 0 h 6858000"/>
              <a:gd name="connsiteX10" fmla="*/ 7257919 w 8980170"/>
              <a:gd name="connsiteY10" fmla="*/ 6858000 h 6858000"/>
              <a:gd name="connsiteX11" fmla="*/ 7085163 w 8980170"/>
              <a:gd name="connsiteY11" fmla="*/ 6858000 h 6858000"/>
              <a:gd name="connsiteX12" fmla="*/ 8321376 w 8980170"/>
              <a:gd name="connsiteY12" fmla="*/ 0 h 6858000"/>
              <a:gd name="connsiteX13" fmla="*/ 8494132 w 8980170"/>
              <a:gd name="connsiteY13" fmla="*/ 0 h 6858000"/>
              <a:gd name="connsiteX14" fmla="*/ 4324518 w 8980170"/>
              <a:gd name="connsiteY14" fmla="*/ 0 h 6858000"/>
              <a:gd name="connsiteX15" fmla="*/ 5440160 w 8980170"/>
              <a:gd name="connsiteY15" fmla="*/ 0 h 6858000"/>
              <a:gd name="connsiteX16" fmla="*/ 4203947 w 8980170"/>
              <a:gd name="connsiteY16" fmla="*/ 6858000 h 6858000"/>
              <a:gd name="connsiteX17" fmla="*/ 3088306 w 8980170"/>
              <a:gd name="connsiteY17" fmla="*/ 6858000 h 6858000"/>
              <a:gd name="connsiteX18" fmla="*/ 4324518 w 8980170"/>
              <a:gd name="connsiteY18" fmla="*/ 0 h 6858000"/>
              <a:gd name="connsiteX19" fmla="*/ 6148260 w 8980170"/>
              <a:gd name="connsiteY19" fmla="*/ 0 h 6858000"/>
              <a:gd name="connsiteX20" fmla="*/ 8217047 w 8980170"/>
              <a:gd name="connsiteY20" fmla="*/ 0 h 6858000"/>
              <a:gd name="connsiteX21" fmla="*/ 6980832 w 8980170"/>
              <a:gd name="connsiteY21" fmla="*/ 6858000 h 6858000"/>
              <a:gd name="connsiteX22" fmla="*/ 4912048 w 8980170"/>
              <a:gd name="connsiteY22" fmla="*/ 6858000 h 6858000"/>
              <a:gd name="connsiteX23" fmla="*/ 6148260 w 8980170"/>
              <a:gd name="connsiteY23" fmla="*/ 0 h 6858000"/>
              <a:gd name="connsiteX24" fmla="*/ 6044235 w 8980170"/>
              <a:gd name="connsiteY24" fmla="*/ 0 h 6858000"/>
              <a:gd name="connsiteX25" fmla="*/ 4808022 w 8980170"/>
              <a:gd name="connsiteY25" fmla="*/ 6858000 h 6858000"/>
              <a:gd name="connsiteX26" fmla="*/ 4307973 w 8980170"/>
              <a:gd name="connsiteY26" fmla="*/ 6858000 h 6858000"/>
              <a:gd name="connsiteX27" fmla="*/ 5544185 w 8980170"/>
              <a:gd name="connsiteY27" fmla="*/ 0 h 6858000"/>
              <a:gd name="connsiteX28" fmla="*/ 6044235 w 8980170"/>
              <a:gd name="connsiteY28" fmla="*/ 0 h 6858000"/>
              <a:gd name="connsiteX0" fmla="*/ 5520469 w 5891864"/>
              <a:gd name="connsiteY0" fmla="*/ 1 h 6858000"/>
              <a:gd name="connsiteX1" fmla="*/ 5891864 w 5891864"/>
              <a:gd name="connsiteY1" fmla="*/ 1 h 6858000"/>
              <a:gd name="connsiteX2" fmla="*/ 5891864 w 5891864"/>
              <a:gd name="connsiteY2" fmla="*/ 2917415 h 6858000"/>
              <a:gd name="connsiteX3" fmla="*/ 5181540 w 5891864"/>
              <a:gd name="connsiteY3" fmla="*/ 6858000 h 6858000"/>
              <a:gd name="connsiteX4" fmla="*/ 4284257 w 5891864"/>
              <a:gd name="connsiteY4" fmla="*/ 6858000 h 6858000"/>
              <a:gd name="connsiteX5" fmla="*/ 5520469 w 5891864"/>
              <a:gd name="connsiteY5" fmla="*/ 1 h 6858000"/>
              <a:gd name="connsiteX6" fmla="*/ 5405826 w 5891864"/>
              <a:gd name="connsiteY6" fmla="*/ 0 h 6858000"/>
              <a:gd name="connsiteX7" fmla="*/ 4169613 w 5891864"/>
              <a:gd name="connsiteY7" fmla="*/ 6858000 h 6858000"/>
              <a:gd name="connsiteX8" fmla="*/ 3996857 w 5891864"/>
              <a:gd name="connsiteY8" fmla="*/ 6858000 h 6858000"/>
              <a:gd name="connsiteX9" fmla="*/ 5233070 w 5891864"/>
              <a:gd name="connsiteY9" fmla="*/ 0 h 6858000"/>
              <a:gd name="connsiteX10" fmla="*/ 5405826 w 5891864"/>
              <a:gd name="connsiteY10" fmla="*/ 0 h 6858000"/>
              <a:gd name="connsiteX11" fmla="*/ 1236212 w 5891864"/>
              <a:gd name="connsiteY11" fmla="*/ 0 h 6858000"/>
              <a:gd name="connsiteX12" fmla="*/ 2351854 w 5891864"/>
              <a:gd name="connsiteY12" fmla="*/ 0 h 6858000"/>
              <a:gd name="connsiteX13" fmla="*/ 1115641 w 5891864"/>
              <a:gd name="connsiteY13" fmla="*/ 6858000 h 6858000"/>
              <a:gd name="connsiteX14" fmla="*/ 0 w 5891864"/>
              <a:gd name="connsiteY14" fmla="*/ 6858000 h 6858000"/>
              <a:gd name="connsiteX15" fmla="*/ 1236212 w 5891864"/>
              <a:gd name="connsiteY15" fmla="*/ 0 h 6858000"/>
              <a:gd name="connsiteX16" fmla="*/ 3059954 w 5891864"/>
              <a:gd name="connsiteY16" fmla="*/ 0 h 6858000"/>
              <a:gd name="connsiteX17" fmla="*/ 5128741 w 5891864"/>
              <a:gd name="connsiteY17" fmla="*/ 0 h 6858000"/>
              <a:gd name="connsiteX18" fmla="*/ 3892526 w 5891864"/>
              <a:gd name="connsiteY18" fmla="*/ 6858000 h 6858000"/>
              <a:gd name="connsiteX19" fmla="*/ 1823742 w 5891864"/>
              <a:gd name="connsiteY19" fmla="*/ 6858000 h 6858000"/>
              <a:gd name="connsiteX20" fmla="*/ 3059954 w 5891864"/>
              <a:gd name="connsiteY20" fmla="*/ 0 h 6858000"/>
              <a:gd name="connsiteX21" fmla="*/ 2955929 w 5891864"/>
              <a:gd name="connsiteY21" fmla="*/ 0 h 6858000"/>
              <a:gd name="connsiteX22" fmla="*/ 1719716 w 5891864"/>
              <a:gd name="connsiteY22" fmla="*/ 6858000 h 6858000"/>
              <a:gd name="connsiteX23" fmla="*/ 1219667 w 5891864"/>
              <a:gd name="connsiteY23" fmla="*/ 6858000 h 6858000"/>
              <a:gd name="connsiteX24" fmla="*/ 2455879 w 5891864"/>
              <a:gd name="connsiteY24" fmla="*/ 0 h 6858000"/>
              <a:gd name="connsiteX25" fmla="*/ 2955929 w 5891864"/>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91864" h="6858000">
                <a:moveTo>
                  <a:pt x="5520469" y="1"/>
                </a:moveTo>
                <a:lnTo>
                  <a:pt x="5891864" y="1"/>
                </a:lnTo>
                <a:lnTo>
                  <a:pt x="5891864" y="2917415"/>
                </a:lnTo>
                <a:lnTo>
                  <a:pt x="5181540" y="6858000"/>
                </a:lnTo>
                <a:lnTo>
                  <a:pt x="4284257" y="6858000"/>
                </a:lnTo>
                <a:lnTo>
                  <a:pt x="5520469" y="1"/>
                </a:lnTo>
                <a:close/>
                <a:moveTo>
                  <a:pt x="5405826" y="0"/>
                </a:moveTo>
                <a:lnTo>
                  <a:pt x="4169613" y="6858000"/>
                </a:lnTo>
                <a:lnTo>
                  <a:pt x="3996857" y="6858000"/>
                </a:lnTo>
                <a:lnTo>
                  <a:pt x="5233070" y="0"/>
                </a:lnTo>
                <a:lnTo>
                  <a:pt x="5405826" y="0"/>
                </a:lnTo>
                <a:close/>
                <a:moveTo>
                  <a:pt x="1236212" y="0"/>
                </a:moveTo>
                <a:lnTo>
                  <a:pt x="2351854" y="0"/>
                </a:lnTo>
                <a:lnTo>
                  <a:pt x="1115641" y="6858000"/>
                </a:lnTo>
                <a:lnTo>
                  <a:pt x="0" y="6858000"/>
                </a:lnTo>
                <a:lnTo>
                  <a:pt x="1236212" y="0"/>
                </a:lnTo>
                <a:close/>
                <a:moveTo>
                  <a:pt x="3059954" y="0"/>
                </a:moveTo>
                <a:lnTo>
                  <a:pt x="5128741" y="0"/>
                </a:lnTo>
                <a:lnTo>
                  <a:pt x="3892526" y="6858000"/>
                </a:lnTo>
                <a:lnTo>
                  <a:pt x="1823742" y="6858000"/>
                </a:lnTo>
                <a:lnTo>
                  <a:pt x="3059954" y="0"/>
                </a:lnTo>
                <a:close/>
                <a:moveTo>
                  <a:pt x="2955929" y="0"/>
                </a:moveTo>
                <a:lnTo>
                  <a:pt x="1719716" y="6858000"/>
                </a:lnTo>
                <a:lnTo>
                  <a:pt x="1219667" y="6858000"/>
                </a:lnTo>
                <a:lnTo>
                  <a:pt x="2455879" y="0"/>
                </a:lnTo>
                <a:lnTo>
                  <a:pt x="2955929" y="0"/>
                </a:lnTo>
                <a:close/>
              </a:path>
            </a:pathLst>
          </a:custGeom>
        </p:spPr>
        <p:txBody>
          <a:bodyPr wrap="square">
            <a:noAutofit/>
          </a:bodyPr>
          <a:lstStyle/>
          <a:p>
            <a:endParaRPr lang="en-US" dirty="0"/>
          </a:p>
        </p:txBody>
      </p:sp>
      <p:sp>
        <p:nvSpPr>
          <p:cNvPr id="4" name="Text Placeholder 3">
            <a:extLst>
              <a:ext uri="{FF2B5EF4-FFF2-40B4-BE49-F238E27FC236}">
                <a16:creationId xmlns:a16="http://schemas.microsoft.com/office/drawing/2014/main" id="{53E9DA7F-5F5C-4919-80B2-7264E1392E3E}"/>
              </a:ext>
            </a:extLst>
          </p:cNvPr>
          <p:cNvSpPr>
            <a:spLocks noGrp="1"/>
          </p:cNvSpPr>
          <p:nvPr>
            <p:ph type="body" sz="quarter" idx="13" hasCustomPrompt="1"/>
          </p:nvPr>
        </p:nvSpPr>
        <p:spPr>
          <a:xfrm>
            <a:off x="728870" y="2126673"/>
            <a:ext cx="5685786" cy="1911927"/>
          </a:xfrm>
        </p:spPr>
        <p:txBody>
          <a:bodyPr>
            <a:noAutofit/>
          </a:bodyPr>
          <a:lstStyle>
            <a:lvl1pPr marL="0" indent="0">
              <a:buNone/>
              <a:defRPr sz="4400" baseline="0">
                <a:solidFill>
                  <a:schemeClr val="bg1"/>
                </a:solidFill>
                <a:latin typeface="HelveticaNeueLT Std Med" panose="020B0604020202020204" pitchFamily="34" charset="0"/>
              </a:defRPr>
            </a:lvl1pPr>
          </a:lstStyle>
          <a:p>
            <a:pPr>
              <a:lnSpc>
                <a:spcPct val="75000"/>
              </a:lnSpc>
            </a:pPr>
            <a:r>
              <a:rPr lang="en-US" dirty="0"/>
              <a:t>Title section</a:t>
            </a:r>
          </a:p>
        </p:txBody>
      </p:sp>
      <p:pic>
        <p:nvPicPr>
          <p:cNvPr id="8" name="Graphic 7">
            <a:extLst>
              <a:ext uri="{FF2B5EF4-FFF2-40B4-BE49-F238E27FC236}">
                <a16:creationId xmlns:a16="http://schemas.microsoft.com/office/drawing/2014/main" id="{953F9F49-C389-4B99-9261-72A6BBF3A0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209" y="5402613"/>
            <a:ext cx="730438" cy="905108"/>
          </a:xfrm>
          <a:prstGeom prst="rect">
            <a:avLst/>
          </a:prstGeom>
        </p:spPr>
      </p:pic>
      <p:sp>
        <p:nvSpPr>
          <p:cNvPr id="5" name="Freeform: Shape 4">
            <a:extLst>
              <a:ext uri="{FF2B5EF4-FFF2-40B4-BE49-F238E27FC236}">
                <a16:creationId xmlns:a16="http://schemas.microsoft.com/office/drawing/2014/main" id="{99FAC715-C052-4FEF-B474-E2C36C7226DC}"/>
              </a:ext>
            </a:extLst>
          </p:cNvPr>
          <p:cNvSpPr/>
          <p:nvPr userDrawn="1"/>
        </p:nvSpPr>
        <p:spPr>
          <a:xfrm>
            <a:off x="11602122" y="3431860"/>
            <a:ext cx="593251" cy="3426308"/>
          </a:xfrm>
          <a:custGeom>
            <a:avLst/>
            <a:gdLst>
              <a:gd name="connsiteX0" fmla="*/ 628650 w 628650"/>
              <a:gd name="connsiteY0" fmla="*/ 3581400 h 3600450"/>
              <a:gd name="connsiteX1" fmla="*/ 628650 w 628650"/>
              <a:gd name="connsiteY1" fmla="*/ 0 h 3600450"/>
              <a:gd name="connsiteX2" fmla="*/ 0 w 628650"/>
              <a:gd name="connsiteY2" fmla="*/ 3600450 h 3600450"/>
              <a:gd name="connsiteX3" fmla="*/ 628650 w 628650"/>
              <a:gd name="connsiteY3" fmla="*/ 3581400 h 3600450"/>
              <a:gd name="connsiteX0" fmla="*/ 628650 w 628650"/>
              <a:gd name="connsiteY0" fmla="*/ 3591094 h 3600450"/>
              <a:gd name="connsiteX1" fmla="*/ 628650 w 628650"/>
              <a:gd name="connsiteY1" fmla="*/ 0 h 3600450"/>
              <a:gd name="connsiteX2" fmla="*/ 0 w 628650"/>
              <a:gd name="connsiteY2" fmla="*/ 3600450 h 3600450"/>
              <a:gd name="connsiteX3" fmla="*/ 628650 w 628650"/>
              <a:gd name="connsiteY3" fmla="*/ 3591094 h 3600450"/>
              <a:gd name="connsiteX0" fmla="*/ 631881 w 631881"/>
              <a:gd name="connsiteY0" fmla="*/ 3591094 h 3597219"/>
              <a:gd name="connsiteX1" fmla="*/ 631881 w 631881"/>
              <a:gd name="connsiteY1" fmla="*/ 0 h 3597219"/>
              <a:gd name="connsiteX2" fmla="*/ 0 w 631881"/>
              <a:gd name="connsiteY2" fmla="*/ 3597219 h 3597219"/>
              <a:gd name="connsiteX3" fmla="*/ 631881 w 631881"/>
              <a:gd name="connsiteY3" fmla="*/ 3591094 h 3597219"/>
              <a:gd name="connsiteX0" fmla="*/ 589877 w 589877"/>
              <a:gd name="connsiteY0" fmla="*/ 3591094 h 3591094"/>
              <a:gd name="connsiteX1" fmla="*/ 589877 w 589877"/>
              <a:gd name="connsiteY1" fmla="*/ 0 h 3591094"/>
              <a:gd name="connsiteX2" fmla="*/ 0 w 589877"/>
              <a:gd name="connsiteY2" fmla="*/ 3590757 h 3591094"/>
              <a:gd name="connsiteX3" fmla="*/ 589877 w 589877"/>
              <a:gd name="connsiteY3" fmla="*/ 3591094 h 3591094"/>
              <a:gd name="connsiteX0" fmla="*/ 589877 w 589877"/>
              <a:gd name="connsiteY0" fmla="*/ 3426308 h 3426308"/>
              <a:gd name="connsiteX1" fmla="*/ 586645 w 589877"/>
              <a:gd name="connsiteY1" fmla="*/ 0 h 3426308"/>
              <a:gd name="connsiteX2" fmla="*/ 0 w 589877"/>
              <a:gd name="connsiteY2" fmla="*/ 3425971 h 3426308"/>
              <a:gd name="connsiteX3" fmla="*/ 589877 w 589877"/>
              <a:gd name="connsiteY3" fmla="*/ 3426308 h 3426308"/>
              <a:gd name="connsiteX0" fmla="*/ 589877 w 593251"/>
              <a:gd name="connsiteY0" fmla="*/ 3426308 h 3426308"/>
              <a:gd name="connsiteX1" fmla="*/ 593108 w 593251"/>
              <a:gd name="connsiteY1" fmla="*/ 0 h 3426308"/>
              <a:gd name="connsiteX2" fmla="*/ 0 w 593251"/>
              <a:gd name="connsiteY2" fmla="*/ 3425971 h 3426308"/>
              <a:gd name="connsiteX3" fmla="*/ 589877 w 593251"/>
              <a:gd name="connsiteY3" fmla="*/ 3426308 h 3426308"/>
            </a:gdLst>
            <a:ahLst/>
            <a:cxnLst>
              <a:cxn ang="0">
                <a:pos x="connsiteX0" y="connsiteY0"/>
              </a:cxn>
              <a:cxn ang="0">
                <a:pos x="connsiteX1" y="connsiteY1"/>
              </a:cxn>
              <a:cxn ang="0">
                <a:pos x="connsiteX2" y="connsiteY2"/>
              </a:cxn>
              <a:cxn ang="0">
                <a:pos x="connsiteX3" y="connsiteY3"/>
              </a:cxn>
            </a:cxnLst>
            <a:rect l="l" t="t" r="r" b="b"/>
            <a:pathLst>
              <a:path w="593251" h="3426308">
                <a:moveTo>
                  <a:pt x="589877" y="3426308"/>
                </a:moveTo>
                <a:cubicBezTo>
                  <a:pt x="588800" y="2284205"/>
                  <a:pt x="594185" y="1142103"/>
                  <a:pt x="593108" y="0"/>
                </a:cubicBezTo>
                <a:lnTo>
                  <a:pt x="0" y="3425971"/>
                </a:lnTo>
                <a:lnTo>
                  <a:pt x="589877" y="34263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127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GB" smtClean="0"/>
              <a:pPr algn="r">
                <a:spcBef>
                  <a:spcPts val="0"/>
                </a:spcBef>
                <a:spcAft>
                  <a:spcPts val="0"/>
                </a:spcAft>
              </a:pPr>
              <a:t>‹#›</a:t>
            </a:fld>
            <a:endParaRPr lang="en-GB"/>
          </a:p>
        </p:txBody>
      </p:sp>
    </p:spTree>
    <p:extLst>
      <p:ext uri="{BB962C8B-B14F-4D97-AF65-F5344CB8AC3E}">
        <p14:creationId xmlns:p14="http://schemas.microsoft.com/office/powerpoint/2010/main" val="153964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Tree>
    <p:extLst>
      <p:ext uri="{BB962C8B-B14F-4D97-AF65-F5344CB8AC3E}">
        <p14:creationId xmlns:p14="http://schemas.microsoft.com/office/powerpoint/2010/main" val="260749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 Blue bg">
    <p:bg>
      <p:bgPr>
        <a:solidFill>
          <a:srgbClr val="3098D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635" y="2264637"/>
            <a:ext cx="10981465" cy="2066428"/>
          </a:xfrm>
          <a:prstGeom prst="rect">
            <a:avLst/>
          </a:prstGeom>
        </p:spPr>
        <p:txBody>
          <a:bodyPr>
            <a:normAutofit/>
          </a:bodyPr>
          <a:lstStyle>
            <a:lvl1pPr algn="ctr">
              <a:defRPr sz="6000" b="1" i="0" baseline="0">
                <a:solidFill>
                  <a:schemeClr val="bg1"/>
                </a:solidFill>
                <a:latin typeface="Helvetica Neue LT Std 75" panose="020B0604020202020204" pitchFamily="34" charset="0"/>
              </a:defRPr>
            </a:lvl1pPr>
          </a:lstStyle>
          <a:p>
            <a:r>
              <a:rPr lang="en-US" noProof="0" dirty="0"/>
              <a:t>Thank you</a:t>
            </a:r>
          </a:p>
        </p:txBody>
      </p:sp>
      <p:pic>
        <p:nvPicPr>
          <p:cNvPr id="5" name="Graphic 4">
            <a:extLst>
              <a:ext uri="{FF2B5EF4-FFF2-40B4-BE49-F238E27FC236}">
                <a16:creationId xmlns:a16="http://schemas.microsoft.com/office/drawing/2014/main" id="{5EBFB36D-DCFF-4D95-B3B2-1DA10E1DE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58561" y="5482351"/>
            <a:ext cx="730438" cy="905108"/>
          </a:xfrm>
          <a:prstGeom prst="rect">
            <a:avLst/>
          </a:prstGeom>
        </p:spPr>
      </p:pic>
    </p:spTree>
    <p:extLst>
      <p:ext uri="{BB962C8B-B14F-4D97-AF65-F5344CB8AC3E}">
        <p14:creationId xmlns:p14="http://schemas.microsoft.com/office/powerpoint/2010/main" val="1047905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Cover with Image - Whit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1850" y="1577218"/>
            <a:ext cx="10515600" cy="2852737"/>
          </a:xfrm>
          <a:prstGeom prst="rect">
            <a:avLst/>
          </a:prstGeom>
        </p:spPr>
        <p:txBody>
          <a:bodyPr anchor="b"/>
          <a:lstStyle>
            <a:lvl1pPr>
              <a:defRPr sz="6000" b="1" i="0" baseline="0">
                <a:solidFill>
                  <a:schemeClr val="bg1"/>
                </a:solidFill>
                <a:latin typeface="Helvetica Neue LT Std 75" panose="020B0604020202020204" pitchFamily="34" charset="0"/>
              </a:defRPr>
            </a:lvl1pPr>
          </a:lstStyle>
          <a:p>
            <a:r>
              <a:rPr lang="en-US" noProof="0" dirty="0"/>
              <a:t>Title of the presentation</a:t>
            </a:r>
          </a:p>
        </p:txBody>
      </p:sp>
      <p:sp>
        <p:nvSpPr>
          <p:cNvPr id="9" name="Text Placeholder 2"/>
          <p:cNvSpPr>
            <a:spLocks noGrp="1"/>
          </p:cNvSpPr>
          <p:nvPr>
            <p:ph type="body" idx="1" hasCustomPrompt="1"/>
          </p:nvPr>
        </p:nvSpPr>
        <p:spPr>
          <a:xfrm>
            <a:off x="831850" y="4456944"/>
            <a:ext cx="10515600" cy="817422"/>
          </a:xfrm>
        </p:spPr>
        <p:txBody>
          <a:bodyPr/>
          <a:lstStyle>
            <a:lvl1pPr marL="0" indent="0">
              <a:buNone/>
              <a:defRPr sz="2400" b="0" i="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p:txBody>
      </p:sp>
      <p:pic>
        <p:nvPicPr>
          <p:cNvPr id="2" name="Graphic 1">
            <a:extLst>
              <a:ext uri="{FF2B5EF4-FFF2-40B4-BE49-F238E27FC236}">
                <a16:creationId xmlns:a16="http://schemas.microsoft.com/office/drawing/2014/main" id="{0F7F5268-019B-4805-BE31-D377F58BDF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7012" y="5433798"/>
            <a:ext cx="730438" cy="905108"/>
          </a:xfrm>
          <a:prstGeom prst="rect">
            <a:avLst/>
          </a:prstGeom>
        </p:spPr>
      </p:pic>
      <p:sp>
        <p:nvSpPr>
          <p:cNvPr id="6" name="TextBox 5">
            <a:extLst>
              <a:ext uri="{FF2B5EF4-FFF2-40B4-BE49-F238E27FC236}">
                <a16:creationId xmlns:a16="http://schemas.microsoft.com/office/drawing/2014/main" id="{004B9E6B-11F4-437F-9D13-46980A86928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solidFill>
                  <a:schemeClr val="bg1"/>
                </a:solidFill>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FAC717C8-00F2-4161-8D06-56387DFBF3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2570363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b="1" i="0" baseline="0">
                <a:solidFill>
                  <a:srgbClr val="3098D2"/>
                </a:solidFill>
                <a:latin typeface="Helvetica Neue LT Std 75" panose="020B0604020202020204" pitchFamily="34" charset="0"/>
              </a:defRPr>
            </a:lvl1pPr>
          </a:lstStyle>
          <a:p>
            <a:r>
              <a:rPr lang="en-US" noProof="0" dirty="0"/>
              <a:t>Default content slide</a:t>
            </a:r>
          </a:p>
        </p:txBody>
      </p:sp>
      <p:sp>
        <p:nvSpPr>
          <p:cNvPr id="7" name="Text Placeholder 6">
            <a:extLst>
              <a:ext uri="{FF2B5EF4-FFF2-40B4-BE49-F238E27FC236}">
                <a16:creationId xmlns:a16="http://schemas.microsoft.com/office/drawing/2014/main" id="{C609ADD8-FEFF-47F5-9FB8-BEA6ED5B5699}"/>
              </a:ext>
            </a:extLst>
          </p:cNvPr>
          <p:cNvSpPr>
            <a:spLocks noGrp="1"/>
          </p:cNvSpPr>
          <p:nvPr>
            <p:ph type="body" sz="quarter" idx="11"/>
          </p:nvPr>
        </p:nvSpPr>
        <p:spPr>
          <a:xfrm>
            <a:off x="838200" y="2059912"/>
            <a:ext cx="10515600" cy="3619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9231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righ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6870700" y="-1"/>
            <a:ext cx="5321300" cy="6858001"/>
          </a:xfrm>
        </p:spPr>
        <p:txBody>
          <a:bodyPr/>
          <a:lstStyle>
            <a:lvl1pPr marL="0" indent="0" algn="ctr">
              <a:buNone/>
              <a:defRPr/>
            </a:lvl1pPr>
          </a:lstStyle>
          <a:p>
            <a:endParaRPr lang="en-US" dirty="0"/>
          </a:p>
          <a:p>
            <a:endParaRPr lang="en-US" dirty="0"/>
          </a:p>
          <a:p>
            <a:endParaRPr lang="en-US" dirty="0"/>
          </a:p>
          <a:p>
            <a:r>
              <a:rPr lang="en-US" dirty="0"/>
              <a:t>Insert a picture</a:t>
            </a:r>
          </a:p>
        </p:txBody>
      </p:sp>
      <p:sp>
        <p:nvSpPr>
          <p:cNvPr id="2" name="Title 1"/>
          <p:cNvSpPr>
            <a:spLocks noGrp="1"/>
          </p:cNvSpPr>
          <p:nvPr>
            <p:ph type="title" hasCustomPrompt="1"/>
          </p:nvPr>
        </p:nvSpPr>
        <p:spPr>
          <a:xfrm>
            <a:off x="728870" y="365125"/>
            <a:ext cx="5430630" cy="1325563"/>
          </a:xfrm>
          <a:prstGeom prst="rect">
            <a:avLst/>
          </a:prstGeom>
        </p:spPr>
        <p:txBody>
          <a:bodyPr/>
          <a:lstStyle>
            <a:lvl1pPr>
              <a:defRPr b="1" i="0" baseline="0">
                <a:latin typeface="Helvetica Neue LT Std 75" panose="020B0604020202020204" pitchFamily="34" charset="0"/>
              </a:defRPr>
            </a:lvl1pPr>
          </a:lstStyle>
          <a:p>
            <a:r>
              <a:rPr lang="en-US" noProof="0" dirty="0"/>
              <a:t>Content slide with side image</a:t>
            </a:r>
          </a:p>
        </p:txBody>
      </p:sp>
      <p:sp>
        <p:nvSpPr>
          <p:cNvPr id="11" name="Text Placeholder 10">
            <a:extLst>
              <a:ext uri="{FF2B5EF4-FFF2-40B4-BE49-F238E27FC236}">
                <a16:creationId xmlns:a16="http://schemas.microsoft.com/office/drawing/2014/main" id="{C1093C0A-F024-4FAC-B2E7-BB1BCBFFE921}"/>
              </a:ext>
            </a:extLst>
          </p:cNvPr>
          <p:cNvSpPr>
            <a:spLocks noGrp="1"/>
          </p:cNvSpPr>
          <p:nvPr>
            <p:ph type="body" sz="quarter" idx="11"/>
          </p:nvPr>
        </p:nvSpPr>
        <p:spPr>
          <a:xfrm>
            <a:off x="728870" y="1949450"/>
            <a:ext cx="54306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6194F3ED-6B54-4C95-978C-9DEF940070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907" y="5837431"/>
            <a:ext cx="548016" cy="679063"/>
          </a:xfrm>
          <a:prstGeom prst="rect">
            <a:avLst/>
          </a:prstGeom>
        </p:spPr>
      </p:pic>
    </p:spTree>
    <p:extLst>
      <p:ext uri="{BB962C8B-B14F-4D97-AF65-F5344CB8AC3E}">
        <p14:creationId xmlns:p14="http://schemas.microsoft.com/office/powerpoint/2010/main" val="139543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lef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0" y="-1"/>
            <a:ext cx="5321300" cy="6858001"/>
          </a:xfrm>
        </p:spPr>
        <p:txBody>
          <a:bodyPr/>
          <a:lstStyle>
            <a:lvl1pPr marL="0" indent="0" algn="ctr">
              <a:buNone/>
              <a:defRPr/>
            </a:lvl1pPr>
          </a:lstStyle>
          <a:p>
            <a:endParaRPr lang="en-US" dirty="0"/>
          </a:p>
          <a:p>
            <a:endParaRPr lang="en-US" dirty="0"/>
          </a:p>
          <a:p>
            <a:endParaRPr lang="en-US" dirty="0"/>
          </a:p>
          <a:p>
            <a:r>
              <a:rPr lang="en-US" dirty="0"/>
              <a:t>Insert a picture</a:t>
            </a:r>
          </a:p>
        </p:txBody>
      </p:sp>
      <p:sp>
        <p:nvSpPr>
          <p:cNvPr id="2" name="Title 1"/>
          <p:cNvSpPr>
            <a:spLocks noGrp="1"/>
          </p:cNvSpPr>
          <p:nvPr>
            <p:ph type="title" hasCustomPrompt="1"/>
          </p:nvPr>
        </p:nvSpPr>
        <p:spPr>
          <a:xfrm>
            <a:off x="6048154" y="365125"/>
            <a:ext cx="5321300" cy="1325563"/>
          </a:xfrm>
          <a:prstGeom prst="rect">
            <a:avLst/>
          </a:prstGeom>
        </p:spPr>
        <p:txBody>
          <a:bodyPr/>
          <a:lstStyle>
            <a:lvl1pPr>
              <a:defRPr b="1" i="0" baseline="0">
                <a:latin typeface="Helvetica Neue LT Std 75" panose="020B0604020202020204" pitchFamily="34" charset="0"/>
              </a:defRPr>
            </a:lvl1pPr>
          </a:lstStyle>
          <a:p>
            <a:r>
              <a:rPr lang="en-US" noProof="0" dirty="0"/>
              <a:t>Content slide with side image</a:t>
            </a:r>
          </a:p>
        </p:txBody>
      </p:sp>
      <p:sp>
        <p:nvSpPr>
          <p:cNvPr id="11" name="Text Placeholder 10">
            <a:extLst>
              <a:ext uri="{FF2B5EF4-FFF2-40B4-BE49-F238E27FC236}">
                <a16:creationId xmlns:a16="http://schemas.microsoft.com/office/drawing/2014/main" id="{C1093C0A-F024-4FAC-B2E7-BB1BCBFFE921}"/>
              </a:ext>
            </a:extLst>
          </p:cNvPr>
          <p:cNvSpPr>
            <a:spLocks noGrp="1"/>
          </p:cNvSpPr>
          <p:nvPr>
            <p:ph type="body" sz="quarter" idx="11"/>
          </p:nvPr>
        </p:nvSpPr>
        <p:spPr>
          <a:xfrm>
            <a:off x="6048154" y="1949450"/>
            <a:ext cx="53213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640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portant Facts and Figur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267" y="2264637"/>
            <a:ext cx="10981465" cy="2066428"/>
          </a:xfrm>
          <a:prstGeom prst="rect">
            <a:avLst/>
          </a:prstGeom>
          <a:solidFill>
            <a:schemeClr val="accent1"/>
          </a:solidFill>
        </p:spPr>
        <p:txBody>
          <a:bodyPr>
            <a:normAutofit/>
          </a:bodyPr>
          <a:lstStyle>
            <a:lvl1pPr algn="ctr">
              <a:defRPr sz="6000" b="1" i="0" baseline="0">
                <a:solidFill>
                  <a:schemeClr val="bg1"/>
                </a:solidFill>
                <a:latin typeface="Helvetica Neue LT Std 75" panose="020B0604020202020204" pitchFamily="34" charset="0"/>
              </a:defRPr>
            </a:lvl1pPr>
          </a:lstStyle>
          <a:p>
            <a:r>
              <a:rPr lang="en-US" noProof="0" dirty="0"/>
              <a:t>Twenty Million is an </a:t>
            </a:r>
            <a:br>
              <a:rPr lang="en-US" noProof="0" dirty="0"/>
            </a:br>
            <a:r>
              <a:rPr lang="en-US" noProof="0" dirty="0"/>
              <a:t>important number in 2018</a:t>
            </a:r>
          </a:p>
        </p:txBody>
      </p:sp>
      <p:pic>
        <p:nvPicPr>
          <p:cNvPr id="6" name="Graphic 5">
            <a:extLst>
              <a:ext uri="{FF2B5EF4-FFF2-40B4-BE49-F238E27FC236}">
                <a16:creationId xmlns:a16="http://schemas.microsoft.com/office/drawing/2014/main" id="{1EA963CE-1CF3-4D15-B798-F5A67BD1D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3390" y="5708983"/>
            <a:ext cx="596196" cy="738765"/>
          </a:xfrm>
          <a:prstGeom prst="rect">
            <a:avLst/>
          </a:prstGeom>
        </p:spPr>
      </p:pic>
    </p:spTree>
    <p:extLst>
      <p:ext uri="{BB962C8B-B14F-4D97-AF65-F5344CB8AC3E}">
        <p14:creationId xmlns:p14="http://schemas.microsoft.com/office/powerpoint/2010/main" val="687248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Important Facts and Fig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635" y="2264637"/>
            <a:ext cx="10981465" cy="2066428"/>
          </a:xfrm>
          <a:prstGeom prst="rect">
            <a:avLst/>
          </a:prstGeom>
        </p:spPr>
        <p:txBody>
          <a:bodyPr>
            <a:normAutofit/>
          </a:bodyPr>
          <a:lstStyle>
            <a:lvl1pPr algn="ctr">
              <a:defRPr sz="6000" b="1" i="0" baseline="0">
                <a:solidFill>
                  <a:srgbClr val="3098D2"/>
                </a:solidFill>
                <a:latin typeface="Helvetica Neue LT Std 75" panose="020B0604020202020204" pitchFamily="34" charset="0"/>
              </a:defRPr>
            </a:lvl1pPr>
          </a:lstStyle>
          <a:p>
            <a:r>
              <a:rPr lang="en-US" noProof="0" dirty="0"/>
              <a:t>Twenty Million is an </a:t>
            </a:r>
            <a:br>
              <a:rPr lang="en-US" noProof="0" dirty="0"/>
            </a:br>
            <a:r>
              <a:rPr lang="en-US" noProof="0" dirty="0"/>
              <a:t>important number in 2018</a:t>
            </a:r>
          </a:p>
        </p:txBody>
      </p:sp>
      <p:pic>
        <p:nvPicPr>
          <p:cNvPr id="4" name="Graphic 3">
            <a:extLst>
              <a:ext uri="{FF2B5EF4-FFF2-40B4-BE49-F238E27FC236}">
                <a16:creationId xmlns:a16="http://schemas.microsoft.com/office/drawing/2014/main" id="{D56E96F5-4169-44E1-966A-DD4BE2FB04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30358" y="5837431"/>
            <a:ext cx="548016" cy="679063"/>
          </a:xfrm>
          <a:prstGeom prst="rect">
            <a:avLst/>
          </a:prstGeom>
        </p:spPr>
      </p:pic>
    </p:spTree>
    <p:extLst>
      <p:ext uri="{BB962C8B-B14F-4D97-AF65-F5344CB8AC3E}">
        <p14:creationId xmlns:p14="http://schemas.microsoft.com/office/powerpoint/2010/main" val="1420474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ef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1ECBDBA-F694-4A17-B18B-CF24C7914E14}"/>
              </a:ext>
            </a:extLst>
          </p:cNvPr>
          <p:cNvSpPr>
            <a:spLocks noGrp="1"/>
          </p:cNvSpPr>
          <p:nvPr>
            <p:ph type="chart" sz="quarter" idx="10" hasCustomPrompt="1"/>
          </p:nvPr>
        </p:nvSpPr>
        <p:spPr>
          <a:xfrm>
            <a:off x="457200" y="1185530"/>
            <a:ext cx="4928191" cy="4486940"/>
          </a:xfrm>
        </p:spPr>
        <p:txBody>
          <a:bodyPr/>
          <a:lstStyle>
            <a:lvl1pPr marL="0" indent="0" algn="ctr">
              <a:buNone/>
              <a:defRPr/>
            </a:lvl1pPr>
          </a:lstStyle>
          <a:p>
            <a:r>
              <a:rPr lang="en-US" dirty="0"/>
              <a:t>Insert a chart</a:t>
            </a:r>
          </a:p>
        </p:txBody>
      </p:sp>
      <p:sp>
        <p:nvSpPr>
          <p:cNvPr id="3" name="Title 1">
            <a:extLst>
              <a:ext uri="{FF2B5EF4-FFF2-40B4-BE49-F238E27FC236}">
                <a16:creationId xmlns:a16="http://schemas.microsoft.com/office/drawing/2014/main" id="{A680EB87-CBDD-4C89-8597-AC459FA5568D}"/>
              </a:ext>
            </a:extLst>
          </p:cNvPr>
          <p:cNvSpPr>
            <a:spLocks noGrp="1"/>
          </p:cNvSpPr>
          <p:nvPr>
            <p:ph type="title" hasCustomPrompt="1"/>
          </p:nvPr>
        </p:nvSpPr>
        <p:spPr>
          <a:xfrm>
            <a:off x="6048154" y="817512"/>
            <a:ext cx="5321300" cy="1325563"/>
          </a:xfrm>
          <a:prstGeom prst="rect">
            <a:avLst/>
          </a:prstGeom>
        </p:spPr>
        <p:txBody>
          <a:bodyPr/>
          <a:lstStyle>
            <a:lvl1pPr>
              <a:defRPr b="1" i="0" baseline="0">
                <a:latin typeface="Helvetica Neue LT Std 75" panose="020B0604020202020204" pitchFamily="34" charset="0"/>
              </a:defRPr>
            </a:lvl1pPr>
          </a:lstStyle>
          <a:p>
            <a:r>
              <a:rPr lang="en-US" noProof="0" dirty="0"/>
              <a:t>Chart title</a:t>
            </a:r>
          </a:p>
        </p:txBody>
      </p:sp>
      <p:sp>
        <p:nvSpPr>
          <p:cNvPr id="4" name="Text Placeholder 10">
            <a:extLst>
              <a:ext uri="{FF2B5EF4-FFF2-40B4-BE49-F238E27FC236}">
                <a16:creationId xmlns:a16="http://schemas.microsoft.com/office/drawing/2014/main" id="{5D52FE9D-3E2A-4226-8131-2E5FC567B160}"/>
              </a:ext>
            </a:extLst>
          </p:cNvPr>
          <p:cNvSpPr>
            <a:spLocks noGrp="1"/>
          </p:cNvSpPr>
          <p:nvPr>
            <p:ph type="body" sz="quarter" idx="11" hasCustomPrompt="1"/>
          </p:nvPr>
        </p:nvSpPr>
        <p:spPr>
          <a:xfrm>
            <a:off x="6048154" y="1950394"/>
            <a:ext cx="5321300" cy="634933"/>
          </a:xfrm>
        </p:spPr>
        <p:txBody>
          <a:bodyPr/>
          <a:lstStyle>
            <a:lvl1pPr marL="0" indent="0">
              <a:buNone/>
              <a:defRPr>
                <a:solidFill>
                  <a:schemeClr val="tx1">
                    <a:lumMod val="50000"/>
                    <a:lumOff val="50000"/>
                  </a:schemeClr>
                </a:solidFill>
              </a:defRPr>
            </a:lvl1pPr>
          </a:lstStyle>
          <a:p>
            <a:pPr lvl="0"/>
            <a:r>
              <a:rPr lang="en-US" dirty="0"/>
              <a:t>Subtitle</a:t>
            </a:r>
          </a:p>
        </p:txBody>
      </p:sp>
      <p:sp>
        <p:nvSpPr>
          <p:cNvPr id="6" name="Text Placeholder 5">
            <a:extLst>
              <a:ext uri="{FF2B5EF4-FFF2-40B4-BE49-F238E27FC236}">
                <a16:creationId xmlns:a16="http://schemas.microsoft.com/office/drawing/2014/main" id="{4660EE2F-AB12-4F98-8EB9-E462827917D1}"/>
              </a:ext>
            </a:extLst>
          </p:cNvPr>
          <p:cNvSpPr>
            <a:spLocks noGrp="1"/>
          </p:cNvSpPr>
          <p:nvPr>
            <p:ph type="body" sz="quarter" idx="12" hasCustomPrompt="1"/>
          </p:nvPr>
        </p:nvSpPr>
        <p:spPr>
          <a:xfrm>
            <a:off x="6048375" y="2854325"/>
            <a:ext cx="5321300" cy="2395538"/>
          </a:xfrm>
        </p:spPr>
        <p:txBody>
          <a:bodyPr>
            <a:normAutofit/>
          </a:bodyPr>
          <a:lstStyle>
            <a:lvl1pPr marL="0" indent="0">
              <a:buNone/>
              <a:defRPr sz="2000"/>
            </a:lvl1pPr>
          </a:lstStyle>
          <a:p>
            <a:pPr lvl="0"/>
            <a:r>
              <a:rPr lang="fr-CH" dirty="0" err="1"/>
              <a:t>Analysis</a:t>
            </a:r>
            <a:endParaRPr lang="en-US" dirty="0"/>
          </a:p>
        </p:txBody>
      </p:sp>
    </p:spTree>
    <p:extLst>
      <p:ext uri="{BB962C8B-B14F-4D97-AF65-F5344CB8AC3E}">
        <p14:creationId xmlns:p14="http://schemas.microsoft.com/office/powerpoint/2010/main" val="486655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rt righ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1ECBDBA-F694-4A17-B18B-CF24C7914E14}"/>
              </a:ext>
            </a:extLst>
          </p:cNvPr>
          <p:cNvSpPr>
            <a:spLocks noGrp="1"/>
          </p:cNvSpPr>
          <p:nvPr>
            <p:ph type="chart" sz="quarter" idx="10" hasCustomPrompt="1"/>
          </p:nvPr>
        </p:nvSpPr>
        <p:spPr>
          <a:xfrm>
            <a:off x="6804837" y="1185530"/>
            <a:ext cx="4928191" cy="4486940"/>
          </a:xfrm>
        </p:spPr>
        <p:txBody>
          <a:bodyPr/>
          <a:lstStyle>
            <a:lvl1pPr marL="0" indent="0" algn="ctr">
              <a:buNone/>
              <a:defRPr/>
            </a:lvl1pPr>
          </a:lstStyle>
          <a:p>
            <a:r>
              <a:rPr lang="en-US" dirty="0"/>
              <a:t>Insert a chart</a:t>
            </a:r>
          </a:p>
        </p:txBody>
      </p:sp>
      <p:sp>
        <p:nvSpPr>
          <p:cNvPr id="7" name="Title 1">
            <a:extLst>
              <a:ext uri="{FF2B5EF4-FFF2-40B4-BE49-F238E27FC236}">
                <a16:creationId xmlns:a16="http://schemas.microsoft.com/office/drawing/2014/main" id="{882C2A9D-BEA9-4E4E-81F9-4234207949AC}"/>
              </a:ext>
            </a:extLst>
          </p:cNvPr>
          <p:cNvSpPr>
            <a:spLocks noGrp="1"/>
          </p:cNvSpPr>
          <p:nvPr>
            <p:ph type="title" hasCustomPrompt="1"/>
          </p:nvPr>
        </p:nvSpPr>
        <p:spPr>
          <a:xfrm>
            <a:off x="726633" y="817512"/>
            <a:ext cx="5321300" cy="1325563"/>
          </a:xfrm>
          <a:prstGeom prst="rect">
            <a:avLst/>
          </a:prstGeom>
        </p:spPr>
        <p:txBody>
          <a:bodyPr/>
          <a:lstStyle>
            <a:lvl1pPr>
              <a:defRPr b="1" i="0" baseline="0">
                <a:latin typeface="Helvetica Neue LT Std 75" panose="020B0604020202020204" pitchFamily="34" charset="0"/>
              </a:defRPr>
            </a:lvl1pPr>
          </a:lstStyle>
          <a:p>
            <a:r>
              <a:rPr lang="en-US" noProof="0" dirty="0"/>
              <a:t>Chart title</a:t>
            </a:r>
          </a:p>
        </p:txBody>
      </p:sp>
      <p:sp>
        <p:nvSpPr>
          <p:cNvPr id="8" name="Text Placeholder 10">
            <a:extLst>
              <a:ext uri="{FF2B5EF4-FFF2-40B4-BE49-F238E27FC236}">
                <a16:creationId xmlns:a16="http://schemas.microsoft.com/office/drawing/2014/main" id="{3E8D200E-3CE3-4E42-BC25-F0F559ABD99B}"/>
              </a:ext>
            </a:extLst>
          </p:cNvPr>
          <p:cNvSpPr>
            <a:spLocks noGrp="1"/>
          </p:cNvSpPr>
          <p:nvPr>
            <p:ph type="body" sz="quarter" idx="11" hasCustomPrompt="1"/>
          </p:nvPr>
        </p:nvSpPr>
        <p:spPr>
          <a:xfrm>
            <a:off x="726633" y="1950394"/>
            <a:ext cx="5321300" cy="634933"/>
          </a:xfrm>
        </p:spPr>
        <p:txBody>
          <a:bodyPr/>
          <a:lstStyle>
            <a:lvl1pPr marL="0" indent="0">
              <a:buNone/>
              <a:defRPr>
                <a:solidFill>
                  <a:schemeClr val="tx1">
                    <a:lumMod val="50000"/>
                    <a:lumOff val="50000"/>
                  </a:schemeClr>
                </a:solidFill>
              </a:defRPr>
            </a:lvl1pPr>
          </a:lstStyle>
          <a:p>
            <a:pPr lvl="0"/>
            <a:r>
              <a:rPr lang="en-US" dirty="0"/>
              <a:t>Subtitle</a:t>
            </a:r>
          </a:p>
        </p:txBody>
      </p:sp>
      <p:sp>
        <p:nvSpPr>
          <p:cNvPr id="9" name="Text Placeholder 5">
            <a:extLst>
              <a:ext uri="{FF2B5EF4-FFF2-40B4-BE49-F238E27FC236}">
                <a16:creationId xmlns:a16="http://schemas.microsoft.com/office/drawing/2014/main" id="{09FBD15E-4503-41AA-90B2-D5D00AEAEAFA}"/>
              </a:ext>
            </a:extLst>
          </p:cNvPr>
          <p:cNvSpPr>
            <a:spLocks noGrp="1"/>
          </p:cNvSpPr>
          <p:nvPr>
            <p:ph type="body" sz="quarter" idx="12" hasCustomPrompt="1"/>
          </p:nvPr>
        </p:nvSpPr>
        <p:spPr>
          <a:xfrm>
            <a:off x="726854" y="2854325"/>
            <a:ext cx="5321300" cy="2395538"/>
          </a:xfrm>
        </p:spPr>
        <p:txBody>
          <a:bodyPr>
            <a:normAutofit/>
          </a:bodyPr>
          <a:lstStyle>
            <a:lvl1pPr marL="0" indent="0">
              <a:buNone/>
              <a:defRPr sz="2000"/>
            </a:lvl1pPr>
          </a:lstStyle>
          <a:p>
            <a:pPr lvl="0"/>
            <a:r>
              <a:rPr lang="fr-CH" dirty="0" err="1"/>
              <a:t>Analysis</a:t>
            </a:r>
            <a:endParaRPr lang="en-US" dirty="0"/>
          </a:p>
        </p:txBody>
      </p:sp>
      <p:pic>
        <p:nvPicPr>
          <p:cNvPr id="10" name="Graphic 9">
            <a:extLst>
              <a:ext uri="{FF2B5EF4-FFF2-40B4-BE49-F238E27FC236}">
                <a16:creationId xmlns:a16="http://schemas.microsoft.com/office/drawing/2014/main" id="{FB95D02A-41BE-4A35-9FCC-258555919C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907" y="5837431"/>
            <a:ext cx="548016" cy="679063"/>
          </a:xfrm>
          <a:prstGeom prst="rect">
            <a:avLst/>
          </a:prstGeom>
        </p:spPr>
      </p:pic>
    </p:spTree>
    <p:extLst>
      <p:ext uri="{BB962C8B-B14F-4D97-AF65-F5344CB8AC3E}">
        <p14:creationId xmlns:p14="http://schemas.microsoft.com/office/powerpoint/2010/main" val="3270277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rt centred">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11ECBDBA-F694-4A17-B18B-CF24C7914E14}"/>
              </a:ext>
            </a:extLst>
          </p:cNvPr>
          <p:cNvSpPr>
            <a:spLocks noGrp="1"/>
          </p:cNvSpPr>
          <p:nvPr>
            <p:ph type="chart" sz="quarter" idx="10" hasCustomPrompt="1"/>
          </p:nvPr>
        </p:nvSpPr>
        <p:spPr>
          <a:xfrm>
            <a:off x="774701" y="1690688"/>
            <a:ext cx="10958328" cy="3981782"/>
          </a:xfrm>
        </p:spPr>
        <p:txBody>
          <a:bodyPr/>
          <a:lstStyle>
            <a:lvl1pPr marL="0" indent="0" algn="ctr">
              <a:buNone/>
              <a:defRPr/>
            </a:lvl1pPr>
          </a:lstStyle>
          <a:p>
            <a:r>
              <a:rPr lang="en-US" dirty="0"/>
              <a:t>Insert a chart</a:t>
            </a:r>
          </a:p>
        </p:txBody>
      </p:sp>
      <p:sp>
        <p:nvSpPr>
          <p:cNvPr id="8" name="Text Placeholder 10">
            <a:extLst>
              <a:ext uri="{FF2B5EF4-FFF2-40B4-BE49-F238E27FC236}">
                <a16:creationId xmlns:a16="http://schemas.microsoft.com/office/drawing/2014/main" id="{749C565F-90F2-45BD-8DE1-55DACFF90F10}"/>
              </a:ext>
            </a:extLst>
          </p:cNvPr>
          <p:cNvSpPr>
            <a:spLocks noGrp="1"/>
          </p:cNvSpPr>
          <p:nvPr>
            <p:ph type="body" sz="quarter" idx="11" hasCustomPrompt="1"/>
          </p:nvPr>
        </p:nvSpPr>
        <p:spPr>
          <a:xfrm>
            <a:off x="774701" y="1063177"/>
            <a:ext cx="10958328" cy="634933"/>
          </a:xfrm>
        </p:spPr>
        <p:txBody>
          <a:bodyPr/>
          <a:lstStyle>
            <a:lvl1pPr marL="0" indent="0" algn="ctr">
              <a:buNone/>
              <a:defRPr>
                <a:solidFill>
                  <a:schemeClr val="tx1">
                    <a:lumMod val="50000"/>
                    <a:lumOff val="50000"/>
                  </a:schemeClr>
                </a:solidFill>
              </a:defRPr>
            </a:lvl1pPr>
          </a:lstStyle>
          <a:p>
            <a:pPr lvl="0"/>
            <a:r>
              <a:rPr lang="en-US" dirty="0"/>
              <a:t>Subtitle</a:t>
            </a:r>
          </a:p>
        </p:txBody>
      </p:sp>
      <p:sp>
        <p:nvSpPr>
          <p:cNvPr id="9" name="Title 1">
            <a:extLst>
              <a:ext uri="{FF2B5EF4-FFF2-40B4-BE49-F238E27FC236}">
                <a16:creationId xmlns:a16="http://schemas.microsoft.com/office/drawing/2014/main" id="{3E158591-F501-486E-9733-F9EB7B86B8F2}"/>
              </a:ext>
            </a:extLst>
          </p:cNvPr>
          <p:cNvSpPr>
            <a:spLocks noGrp="1"/>
          </p:cNvSpPr>
          <p:nvPr>
            <p:ph type="title" hasCustomPrompt="1"/>
          </p:nvPr>
        </p:nvSpPr>
        <p:spPr>
          <a:xfrm>
            <a:off x="774699" y="115005"/>
            <a:ext cx="10958327" cy="1325563"/>
          </a:xfrm>
          <a:prstGeom prst="rect">
            <a:avLst/>
          </a:prstGeom>
        </p:spPr>
        <p:txBody>
          <a:bodyPr/>
          <a:lstStyle>
            <a:lvl1pPr algn="ctr">
              <a:defRPr b="1" i="0" baseline="0">
                <a:latin typeface="Helvetica Neue LT Std 75" panose="020B0604020202020204" pitchFamily="34" charset="0"/>
              </a:defRPr>
            </a:lvl1pPr>
          </a:lstStyle>
          <a:p>
            <a:r>
              <a:rPr lang="en-US" noProof="0" dirty="0"/>
              <a:t>Chart title</a:t>
            </a:r>
          </a:p>
        </p:txBody>
      </p:sp>
      <p:pic>
        <p:nvPicPr>
          <p:cNvPr id="6" name="Graphic 5">
            <a:extLst>
              <a:ext uri="{FF2B5EF4-FFF2-40B4-BE49-F238E27FC236}">
                <a16:creationId xmlns:a16="http://schemas.microsoft.com/office/drawing/2014/main" id="{79984519-C70D-4092-974B-71872CB4B1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44603" y="5837431"/>
            <a:ext cx="548016" cy="679063"/>
          </a:xfrm>
          <a:prstGeom prst="rect">
            <a:avLst/>
          </a:prstGeom>
        </p:spPr>
      </p:pic>
    </p:spTree>
    <p:extLst>
      <p:ext uri="{BB962C8B-B14F-4D97-AF65-F5344CB8AC3E}">
        <p14:creationId xmlns:p14="http://schemas.microsoft.com/office/powerpoint/2010/main" val="2021731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p centred">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49C565F-90F2-45BD-8DE1-55DACFF90F10}"/>
              </a:ext>
            </a:extLst>
          </p:cNvPr>
          <p:cNvSpPr>
            <a:spLocks noGrp="1"/>
          </p:cNvSpPr>
          <p:nvPr>
            <p:ph type="body" sz="quarter" idx="11" hasCustomPrompt="1"/>
          </p:nvPr>
        </p:nvSpPr>
        <p:spPr>
          <a:xfrm>
            <a:off x="495302" y="1063177"/>
            <a:ext cx="11237727" cy="634933"/>
          </a:xfrm>
        </p:spPr>
        <p:txBody>
          <a:bodyPr/>
          <a:lstStyle>
            <a:lvl1pPr marL="0" indent="0" algn="ctr">
              <a:buNone/>
              <a:defRPr>
                <a:solidFill>
                  <a:schemeClr val="tx1">
                    <a:lumMod val="50000"/>
                    <a:lumOff val="50000"/>
                  </a:schemeClr>
                </a:solidFill>
              </a:defRPr>
            </a:lvl1pPr>
          </a:lstStyle>
          <a:p>
            <a:pPr lvl="0"/>
            <a:r>
              <a:rPr lang="en-US" dirty="0"/>
              <a:t>Subtitle</a:t>
            </a:r>
          </a:p>
        </p:txBody>
      </p:sp>
      <p:sp>
        <p:nvSpPr>
          <p:cNvPr id="9" name="Title 1">
            <a:extLst>
              <a:ext uri="{FF2B5EF4-FFF2-40B4-BE49-F238E27FC236}">
                <a16:creationId xmlns:a16="http://schemas.microsoft.com/office/drawing/2014/main" id="{3E158591-F501-486E-9733-F9EB7B86B8F2}"/>
              </a:ext>
            </a:extLst>
          </p:cNvPr>
          <p:cNvSpPr>
            <a:spLocks noGrp="1"/>
          </p:cNvSpPr>
          <p:nvPr>
            <p:ph type="title" hasCustomPrompt="1"/>
          </p:nvPr>
        </p:nvSpPr>
        <p:spPr>
          <a:xfrm>
            <a:off x="495301" y="115005"/>
            <a:ext cx="11237726" cy="1325563"/>
          </a:xfrm>
          <a:prstGeom prst="rect">
            <a:avLst/>
          </a:prstGeom>
        </p:spPr>
        <p:txBody>
          <a:bodyPr/>
          <a:lstStyle>
            <a:lvl1pPr algn="ctr">
              <a:defRPr b="1" i="0" baseline="0">
                <a:latin typeface="Helvetica Neue LT Std 75" panose="020B0604020202020204" pitchFamily="34" charset="0"/>
              </a:defRPr>
            </a:lvl1pPr>
          </a:lstStyle>
          <a:p>
            <a:r>
              <a:rPr lang="en-US" noProof="0" dirty="0"/>
              <a:t>Map title</a:t>
            </a:r>
          </a:p>
        </p:txBody>
      </p:sp>
      <p:pic>
        <p:nvPicPr>
          <p:cNvPr id="6" name="Graphic 5">
            <a:extLst>
              <a:ext uri="{FF2B5EF4-FFF2-40B4-BE49-F238E27FC236}">
                <a16:creationId xmlns:a16="http://schemas.microsoft.com/office/drawing/2014/main" id="{FF920713-6AC8-4714-B5D3-41731CE7D2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44603" y="5837431"/>
            <a:ext cx="548016" cy="679063"/>
          </a:xfrm>
          <a:prstGeom prst="rect">
            <a:avLst/>
          </a:prstGeom>
        </p:spPr>
      </p:pic>
    </p:spTree>
    <p:extLst>
      <p:ext uri="{BB962C8B-B14F-4D97-AF65-F5344CB8AC3E}">
        <p14:creationId xmlns:p14="http://schemas.microsoft.com/office/powerpoint/2010/main" val="3734920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635" y="2264637"/>
            <a:ext cx="10981465" cy="2066428"/>
          </a:xfrm>
          <a:prstGeom prst="rect">
            <a:avLst/>
          </a:prstGeom>
        </p:spPr>
        <p:txBody>
          <a:bodyPr>
            <a:normAutofit/>
          </a:bodyPr>
          <a:lstStyle>
            <a:lvl1pPr algn="ctr">
              <a:defRPr sz="6000" b="1" i="0" baseline="0">
                <a:solidFill>
                  <a:srgbClr val="3098D2"/>
                </a:solidFill>
                <a:latin typeface="Helvetica Neue LT Std 75" panose="020B0604020202020204" pitchFamily="34" charset="0"/>
              </a:defRPr>
            </a:lvl1pPr>
          </a:lstStyle>
          <a:p>
            <a:r>
              <a:rPr lang="en-US" noProof="0" dirty="0"/>
              <a:t>Thank you</a:t>
            </a:r>
          </a:p>
        </p:txBody>
      </p:sp>
      <p:pic>
        <p:nvPicPr>
          <p:cNvPr id="4" name="Graphic 3">
            <a:extLst>
              <a:ext uri="{FF2B5EF4-FFF2-40B4-BE49-F238E27FC236}">
                <a16:creationId xmlns:a16="http://schemas.microsoft.com/office/drawing/2014/main" id="{228A4317-9BC8-4AA6-954E-CE2B8EDC7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611" y="5130065"/>
            <a:ext cx="744777" cy="922876"/>
          </a:xfrm>
          <a:prstGeom prst="rect">
            <a:avLst/>
          </a:prstGeom>
        </p:spPr>
      </p:pic>
    </p:spTree>
    <p:extLst>
      <p:ext uri="{BB962C8B-B14F-4D97-AF65-F5344CB8AC3E}">
        <p14:creationId xmlns:p14="http://schemas.microsoft.com/office/powerpoint/2010/main" val="2870456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Cover with Image - Yellow">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A95111C-4AE3-4CA0-AA4A-DDC9D1F355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4431" y="5482351"/>
            <a:ext cx="730438" cy="905108"/>
          </a:xfrm>
          <a:prstGeom prst="rect">
            <a:avLst/>
          </a:prstGeom>
        </p:spPr>
      </p:pic>
      <p:sp>
        <p:nvSpPr>
          <p:cNvPr id="8" name="Title 1"/>
          <p:cNvSpPr>
            <a:spLocks noGrp="1"/>
          </p:cNvSpPr>
          <p:nvPr>
            <p:ph type="title" hasCustomPrompt="1"/>
          </p:nvPr>
        </p:nvSpPr>
        <p:spPr>
          <a:xfrm>
            <a:off x="831850" y="1577218"/>
            <a:ext cx="10515600" cy="2852737"/>
          </a:xfrm>
          <a:prstGeom prst="rect">
            <a:avLst/>
          </a:prstGeom>
        </p:spPr>
        <p:txBody>
          <a:bodyPr anchor="b"/>
          <a:lstStyle>
            <a:lvl1pPr>
              <a:defRPr sz="6000" b="1" i="0" baseline="0">
                <a:solidFill>
                  <a:srgbClr val="FCD049"/>
                </a:solidFill>
                <a:latin typeface="Helvetica Neue LT Std 75" panose="020B0604020202020204" pitchFamily="34" charset="0"/>
              </a:defRPr>
            </a:lvl1pPr>
          </a:lstStyle>
          <a:p>
            <a:r>
              <a:rPr lang="en-US" noProof="0" dirty="0"/>
              <a:t>Title of the presentation</a:t>
            </a:r>
          </a:p>
        </p:txBody>
      </p:sp>
      <p:sp>
        <p:nvSpPr>
          <p:cNvPr id="9" name="Text Placeholder 2"/>
          <p:cNvSpPr>
            <a:spLocks noGrp="1"/>
          </p:cNvSpPr>
          <p:nvPr>
            <p:ph type="body" idx="1" hasCustomPrompt="1"/>
          </p:nvPr>
        </p:nvSpPr>
        <p:spPr>
          <a:xfrm>
            <a:off x="831850" y="4456944"/>
            <a:ext cx="10515600" cy="817422"/>
          </a:xfrm>
        </p:spPr>
        <p:txBody>
          <a:bodyPr/>
          <a:lstStyle>
            <a:lvl1pPr marL="0" indent="0">
              <a:buNone/>
              <a:defRPr sz="2400" b="0" i="0">
                <a:solidFill>
                  <a:srgbClr val="FCD049"/>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p:txBody>
      </p:sp>
      <p:sp>
        <p:nvSpPr>
          <p:cNvPr id="7" name="TextBox 6">
            <a:extLst>
              <a:ext uri="{FF2B5EF4-FFF2-40B4-BE49-F238E27FC236}">
                <a16:creationId xmlns:a16="http://schemas.microsoft.com/office/drawing/2014/main" id="{54F13FE7-A076-4F60-8A77-1A17FEDF690B}"/>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10" name="Graphic 9">
            <a:extLst>
              <a:ext uri="{FF2B5EF4-FFF2-40B4-BE49-F238E27FC236}">
                <a16:creationId xmlns:a16="http://schemas.microsoft.com/office/drawing/2014/main" id="{B607BF44-7F1D-47E5-90D3-64479618F5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3771536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 Blue bg">
    <p:bg>
      <p:bgPr>
        <a:solidFill>
          <a:srgbClr val="3098D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635" y="2264637"/>
            <a:ext cx="10981465" cy="2066428"/>
          </a:xfrm>
          <a:prstGeom prst="rect">
            <a:avLst/>
          </a:prstGeom>
        </p:spPr>
        <p:txBody>
          <a:bodyPr>
            <a:normAutofit/>
          </a:bodyPr>
          <a:lstStyle>
            <a:lvl1pPr algn="ctr">
              <a:defRPr sz="6000" b="1" i="0" baseline="0">
                <a:solidFill>
                  <a:schemeClr val="bg1"/>
                </a:solidFill>
                <a:latin typeface="Helvetica Neue LT Std 75" panose="020B0604020202020204" pitchFamily="34" charset="0"/>
              </a:defRPr>
            </a:lvl1pPr>
          </a:lstStyle>
          <a:p>
            <a:r>
              <a:rPr lang="en-US" noProof="0" dirty="0"/>
              <a:t>Thank you</a:t>
            </a:r>
          </a:p>
        </p:txBody>
      </p:sp>
      <p:pic>
        <p:nvPicPr>
          <p:cNvPr id="5" name="Graphic 4">
            <a:extLst>
              <a:ext uri="{FF2B5EF4-FFF2-40B4-BE49-F238E27FC236}">
                <a16:creationId xmlns:a16="http://schemas.microsoft.com/office/drawing/2014/main" id="{5EBFB36D-DCFF-4D95-B3B2-1DA10E1DE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58561" y="5482351"/>
            <a:ext cx="730438" cy="905108"/>
          </a:xfrm>
          <a:prstGeom prst="rect">
            <a:avLst/>
          </a:prstGeom>
        </p:spPr>
      </p:pic>
    </p:spTree>
    <p:extLst>
      <p:ext uri="{BB962C8B-B14F-4D97-AF65-F5344CB8AC3E}">
        <p14:creationId xmlns:p14="http://schemas.microsoft.com/office/powerpoint/2010/main" val="489205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Image + Info - Yellow ">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1850" y="1577219"/>
            <a:ext cx="10515600" cy="2105781"/>
          </a:xfrm>
          <a:prstGeom prst="rect">
            <a:avLst/>
          </a:prstGeom>
          <a:solidFill>
            <a:schemeClr val="bg1"/>
          </a:solidFill>
        </p:spPr>
        <p:txBody>
          <a:bodyPr anchor="b"/>
          <a:lstStyle>
            <a:lvl1pPr>
              <a:defRPr sz="6000" b="1" i="0">
                <a:solidFill>
                  <a:srgbClr val="FCD049"/>
                </a:solidFill>
                <a:latin typeface="Helvetica Neue LT Std 75" panose="020B0604020202020204" pitchFamily="34" charset="0"/>
              </a:defRPr>
            </a:lvl1pPr>
          </a:lstStyle>
          <a:p>
            <a:r>
              <a:rPr lang="en-US" noProof="0" dirty="0"/>
              <a:t>Title of the presentation</a:t>
            </a:r>
          </a:p>
        </p:txBody>
      </p:sp>
      <p:sp>
        <p:nvSpPr>
          <p:cNvPr id="11" name="Text Placeholder 2"/>
          <p:cNvSpPr>
            <a:spLocks noGrp="1"/>
          </p:cNvSpPr>
          <p:nvPr>
            <p:ph type="body" idx="1" hasCustomPrompt="1"/>
          </p:nvPr>
        </p:nvSpPr>
        <p:spPr>
          <a:xfrm>
            <a:off x="831850" y="3752272"/>
            <a:ext cx="10515600" cy="981688"/>
          </a:xfrm>
        </p:spPr>
        <p:txBody>
          <a:bodyPr/>
          <a:lstStyle>
            <a:lvl1pPr marL="0" indent="0">
              <a:buNone/>
              <a:defRPr sz="2400" b="0" i="0">
                <a:solidFill>
                  <a:srgbClr val="FCD049"/>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12" name="Text Placeholder 2"/>
          <p:cNvSpPr>
            <a:spLocks noGrp="1"/>
          </p:cNvSpPr>
          <p:nvPr>
            <p:ph type="body" idx="10" hasCustomPrompt="1"/>
          </p:nvPr>
        </p:nvSpPr>
        <p:spPr>
          <a:xfrm>
            <a:off x="831850" y="5326311"/>
            <a:ext cx="7004344" cy="982208"/>
          </a:xfrm>
        </p:spPr>
        <p:txBody>
          <a:bodyPr>
            <a:normAutofit/>
          </a:bodyPr>
          <a:lstStyle>
            <a:lvl1pPr marL="0" indent="0">
              <a:buNone/>
              <a:defRPr sz="1100" b="0" i="0" baseline="0">
                <a:solidFill>
                  <a:srgbClr val="FCD049"/>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All other information you would like to add goes here. Author, division, date of presentation, e mail, presentation brief, location etc.</a:t>
            </a:r>
            <a:r>
              <a:rPr lang="mr-IN" noProof="0" dirty="0"/>
              <a:t>…</a:t>
            </a:r>
            <a:r>
              <a:rPr lang="de-CH" noProof="0" dirty="0"/>
              <a:t> </a:t>
            </a:r>
            <a:endParaRPr lang="en-US" noProof="0" dirty="0"/>
          </a:p>
          <a:p>
            <a:pPr lvl="0"/>
            <a:endParaRPr lang="en-US" noProof="0" dirty="0"/>
          </a:p>
        </p:txBody>
      </p:sp>
      <p:pic>
        <p:nvPicPr>
          <p:cNvPr id="15" name="Graphic 14">
            <a:extLst>
              <a:ext uri="{FF2B5EF4-FFF2-40B4-BE49-F238E27FC236}">
                <a16:creationId xmlns:a16="http://schemas.microsoft.com/office/drawing/2014/main" id="{26F6BDB5-B699-4611-9D9A-1EBBCE12C7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35751" y="5482351"/>
            <a:ext cx="730438" cy="905108"/>
          </a:xfrm>
          <a:prstGeom prst="rect">
            <a:avLst/>
          </a:prstGeom>
        </p:spPr>
      </p:pic>
      <p:sp>
        <p:nvSpPr>
          <p:cNvPr id="8" name="TextBox 7">
            <a:extLst>
              <a:ext uri="{FF2B5EF4-FFF2-40B4-BE49-F238E27FC236}">
                <a16:creationId xmlns:a16="http://schemas.microsoft.com/office/drawing/2014/main" id="{0814ABA3-DF17-47D9-AC77-4FCC676F8797}"/>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solidFill>
                  <a:schemeClr val="bg1"/>
                </a:solidFill>
                <a:latin typeface="Helvetica Neue LT Std 45 Light" panose="020B0403020202020204"/>
              </a:rPr>
              <a:t>UNITED NATIONS CONFERENCE ON TRADE AND DEVELOPMENT</a:t>
            </a:r>
          </a:p>
        </p:txBody>
      </p:sp>
      <p:pic>
        <p:nvPicPr>
          <p:cNvPr id="9" name="Graphic 8">
            <a:extLst>
              <a:ext uri="{FF2B5EF4-FFF2-40B4-BE49-F238E27FC236}">
                <a16:creationId xmlns:a16="http://schemas.microsoft.com/office/drawing/2014/main" id="{2F2BAE9E-A44A-46B7-9B02-71A935F952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185623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Inf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9"/>
            <a:ext cx="10515600" cy="2105781"/>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3752272"/>
            <a:ext cx="10515600" cy="981688"/>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7" name="Text Placeholder 2"/>
          <p:cNvSpPr>
            <a:spLocks noGrp="1"/>
          </p:cNvSpPr>
          <p:nvPr>
            <p:ph type="body" idx="10" hasCustomPrompt="1"/>
          </p:nvPr>
        </p:nvSpPr>
        <p:spPr>
          <a:xfrm>
            <a:off x="831850" y="5326311"/>
            <a:ext cx="7004344" cy="982208"/>
          </a:xfrm>
        </p:spPr>
        <p:txBody>
          <a:bodyPr>
            <a:normAutofit/>
          </a:bodyPr>
          <a:lstStyle>
            <a:lvl1pPr marL="0" indent="0">
              <a:buNone/>
              <a:defRPr sz="1100" b="0" i="0" baseline="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All other information you would like to add goes here. Author, division, date of presentation, e mail, presentation brief, location etc.</a:t>
            </a:r>
            <a:r>
              <a:rPr lang="mr-IN" noProof="0" dirty="0"/>
              <a:t>…</a:t>
            </a:r>
            <a:r>
              <a:rPr lang="de-CH" noProof="0" dirty="0"/>
              <a:t> </a:t>
            </a:r>
            <a:endParaRPr lang="en-US" noProof="0" dirty="0"/>
          </a:p>
          <a:p>
            <a:pPr lvl="0"/>
            <a:endParaRPr lang="en-US" noProof="0" dirty="0"/>
          </a:p>
        </p:txBody>
      </p:sp>
      <p:sp>
        <p:nvSpPr>
          <p:cNvPr id="8" name="TextBox 7">
            <a:extLst>
              <a:ext uri="{FF2B5EF4-FFF2-40B4-BE49-F238E27FC236}">
                <a16:creationId xmlns:a16="http://schemas.microsoft.com/office/drawing/2014/main" id="{CBADB5BF-7DC6-43DF-953A-EA64F3999BB2}"/>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9" name="Graphic 8">
            <a:extLst>
              <a:ext uri="{FF2B5EF4-FFF2-40B4-BE49-F238E27FC236}">
                <a16:creationId xmlns:a16="http://schemas.microsoft.com/office/drawing/2014/main" id="{97B9B308-C2B5-45C8-9515-D92DCB21BF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DAA423B8-6A2C-47A0-8599-7F806403C9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131202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Image + Info -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1850" y="1577219"/>
            <a:ext cx="10515600" cy="2105781"/>
          </a:xfrm>
          <a:prstGeom prst="rect">
            <a:avLst/>
          </a:prstGeom>
        </p:spPr>
        <p:txBody>
          <a:bodyPr anchor="b"/>
          <a:lstStyle>
            <a:lvl1pPr>
              <a:defRPr sz="6000" b="1" i="0">
                <a:solidFill>
                  <a:schemeClr val="bg1"/>
                </a:solidFill>
                <a:latin typeface="Helvetica Neue LT Std 75" panose="020B0604020202020204" pitchFamily="34" charset="0"/>
              </a:defRPr>
            </a:lvl1pPr>
          </a:lstStyle>
          <a:p>
            <a:r>
              <a:rPr lang="en-US" noProof="0" dirty="0"/>
              <a:t>Title of the presentation</a:t>
            </a:r>
          </a:p>
        </p:txBody>
      </p:sp>
      <p:sp>
        <p:nvSpPr>
          <p:cNvPr id="11" name="Text Placeholder 2"/>
          <p:cNvSpPr>
            <a:spLocks noGrp="1"/>
          </p:cNvSpPr>
          <p:nvPr>
            <p:ph type="body" idx="1" hasCustomPrompt="1"/>
          </p:nvPr>
        </p:nvSpPr>
        <p:spPr>
          <a:xfrm>
            <a:off x="831850" y="3752272"/>
            <a:ext cx="10515600" cy="981688"/>
          </a:xfrm>
        </p:spPr>
        <p:txBody>
          <a:bodyPr/>
          <a:lstStyle>
            <a:lvl1pPr marL="0" indent="0">
              <a:buNone/>
              <a:defRPr sz="2400" b="0" i="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12" name="Text Placeholder 2"/>
          <p:cNvSpPr>
            <a:spLocks noGrp="1"/>
          </p:cNvSpPr>
          <p:nvPr>
            <p:ph type="body" idx="10" hasCustomPrompt="1"/>
          </p:nvPr>
        </p:nvSpPr>
        <p:spPr>
          <a:xfrm>
            <a:off x="831850" y="5326311"/>
            <a:ext cx="7004344" cy="982208"/>
          </a:xfrm>
        </p:spPr>
        <p:txBody>
          <a:bodyPr>
            <a:normAutofit/>
          </a:bodyPr>
          <a:lstStyle>
            <a:lvl1pPr marL="0" indent="0">
              <a:buNone/>
              <a:defRPr sz="1000" b="0" i="0" baseline="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All other information you would like to add goes here. Author, division, date of presentation, e mail, presentation brief, location etc.</a:t>
            </a:r>
            <a:r>
              <a:rPr lang="mr-IN" noProof="0" dirty="0"/>
              <a:t>…</a:t>
            </a:r>
            <a:r>
              <a:rPr lang="de-CH" noProof="0" dirty="0"/>
              <a:t> </a:t>
            </a:r>
            <a:endParaRPr lang="en-US" noProof="0" dirty="0"/>
          </a:p>
          <a:p>
            <a:pPr lvl="0"/>
            <a:endParaRPr lang="en-US" noProof="0" dirty="0"/>
          </a:p>
        </p:txBody>
      </p:sp>
      <p:pic>
        <p:nvPicPr>
          <p:cNvPr id="14" name="Graphic 13">
            <a:extLst>
              <a:ext uri="{FF2B5EF4-FFF2-40B4-BE49-F238E27FC236}">
                <a16:creationId xmlns:a16="http://schemas.microsoft.com/office/drawing/2014/main" id="{BAD2640D-95BF-4970-8D4E-56CAFA305D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9712" y="5482351"/>
            <a:ext cx="730438" cy="905108"/>
          </a:xfrm>
          <a:prstGeom prst="rect">
            <a:avLst/>
          </a:prstGeom>
        </p:spPr>
      </p:pic>
      <p:sp>
        <p:nvSpPr>
          <p:cNvPr id="8" name="TextBox 7">
            <a:extLst>
              <a:ext uri="{FF2B5EF4-FFF2-40B4-BE49-F238E27FC236}">
                <a16:creationId xmlns:a16="http://schemas.microsoft.com/office/drawing/2014/main" id="{5594E497-703C-4DBD-9377-888E1344B197}"/>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solidFill>
                  <a:schemeClr val="bg1"/>
                </a:solidFill>
                <a:latin typeface="Helvetica Neue LT Std 45 Light" panose="020B0403020202020204"/>
              </a:rPr>
              <a:t>UNITED NATIONS CONFERENCE ON TRADE AND DEVELOPMENT</a:t>
            </a:r>
          </a:p>
        </p:txBody>
      </p:sp>
      <p:pic>
        <p:nvPicPr>
          <p:cNvPr id="10" name="Graphic 9">
            <a:extLst>
              <a:ext uri="{FF2B5EF4-FFF2-40B4-BE49-F238E27FC236}">
                <a16:creationId xmlns:a16="http://schemas.microsoft.com/office/drawing/2014/main" id="{C9F342A7-F449-4CAC-A182-AFA50519CE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231382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with Image + Info -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1850" y="1577219"/>
            <a:ext cx="10515600" cy="2105781"/>
          </a:xfrm>
          <a:prstGeom prst="rect">
            <a:avLst/>
          </a:prstGeom>
        </p:spPr>
        <p:txBody>
          <a:bodyPr anchor="b"/>
          <a:lstStyle>
            <a:lvl1pPr>
              <a:defRPr sz="6000" b="1" i="0">
                <a:solidFill>
                  <a:schemeClr val="bg1"/>
                </a:solidFill>
                <a:latin typeface="Helvetica Neue LT Std 75" panose="020B0604020202020204" pitchFamily="34" charset="0"/>
              </a:defRPr>
            </a:lvl1pPr>
          </a:lstStyle>
          <a:p>
            <a:r>
              <a:rPr lang="en-US" noProof="0" dirty="0"/>
              <a:t>Title of the presentation</a:t>
            </a:r>
          </a:p>
        </p:txBody>
      </p:sp>
      <p:sp>
        <p:nvSpPr>
          <p:cNvPr id="11" name="Text Placeholder 2"/>
          <p:cNvSpPr>
            <a:spLocks noGrp="1"/>
          </p:cNvSpPr>
          <p:nvPr>
            <p:ph type="body" idx="1" hasCustomPrompt="1"/>
          </p:nvPr>
        </p:nvSpPr>
        <p:spPr>
          <a:xfrm>
            <a:off x="831850" y="3752272"/>
            <a:ext cx="10515600" cy="981688"/>
          </a:xfrm>
        </p:spPr>
        <p:txBody>
          <a:bodyPr/>
          <a:lstStyle>
            <a:lvl1pPr marL="0" indent="0">
              <a:buNone/>
              <a:defRPr sz="2400" b="0" i="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12" name="Text Placeholder 2"/>
          <p:cNvSpPr>
            <a:spLocks noGrp="1"/>
          </p:cNvSpPr>
          <p:nvPr>
            <p:ph type="body" idx="10" hasCustomPrompt="1"/>
          </p:nvPr>
        </p:nvSpPr>
        <p:spPr>
          <a:xfrm>
            <a:off x="831850" y="5326311"/>
            <a:ext cx="7004344" cy="982208"/>
          </a:xfrm>
        </p:spPr>
        <p:txBody>
          <a:bodyPr>
            <a:normAutofit/>
          </a:bodyPr>
          <a:lstStyle>
            <a:lvl1pPr marL="0" indent="0">
              <a:buNone/>
              <a:defRPr sz="1000" b="0" i="0" baseline="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All other information you would like to add goes here. Author, division, date of presentation, e mail, presentation brief, location etc.</a:t>
            </a:r>
            <a:r>
              <a:rPr lang="mr-IN" noProof="0" dirty="0"/>
              <a:t>…</a:t>
            </a:r>
            <a:r>
              <a:rPr lang="de-CH" noProof="0" dirty="0"/>
              <a:t> </a:t>
            </a:r>
            <a:endParaRPr lang="en-US" noProof="0" dirty="0"/>
          </a:p>
          <a:p>
            <a:pPr lvl="0"/>
            <a:endParaRPr lang="en-US" noProof="0" dirty="0"/>
          </a:p>
        </p:txBody>
      </p:sp>
      <p:pic>
        <p:nvPicPr>
          <p:cNvPr id="14" name="Graphic 13">
            <a:extLst>
              <a:ext uri="{FF2B5EF4-FFF2-40B4-BE49-F238E27FC236}">
                <a16:creationId xmlns:a16="http://schemas.microsoft.com/office/drawing/2014/main" id="{BAD2640D-95BF-4970-8D4E-56CAFA305D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9712" y="5482351"/>
            <a:ext cx="730438" cy="905108"/>
          </a:xfrm>
          <a:prstGeom prst="rect">
            <a:avLst/>
          </a:prstGeom>
        </p:spPr>
      </p:pic>
      <p:sp>
        <p:nvSpPr>
          <p:cNvPr id="8" name="TextBox 7">
            <a:extLst>
              <a:ext uri="{FF2B5EF4-FFF2-40B4-BE49-F238E27FC236}">
                <a16:creationId xmlns:a16="http://schemas.microsoft.com/office/drawing/2014/main" id="{5594E497-703C-4DBD-9377-888E1344B197}"/>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solidFill>
                  <a:srgbClr val="301F35"/>
                </a:solidFill>
                <a:latin typeface="Helvetica Neue LT Std 45 Light" panose="020B0403020202020204"/>
              </a:rPr>
              <a:t>UNITED NATIONS CONFERENCE ON TRADE AND DEVELOPMENT</a:t>
            </a:r>
          </a:p>
        </p:txBody>
      </p:sp>
      <p:pic>
        <p:nvPicPr>
          <p:cNvPr id="10" name="Graphic 9">
            <a:extLst>
              <a:ext uri="{FF2B5EF4-FFF2-40B4-BE49-F238E27FC236}">
                <a16:creationId xmlns:a16="http://schemas.microsoft.com/office/drawing/2014/main" id="{C9F342A7-F449-4CAC-A182-AFA50519CE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182266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with blue bg + Info - Whit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1850" y="1577219"/>
            <a:ext cx="10515600" cy="2105781"/>
          </a:xfrm>
          <a:prstGeom prst="rect">
            <a:avLst/>
          </a:prstGeom>
        </p:spPr>
        <p:txBody>
          <a:bodyPr anchor="b"/>
          <a:lstStyle>
            <a:lvl1pPr>
              <a:defRPr sz="6000" b="1" i="0">
                <a:solidFill>
                  <a:schemeClr val="bg1"/>
                </a:solidFill>
                <a:latin typeface="Helvetica Neue LT Std 75" panose="020B0604020202020204" pitchFamily="34" charset="0"/>
              </a:defRPr>
            </a:lvl1pPr>
          </a:lstStyle>
          <a:p>
            <a:r>
              <a:rPr lang="en-US" noProof="0" dirty="0"/>
              <a:t>Title of the presentation</a:t>
            </a:r>
          </a:p>
        </p:txBody>
      </p:sp>
      <p:sp>
        <p:nvSpPr>
          <p:cNvPr id="11" name="Text Placeholder 2"/>
          <p:cNvSpPr>
            <a:spLocks noGrp="1"/>
          </p:cNvSpPr>
          <p:nvPr>
            <p:ph type="body" idx="1" hasCustomPrompt="1"/>
          </p:nvPr>
        </p:nvSpPr>
        <p:spPr>
          <a:xfrm>
            <a:off x="831850" y="3752272"/>
            <a:ext cx="10515600" cy="981688"/>
          </a:xfrm>
        </p:spPr>
        <p:txBody>
          <a:bodyPr/>
          <a:lstStyle>
            <a:lvl1pPr marL="0" indent="0">
              <a:buNone/>
              <a:defRPr sz="2400" b="0" i="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12" name="Text Placeholder 2"/>
          <p:cNvSpPr>
            <a:spLocks noGrp="1"/>
          </p:cNvSpPr>
          <p:nvPr>
            <p:ph type="body" idx="10" hasCustomPrompt="1"/>
          </p:nvPr>
        </p:nvSpPr>
        <p:spPr>
          <a:xfrm>
            <a:off x="831850" y="5326311"/>
            <a:ext cx="7004344" cy="982208"/>
          </a:xfrm>
        </p:spPr>
        <p:txBody>
          <a:bodyPr>
            <a:normAutofit/>
          </a:bodyPr>
          <a:lstStyle>
            <a:lvl1pPr marL="0" indent="0">
              <a:buNone/>
              <a:defRPr sz="1000" b="0" i="0" baseline="0">
                <a:solidFill>
                  <a:schemeClr val="bg1"/>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All other information you would like to add goes here. Author, division, date of presentation, e mail, presentation brief, location etc.</a:t>
            </a:r>
            <a:r>
              <a:rPr lang="mr-IN" noProof="0" dirty="0"/>
              <a:t>…</a:t>
            </a:r>
            <a:r>
              <a:rPr lang="de-CH" noProof="0" dirty="0"/>
              <a:t> </a:t>
            </a:r>
            <a:endParaRPr lang="en-US" noProof="0" dirty="0"/>
          </a:p>
          <a:p>
            <a:pPr lvl="0"/>
            <a:endParaRPr lang="en-US" noProof="0" dirty="0"/>
          </a:p>
        </p:txBody>
      </p:sp>
      <p:pic>
        <p:nvPicPr>
          <p:cNvPr id="14" name="Graphic 13">
            <a:extLst>
              <a:ext uri="{FF2B5EF4-FFF2-40B4-BE49-F238E27FC236}">
                <a16:creationId xmlns:a16="http://schemas.microsoft.com/office/drawing/2014/main" id="{BAD2640D-95BF-4970-8D4E-56CAFA305D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9712" y="5482351"/>
            <a:ext cx="730438" cy="905108"/>
          </a:xfrm>
          <a:prstGeom prst="rect">
            <a:avLst/>
          </a:prstGeom>
        </p:spPr>
      </p:pic>
      <p:sp>
        <p:nvSpPr>
          <p:cNvPr id="8" name="TextBox 7">
            <a:extLst>
              <a:ext uri="{FF2B5EF4-FFF2-40B4-BE49-F238E27FC236}">
                <a16:creationId xmlns:a16="http://schemas.microsoft.com/office/drawing/2014/main" id="{5594E497-703C-4DBD-9377-888E1344B197}"/>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solidFill>
                  <a:schemeClr val="bg1"/>
                </a:solidFill>
                <a:latin typeface="Helvetica Neue LT Std 45 Light" panose="020B0403020202020204"/>
              </a:rPr>
              <a:t>UNITED NATIONS CONFERENCE ON TRADE AND DEVELOPMENT</a:t>
            </a:r>
          </a:p>
        </p:txBody>
      </p:sp>
      <p:pic>
        <p:nvPicPr>
          <p:cNvPr id="10" name="Graphic 9">
            <a:extLst>
              <a:ext uri="{FF2B5EF4-FFF2-40B4-BE49-F238E27FC236}">
                <a16:creationId xmlns:a16="http://schemas.microsoft.com/office/drawing/2014/main" id="{C9F342A7-F449-4CAC-A182-AFA50519CE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60182" y="625134"/>
            <a:ext cx="1082088" cy="180348"/>
          </a:xfrm>
          <a:prstGeom prst="rect">
            <a:avLst/>
          </a:prstGeom>
        </p:spPr>
      </p:pic>
    </p:spTree>
    <p:extLst>
      <p:ext uri="{BB962C8B-B14F-4D97-AF65-F5344CB8AC3E}">
        <p14:creationId xmlns:p14="http://schemas.microsoft.com/office/powerpoint/2010/main" val="381705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fr-FR"/>
          </a:p>
        </p:txBody>
      </p:sp>
    </p:spTree>
    <p:extLst>
      <p:ext uri="{BB962C8B-B14F-4D97-AF65-F5344CB8AC3E}">
        <p14:creationId xmlns:p14="http://schemas.microsoft.com/office/powerpoint/2010/main" val="184937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43A84-D63A-2D4C-865C-E3297B1D3CDA}" type="slidenum">
              <a:rPr lang="en-US" smtClean="0"/>
              <a:t>‹#›</a:t>
            </a:fld>
            <a:endParaRPr lang="en-US"/>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COVER</a:t>
            </a:r>
            <a:endParaRPr lang="en-US" dirty="0"/>
          </a:p>
        </p:txBody>
      </p:sp>
    </p:spTree>
    <p:extLst>
      <p:ext uri="{BB962C8B-B14F-4D97-AF65-F5344CB8AC3E}">
        <p14:creationId xmlns:p14="http://schemas.microsoft.com/office/powerpoint/2010/main" val="13642401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9" r:id="rId4"/>
    <p:sldLayoutId id="2147483707" r:id="rId5"/>
    <p:sldLayoutId id="2147483708" r:id="rId6"/>
    <p:sldLayoutId id="2147483710" r:id="rId7"/>
    <p:sldLayoutId id="2147483731" r:id="rId8"/>
    <p:sldLayoutId id="2147483742" r:id="rId9"/>
    <p:sldLayoutId id="2147483745" r:id="rId10"/>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mj-lt"/>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SECTION SEPARATION</a:t>
            </a:r>
            <a:endParaRPr lang="en-US" dirty="0"/>
          </a:p>
        </p:txBody>
      </p:sp>
      <p:pic>
        <p:nvPicPr>
          <p:cNvPr id="5" name="Graphic 4">
            <a:extLst>
              <a:ext uri="{FF2B5EF4-FFF2-40B4-BE49-F238E27FC236}">
                <a16:creationId xmlns:a16="http://schemas.microsoft.com/office/drawing/2014/main" id="{33A42BEE-872E-4780-80AD-B4D445FB864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95482" y="5591503"/>
            <a:ext cx="744777" cy="922876"/>
          </a:xfrm>
          <a:prstGeom prst="rect">
            <a:avLst/>
          </a:prstGeom>
        </p:spPr>
      </p:pic>
    </p:spTree>
    <p:extLst>
      <p:ext uri="{BB962C8B-B14F-4D97-AF65-F5344CB8AC3E}">
        <p14:creationId xmlns:p14="http://schemas.microsoft.com/office/powerpoint/2010/main" val="3066597627"/>
      </p:ext>
    </p:extLst>
  </p:cSld>
  <p:clrMap bg1="lt1" tx1="dk1" bg2="lt2" tx2="dk2" accent1="accent1" accent2="accent2" accent3="accent3" accent4="accent4" accent5="accent5" accent6="accent6" hlink="hlink" folHlink="folHlink"/>
  <p:sldLayoutIdLst>
    <p:sldLayoutId id="2147483721" r:id="rId1"/>
    <p:sldLayoutId id="2147483734" r:id="rId2"/>
    <p:sldLayoutId id="2147483735" r:id="rId3"/>
    <p:sldLayoutId id="2147483736" r:id="rId4"/>
    <p:sldLayoutId id="2147483732" r:id="rId5"/>
    <p:sldLayoutId id="2147483733" r:id="rId6"/>
    <p:sldLayoutId id="2147483743" r:id="rId7"/>
    <p:sldLayoutId id="2147483744" r:id="rId8"/>
    <p:sldLayoutId id="2147483746" r:id="rId9"/>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Helvetica Neue LT Std 55 Roman" panose="020B0604020202020204" pitchFamily="34"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INSIDE</a:t>
            </a:r>
            <a:endParaRPr lang="en-US" dirty="0"/>
          </a:p>
        </p:txBody>
      </p:sp>
      <p:pic>
        <p:nvPicPr>
          <p:cNvPr id="5" name="Graphic 4">
            <a:extLst>
              <a:ext uri="{FF2B5EF4-FFF2-40B4-BE49-F238E27FC236}">
                <a16:creationId xmlns:a16="http://schemas.microsoft.com/office/drawing/2014/main" id="{33A42BEE-872E-4780-80AD-B4D445FB864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244603" y="5837431"/>
            <a:ext cx="548016" cy="679063"/>
          </a:xfrm>
          <a:prstGeom prst="rect">
            <a:avLst/>
          </a:prstGeom>
        </p:spPr>
      </p:pic>
    </p:spTree>
    <p:extLst>
      <p:ext uri="{BB962C8B-B14F-4D97-AF65-F5344CB8AC3E}">
        <p14:creationId xmlns:p14="http://schemas.microsoft.com/office/powerpoint/2010/main" val="37139763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7" r:id="rId3"/>
    <p:sldLayoutId id="2147483701" r:id="rId4"/>
    <p:sldLayoutId id="2147483727" r:id="rId5"/>
    <p:sldLayoutId id="2147483702" r:id="rId6"/>
    <p:sldLayoutId id="2147483738" r:id="rId7"/>
    <p:sldLayoutId id="2147483739" r:id="rId8"/>
    <p:sldLayoutId id="2147483740" r:id="rId9"/>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Helvetica Neue LT Std 55 Roman" panose="020B0604020202020204" pitchFamily="34"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NUMBERS</a:t>
            </a:r>
            <a:endParaRPr lang="en-US" dirty="0"/>
          </a:p>
        </p:txBody>
      </p:sp>
      <p:pic>
        <p:nvPicPr>
          <p:cNvPr id="6" name="Graphic 5">
            <a:extLst>
              <a:ext uri="{FF2B5EF4-FFF2-40B4-BE49-F238E27FC236}">
                <a16:creationId xmlns:a16="http://schemas.microsoft.com/office/drawing/2014/main" id="{21560BD1-2DF8-493C-B973-60D4BC0C76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44603" y="5837431"/>
            <a:ext cx="548016" cy="679063"/>
          </a:xfrm>
          <a:prstGeom prst="rect">
            <a:avLst/>
          </a:prstGeom>
        </p:spPr>
      </p:pic>
    </p:spTree>
    <p:extLst>
      <p:ext uri="{BB962C8B-B14F-4D97-AF65-F5344CB8AC3E}">
        <p14:creationId xmlns:p14="http://schemas.microsoft.com/office/powerpoint/2010/main" val="642106084"/>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b="1" i="0" kern="1200">
          <a:solidFill>
            <a:srgbClr val="3098D2"/>
          </a:solidFill>
          <a:latin typeface="Helvetica Neue LT Std 55 Roman" panose="020B0604020202020204" pitchFamily="34"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43A84-D63A-2D4C-865C-E3297B1D3CDA}" type="slidenum">
              <a:rPr lang="en-US" smtClean="0"/>
              <a:t>‹#›</a:t>
            </a:fld>
            <a:endParaRPr lang="en-US"/>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FINAL</a:t>
            </a:r>
            <a:endParaRPr lang="en-US" dirty="0"/>
          </a:p>
        </p:txBody>
      </p:sp>
    </p:spTree>
    <p:extLst>
      <p:ext uri="{BB962C8B-B14F-4D97-AF65-F5344CB8AC3E}">
        <p14:creationId xmlns:p14="http://schemas.microsoft.com/office/powerpoint/2010/main" val="309199465"/>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Helvetica Neue LT Std 55 Roman" panose="020B0604020202020204" pitchFamily="34"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elgaronline.com/view/journals/ejeep/20/2/article-p282.xml" TargetMode="External"/><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hyperlink" Target="https://www.elgaronline.com/search?f_0=author&amp;q_0=Luiz+Fernando+de+Paula" TargetMode="External"/><Relationship Id="rId5" Type="http://schemas.openxmlformats.org/officeDocument/2006/relationships/hyperlink" Target="https://www.elgaronline.com/search?f_0=author&amp;q_0=Barbara+Fritz" TargetMode="External"/><Relationship Id="rId4" Type="http://schemas.openxmlformats.org/officeDocument/2006/relationships/hyperlink" Target="https://www.elgaronline.com/search?f_0=author&amp;q_0=Daniela+Prates" TargetMode="Externa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1.svg"/></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674168" y="-101974"/>
            <a:ext cx="8520600" cy="2677535"/>
          </a:xfrm>
          <a:prstGeom prst="rect">
            <a:avLst/>
          </a:prstGeom>
        </p:spPr>
        <p:txBody>
          <a:bodyPr spcFirstLastPara="1" vert="horz" wrap="square" lIns="91425" tIns="91425" rIns="91425" bIns="91425" numCol="1" anchor="b" anchorCtr="0" compatLnSpc="1">
            <a:prstTxWarp prst="textNoShape">
              <a:avLst/>
            </a:prstTxWarp>
            <a:noAutofit/>
          </a:bodyPr>
          <a:lstStyle/>
          <a:p>
            <a:pPr algn="ctr"/>
            <a:br>
              <a:rPr lang="en-GB" sz="3600" dirty="0"/>
            </a:br>
            <a:r>
              <a:rPr lang="en-US" sz="3600" dirty="0"/>
              <a:t>The Economic Possibilities for Peripheral Countries</a:t>
            </a:r>
          </a:p>
        </p:txBody>
      </p:sp>
      <p:sp>
        <p:nvSpPr>
          <p:cNvPr id="55" name="Google Shape;55;p13"/>
          <p:cNvSpPr txBox="1">
            <a:spLocks noGrp="1"/>
          </p:cNvSpPr>
          <p:nvPr>
            <p:ph type="subTitle" idx="1"/>
          </p:nvPr>
        </p:nvSpPr>
        <p:spPr>
          <a:xfrm>
            <a:off x="1770840" y="2575561"/>
            <a:ext cx="8520600" cy="1529080"/>
          </a:xfrm>
          <a:prstGeom prst="rect">
            <a:avLst/>
          </a:prstGeom>
        </p:spPr>
        <p:txBody>
          <a:bodyPr spcFirstLastPara="1" vert="horz" wrap="square" lIns="91425" tIns="91425" rIns="91425" bIns="91425" numCol="1" anchor="t" anchorCtr="0" compatLnSpc="1">
            <a:prstTxWarp prst="textNoShape">
              <a:avLst/>
            </a:prstTxWarp>
            <a:normAutofit/>
          </a:bodyPr>
          <a:lstStyle/>
          <a:p>
            <a:pPr eaLnBrk="0" hangingPunct="0">
              <a:lnSpc>
                <a:spcPts val="1350"/>
              </a:lnSpc>
              <a:spcBef>
                <a:spcPts val="1800"/>
              </a:spcBef>
              <a:spcAft>
                <a:spcPts val="600"/>
              </a:spcAft>
              <a:tabLst>
                <a:tab pos="540385" algn="r"/>
              </a:tabLst>
            </a:pPr>
            <a:r>
              <a:rPr lang="en-GB" sz="1800" b="1" dirty="0">
                <a:effectLst/>
                <a:latin typeface="Times New Roman" panose="02020603050405020304" pitchFamily="18" charset="0"/>
                <a:ea typeface="Calibri" panose="020F0502020204030204" pitchFamily="34" charset="0"/>
              </a:rPr>
              <a:t>		</a:t>
            </a:r>
            <a:endParaRPr lang="en-CH" sz="1800" b="1" dirty="0">
              <a:effectLst/>
              <a:latin typeface="Times New Roman" panose="02020603050405020304" pitchFamily="18" charset="0"/>
              <a:ea typeface="Calibri" panose="020F0502020204030204" pitchFamily="34" charset="0"/>
            </a:endParaRPr>
          </a:p>
          <a:p>
            <a:pPr eaLnBrk="0" hangingPunct="0">
              <a:lnSpc>
                <a:spcPts val="1200"/>
              </a:lnSpc>
              <a:spcAft>
                <a:spcPts val="600"/>
              </a:spcAft>
            </a:pPr>
            <a:r>
              <a:rPr lang="en-GB" sz="2000" b="1" dirty="0">
                <a:solidFill>
                  <a:schemeClr val="accent2">
                    <a:lumMod val="75000"/>
                  </a:schemeClr>
                </a:solidFill>
                <a:latin typeface="+mn-lt"/>
                <a:ea typeface="+mn-ea"/>
                <a:cs typeface="+mn-cs"/>
              </a:rPr>
              <a:t>Lille Post-Keynesian Conference</a:t>
            </a:r>
          </a:p>
          <a:p>
            <a:pPr eaLnBrk="0" hangingPunct="0">
              <a:lnSpc>
                <a:spcPts val="1200"/>
              </a:lnSpc>
              <a:spcAft>
                <a:spcPts val="600"/>
              </a:spcAft>
            </a:pPr>
            <a:r>
              <a:rPr lang="en-GB" sz="2000" b="1" dirty="0">
                <a:solidFill>
                  <a:schemeClr val="accent2">
                    <a:lumMod val="75000"/>
                  </a:schemeClr>
                </a:solidFill>
                <a:latin typeface="+mn-lt"/>
                <a:ea typeface="+mn-ea"/>
                <a:cs typeface="+mn-cs"/>
              </a:rPr>
              <a:t>The Economic Possibilities for our Grandchildren 90 Years Later</a:t>
            </a:r>
          </a:p>
        </p:txBody>
      </p:sp>
      <p:pic>
        <p:nvPicPr>
          <p:cNvPr id="3" name="Graphic 2">
            <a:extLst>
              <a:ext uri="{FF2B5EF4-FFF2-40B4-BE49-F238E27FC236}">
                <a16:creationId xmlns:a16="http://schemas.microsoft.com/office/drawing/2014/main" id="{6BF2FE34-DCC1-CF66-3248-D8AFA09F2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6318" y="5531891"/>
            <a:ext cx="876300" cy="1085850"/>
          </a:xfrm>
          <a:prstGeom prst="rect">
            <a:avLst/>
          </a:prstGeom>
        </p:spPr>
      </p:pic>
      <p:sp>
        <p:nvSpPr>
          <p:cNvPr id="2" name="Text Placeholder 2">
            <a:extLst>
              <a:ext uri="{FF2B5EF4-FFF2-40B4-BE49-F238E27FC236}">
                <a16:creationId xmlns:a16="http://schemas.microsoft.com/office/drawing/2014/main" id="{B2636146-0ED9-0B41-6852-0FB4525E4AAB}"/>
              </a:ext>
            </a:extLst>
          </p:cNvPr>
          <p:cNvSpPr txBox="1">
            <a:spLocks/>
          </p:cNvSpPr>
          <p:nvPr/>
        </p:nvSpPr>
        <p:spPr>
          <a:xfrm>
            <a:off x="205802" y="5090375"/>
            <a:ext cx="4721798" cy="132179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dirty="0">
                <a:solidFill>
                  <a:schemeClr val="accent1"/>
                </a:solidFill>
              </a:rPr>
              <a:t>Daniela </a:t>
            </a:r>
            <a:r>
              <a:rPr lang="en-US" sz="1600" dirty="0" err="1">
                <a:solidFill>
                  <a:schemeClr val="accent1"/>
                </a:solidFill>
              </a:rPr>
              <a:t>Magalhães</a:t>
            </a:r>
            <a:r>
              <a:rPr lang="en-US" sz="1600" dirty="0">
                <a:solidFill>
                  <a:schemeClr val="accent1"/>
                </a:solidFill>
              </a:rPr>
              <a:t> Prates</a:t>
            </a:r>
          </a:p>
          <a:p>
            <a:pPr marL="0" indent="0">
              <a:buNone/>
            </a:pPr>
            <a:r>
              <a:rPr lang="en-US" sz="1600" dirty="0">
                <a:solidFill>
                  <a:schemeClr val="accent1"/>
                </a:solidFill>
              </a:rPr>
              <a:t>Senior Economic Affairs Officer</a:t>
            </a:r>
          </a:p>
          <a:p>
            <a:pPr marL="0" indent="0">
              <a:buNone/>
            </a:pPr>
            <a:r>
              <a:rPr lang="en-US" sz="1600" dirty="0">
                <a:solidFill>
                  <a:schemeClr val="accent1"/>
                </a:solidFill>
              </a:rPr>
              <a:t>Debt and Development Finance Branch</a:t>
            </a:r>
          </a:p>
          <a:p>
            <a:pPr marL="0" indent="0">
              <a:buNone/>
            </a:pPr>
            <a:r>
              <a:rPr lang="en-US" sz="1600" dirty="0">
                <a:solidFill>
                  <a:schemeClr val="accent1"/>
                </a:solidFill>
              </a:rPr>
              <a:t>Globalization and Development Strategies </a:t>
            </a:r>
          </a:p>
        </p:txBody>
      </p:sp>
    </p:spTree>
    <p:extLst>
      <p:ext uri="{BB962C8B-B14F-4D97-AF65-F5344CB8AC3E}">
        <p14:creationId xmlns:p14="http://schemas.microsoft.com/office/powerpoint/2010/main" val="120991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D420B-9AAF-76D8-8004-1A2E2113B782}"/>
              </a:ext>
            </a:extLst>
          </p:cNvPr>
          <p:cNvSpPr>
            <a:spLocks noGrp="1"/>
          </p:cNvSpPr>
          <p:nvPr>
            <p:ph type="body" idx="1"/>
          </p:nvPr>
        </p:nvSpPr>
        <p:spPr>
          <a:xfrm>
            <a:off x="247069" y="1905256"/>
            <a:ext cx="5757491" cy="1604437"/>
          </a:xfrm>
        </p:spPr>
        <p:txBody>
          <a:bodyPr>
            <a:noAutofit/>
          </a:bodyPr>
          <a:lstStyle/>
          <a:p>
            <a:pPr marL="114300" indent="0" algn="just">
              <a:buClr>
                <a:schemeClr val="accent2"/>
              </a:buClr>
              <a:buNone/>
            </a:pPr>
            <a:r>
              <a:rPr lang="en-CH" sz="3200" b="1" dirty="0">
                <a:solidFill>
                  <a:schemeClr val="accent1"/>
                </a:solidFill>
              </a:rPr>
              <a:t>Question</a:t>
            </a:r>
            <a:r>
              <a:rPr lang="en-CH" sz="3200" dirty="0"/>
              <a:t>: How to achieve sustainable development </a:t>
            </a:r>
            <a:r>
              <a:rPr lang="en-US" sz="3200" dirty="0"/>
              <a:t>in peripheral countries</a:t>
            </a:r>
            <a:r>
              <a:rPr lang="en-CH" sz="3200" dirty="0"/>
              <a:t>?</a:t>
            </a:r>
          </a:p>
          <a:p>
            <a:pPr algn="just">
              <a:buClr>
                <a:schemeClr val="accent2"/>
              </a:buClr>
            </a:pPr>
            <a:endParaRPr lang="en-CH" sz="3200" dirty="0"/>
          </a:p>
          <a:p>
            <a:pPr marL="1054100" lvl="2" indent="0" algn="just">
              <a:lnSpc>
                <a:spcPct val="100000"/>
              </a:lnSpc>
              <a:spcAft>
                <a:spcPts val="1200"/>
              </a:spcAft>
              <a:buClr>
                <a:schemeClr val="accent2"/>
              </a:buClr>
              <a:buNone/>
            </a:pPr>
            <a:endParaRPr lang="en-CH" sz="2800" dirty="0"/>
          </a:p>
          <a:p>
            <a:pPr algn="just">
              <a:lnSpc>
                <a:spcPct val="100000"/>
              </a:lnSpc>
              <a:buClr>
                <a:schemeClr val="accent2"/>
              </a:buClr>
            </a:pPr>
            <a:endParaRPr lang="en-CH" sz="2400" dirty="0"/>
          </a:p>
          <a:p>
            <a:pPr algn="just">
              <a:lnSpc>
                <a:spcPct val="100000"/>
              </a:lnSpc>
              <a:buClr>
                <a:schemeClr val="accent2"/>
              </a:buClr>
            </a:pPr>
            <a:endParaRPr lang="en-CH" sz="2400" dirty="0"/>
          </a:p>
          <a:p>
            <a:pPr algn="just">
              <a:lnSpc>
                <a:spcPct val="100000"/>
              </a:lnSpc>
              <a:buClr>
                <a:schemeClr val="accent2"/>
              </a:buClr>
            </a:pPr>
            <a:endParaRPr lang="en-CH" sz="2400" dirty="0"/>
          </a:p>
          <a:p>
            <a:pPr algn="just">
              <a:buClr>
                <a:schemeClr val="accent2"/>
              </a:buClr>
            </a:pPr>
            <a:endParaRPr lang="en-CH" sz="2400" dirty="0"/>
          </a:p>
          <a:p>
            <a:pPr algn="just">
              <a:buClr>
                <a:schemeClr val="accent2"/>
              </a:buClr>
            </a:pPr>
            <a:endParaRPr lang="en-CH" sz="2400" dirty="0"/>
          </a:p>
          <a:p>
            <a:pPr algn="just">
              <a:buClr>
                <a:schemeClr val="accent2"/>
              </a:buClr>
            </a:pPr>
            <a:endParaRPr lang="en-CH" sz="2400" dirty="0"/>
          </a:p>
          <a:p>
            <a:pPr algn="just">
              <a:buClr>
                <a:schemeClr val="accent2"/>
              </a:buClr>
            </a:pPr>
            <a:endParaRPr lang="en-CH" sz="2400" dirty="0"/>
          </a:p>
          <a:p>
            <a:pPr algn="just">
              <a:buClr>
                <a:schemeClr val="accent2"/>
              </a:buClr>
            </a:pPr>
            <a:endParaRPr lang="en-CH" sz="2400" dirty="0"/>
          </a:p>
          <a:p>
            <a:pPr marL="114300" indent="0" algn="just">
              <a:buClr>
                <a:schemeClr val="accent2"/>
              </a:buClr>
              <a:buNone/>
            </a:pPr>
            <a:endParaRPr lang="en-GB" sz="2400" dirty="0"/>
          </a:p>
          <a:p>
            <a:pPr marL="114300" indent="0" algn="just">
              <a:buClr>
                <a:schemeClr val="accent2"/>
              </a:buClr>
              <a:buNone/>
            </a:pPr>
            <a:endParaRPr lang="en-GB" sz="2400" dirty="0"/>
          </a:p>
        </p:txBody>
      </p:sp>
      <p:pic>
        <p:nvPicPr>
          <p:cNvPr id="1026" name="Picture 2" descr="Sustainable Development Definition | Arena">
            <a:extLst>
              <a:ext uri="{FF2B5EF4-FFF2-40B4-BE49-F238E27FC236}">
                <a16:creationId xmlns:a16="http://schemas.microsoft.com/office/drawing/2014/main" id="{3A450B27-6689-F31D-13FF-57098DEFC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970" y="828883"/>
            <a:ext cx="4790121" cy="479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2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D420B-9AAF-76D8-8004-1A2E2113B782}"/>
              </a:ext>
            </a:extLst>
          </p:cNvPr>
          <p:cNvSpPr>
            <a:spLocks noGrp="1"/>
          </p:cNvSpPr>
          <p:nvPr>
            <p:ph type="body" idx="1"/>
          </p:nvPr>
        </p:nvSpPr>
        <p:spPr>
          <a:xfrm>
            <a:off x="292628" y="1215390"/>
            <a:ext cx="11236143" cy="5034603"/>
          </a:xfrm>
        </p:spPr>
        <p:txBody>
          <a:bodyPr>
            <a:noAutofit/>
          </a:bodyPr>
          <a:lstStyle/>
          <a:p>
            <a:pPr marL="114300" indent="0" algn="just">
              <a:buClr>
                <a:schemeClr val="accent2"/>
              </a:buClr>
              <a:buNone/>
            </a:pPr>
            <a:endParaRPr lang="en-CH" sz="2000" dirty="0"/>
          </a:p>
          <a:p>
            <a:pPr algn="just">
              <a:lnSpc>
                <a:spcPct val="100000"/>
              </a:lnSpc>
              <a:spcAft>
                <a:spcPts val="1800"/>
              </a:spcAft>
              <a:buClr>
                <a:srgbClr val="FFC000"/>
              </a:buClr>
            </a:pPr>
            <a:r>
              <a:rPr lang="en-GB" b="1" dirty="0"/>
              <a:t>Keynes </a:t>
            </a:r>
            <a:r>
              <a:rPr lang="en-CH" dirty="0">
                <a:solidFill>
                  <a:srgbClr val="00B0F0"/>
                </a:solidFill>
              </a:rPr>
              <a:t>=&gt; </a:t>
            </a:r>
            <a:r>
              <a:rPr lang="en-US" dirty="0"/>
              <a:t>Hierarchical feature of the IMS </a:t>
            </a:r>
            <a:r>
              <a:rPr lang="en-US" dirty="0">
                <a:solidFill>
                  <a:srgbClr val="00B0F0"/>
                </a:solidFill>
              </a:rPr>
              <a:t>=&gt;</a:t>
            </a:r>
            <a:r>
              <a:rPr lang="en-US" dirty="0"/>
              <a:t> </a:t>
            </a:r>
            <a:r>
              <a:rPr lang="en-CH" dirty="0"/>
              <a:t>Currency </a:t>
            </a:r>
            <a:r>
              <a:rPr lang="en-GB" dirty="0"/>
              <a:t>hierarchy</a:t>
            </a:r>
            <a:r>
              <a:rPr lang="en-US" dirty="0"/>
              <a:t> </a:t>
            </a:r>
          </a:p>
          <a:p>
            <a:pPr lvl="1" algn="just">
              <a:lnSpc>
                <a:spcPct val="100000"/>
              </a:lnSpc>
              <a:spcAft>
                <a:spcPts val="1800"/>
              </a:spcAft>
              <a:buClr>
                <a:srgbClr val="00ADD8"/>
              </a:buClr>
            </a:pPr>
            <a:r>
              <a:rPr lang="en-US" sz="2600" dirty="0"/>
              <a:t>Not considered in the Economic Possibilities </a:t>
            </a:r>
            <a:r>
              <a:rPr lang="en-US" sz="2600" dirty="0">
                <a:solidFill>
                  <a:srgbClr val="00B0F0"/>
                </a:solidFill>
              </a:rPr>
              <a:t>-&gt;</a:t>
            </a:r>
            <a:r>
              <a:rPr lang="en-US" sz="2600" dirty="0"/>
              <a:t> </a:t>
            </a:r>
            <a:r>
              <a:rPr lang="en-GB" sz="2600" dirty="0"/>
              <a:t>Treatise </a:t>
            </a:r>
            <a:r>
              <a:rPr lang="en-CH" sz="2600" dirty="0"/>
              <a:t>and </a:t>
            </a:r>
            <a:r>
              <a:rPr lang="en-US" sz="2600" dirty="0"/>
              <a:t>proposals for </a:t>
            </a:r>
            <a:r>
              <a:rPr lang="en-CH" sz="2600" dirty="0"/>
              <a:t>BW</a:t>
            </a:r>
            <a:r>
              <a:rPr lang="en-US" sz="2600" dirty="0"/>
              <a:t> conference</a:t>
            </a:r>
          </a:p>
          <a:p>
            <a:pPr lvl="1" algn="just">
              <a:lnSpc>
                <a:spcPct val="100000"/>
              </a:lnSpc>
              <a:spcAft>
                <a:spcPts val="1800"/>
              </a:spcAft>
              <a:buClr>
                <a:srgbClr val="00ADD8"/>
              </a:buClr>
            </a:pPr>
            <a:r>
              <a:rPr lang="en-US" sz="2600" dirty="0"/>
              <a:t>England/UK perspective</a:t>
            </a:r>
          </a:p>
          <a:p>
            <a:pPr lvl="1" algn="just">
              <a:lnSpc>
                <a:spcPct val="100000"/>
              </a:lnSpc>
              <a:spcAft>
                <a:spcPts val="1800"/>
              </a:spcAft>
              <a:buClr>
                <a:srgbClr val="00ADD8"/>
              </a:buClr>
            </a:pPr>
            <a:r>
              <a:rPr lang="en-CH" sz="2600" dirty="0"/>
              <a:t>Monetary asymmetry between the issuer of the </a:t>
            </a:r>
            <a:r>
              <a:rPr lang="en-GB" sz="2600" dirty="0"/>
              <a:t>key -currency</a:t>
            </a:r>
            <a:r>
              <a:rPr lang="en-CH" sz="2600" dirty="0"/>
              <a:t> and other countries </a:t>
            </a:r>
            <a:endParaRPr lang="en-US" sz="2600" dirty="0"/>
          </a:p>
          <a:p>
            <a:pPr lvl="2" algn="just">
              <a:lnSpc>
                <a:spcPct val="100000"/>
              </a:lnSpc>
              <a:spcAft>
                <a:spcPts val="1200"/>
              </a:spcAft>
              <a:buClr>
                <a:schemeClr val="accent2"/>
              </a:buClr>
            </a:pPr>
            <a:endParaRPr lang="en-CH" sz="2400" dirty="0"/>
          </a:p>
          <a:p>
            <a:pPr algn="just">
              <a:lnSpc>
                <a:spcPct val="100000"/>
              </a:lnSpc>
              <a:buClr>
                <a:schemeClr val="accent2"/>
              </a:buClr>
            </a:pPr>
            <a:endParaRPr lang="en-CH" sz="2000" dirty="0"/>
          </a:p>
          <a:p>
            <a:pPr algn="just">
              <a:lnSpc>
                <a:spcPct val="100000"/>
              </a:lnSpc>
              <a:buClr>
                <a:schemeClr val="accent2"/>
              </a:buClr>
            </a:pPr>
            <a:endParaRPr lang="en-CH" sz="2000" dirty="0"/>
          </a:p>
          <a:p>
            <a:pPr algn="just">
              <a:lnSpc>
                <a:spcPct val="100000"/>
              </a:lnSpc>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marL="114300" indent="0" algn="just">
              <a:buClr>
                <a:schemeClr val="accent2"/>
              </a:buClr>
              <a:buNone/>
            </a:pPr>
            <a:endParaRPr lang="en-GB" sz="2000" dirty="0"/>
          </a:p>
          <a:p>
            <a:pPr marL="114300" indent="0" algn="just">
              <a:buClr>
                <a:schemeClr val="accent2"/>
              </a:buClr>
              <a:buNone/>
            </a:pPr>
            <a:endParaRPr lang="en-GB" sz="2000" dirty="0"/>
          </a:p>
        </p:txBody>
      </p:sp>
      <p:sp>
        <p:nvSpPr>
          <p:cNvPr id="2" name="Title 1">
            <a:extLst>
              <a:ext uri="{FF2B5EF4-FFF2-40B4-BE49-F238E27FC236}">
                <a16:creationId xmlns:a16="http://schemas.microsoft.com/office/drawing/2014/main" id="{9405A498-3EBD-8726-F260-678F0875BCAF}"/>
              </a:ext>
            </a:extLst>
          </p:cNvPr>
          <p:cNvSpPr txBox="1">
            <a:spLocks/>
          </p:cNvSpPr>
          <p:nvPr/>
        </p:nvSpPr>
        <p:spPr>
          <a:xfrm>
            <a:off x="334538" y="210229"/>
            <a:ext cx="11360800" cy="763600"/>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b="1" i="0" kern="1200">
                <a:solidFill>
                  <a:srgbClr val="3098D2"/>
                </a:solidFill>
                <a:latin typeface="Helvetica Neue LT Std 55 Roman" panose="020B0604020202020204" pitchFamily="34" charset="0"/>
                <a:ea typeface="Helvetica Neue" charset="0"/>
                <a:cs typeface="Helvetica Neue"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z="3600" dirty="0"/>
              <a:t>Post-Keynesian-Structuralist Approach</a:t>
            </a:r>
            <a:endParaRPr lang="en-CH" sz="3600" dirty="0"/>
          </a:p>
        </p:txBody>
      </p:sp>
    </p:spTree>
    <p:extLst>
      <p:ext uri="{BB962C8B-B14F-4D97-AF65-F5344CB8AC3E}">
        <p14:creationId xmlns:p14="http://schemas.microsoft.com/office/powerpoint/2010/main" val="36635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D420B-9AAF-76D8-8004-1A2E2113B782}"/>
              </a:ext>
            </a:extLst>
          </p:cNvPr>
          <p:cNvSpPr>
            <a:spLocks noGrp="1"/>
          </p:cNvSpPr>
          <p:nvPr>
            <p:ph type="body" idx="1"/>
          </p:nvPr>
        </p:nvSpPr>
        <p:spPr>
          <a:xfrm>
            <a:off x="223520" y="680936"/>
            <a:ext cx="11521439" cy="5826867"/>
          </a:xfrm>
        </p:spPr>
        <p:txBody>
          <a:bodyPr>
            <a:noAutofit/>
          </a:bodyPr>
          <a:lstStyle/>
          <a:p>
            <a:pPr marL="114300" indent="0" algn="just">
              <a:buClr>
                <a:schemeClr val="accent2"/>
              </a:buClr>
              <a:buNone/>
            </a:pPr>
            <a:endParaRPr lang="en-CH" sz="2000" dirty="0"/>
          </a:p>
          <a:p>
            <a:pPr algn="just">
              <a:lnSpc>
                <a:spcPct val="100000"/>
              </a:lnSpc>
              <a:spcAft>
                <a:spcPts val="1800"/>
              </a:spcAft>
              <a:buClr>
                <a:srgbClr val="FFC000"/>
              </a:buClr>
            </a:pPr>
            <a:r>
              <a:rPr lang="en-CH" sz="2400" b="1" dirty="0"/>
              <a:t>Latin-American </a:t>
            </a:r>
            <a:r>
              <a:rPr lang="en-US" sz="2400" b="1" dirty="0"/>
              <a:t>structuralism =&gt; </a:t>
            </a:r>
            <a:r>
              <a:rPr lang="en-GB" sz="2400" dirty="0"/>
              <a:t>Asymmetries between centre and periphery </a:t>
            </a:r>
          </a:p>
          <a:p>
            <a:pPr lvl="2" algn="just">
              <a:lnSpc>
                <a:spcPct val="100000"/>
              </a:lnSpc>
              <a:spcAft>
                <a:spcPts val="1200"/>
              </a:spcAft>
              <a:buClr>
                <a:srgbClr val="00ADD8"/>
              </a:buClr>
              <a:buFont typeface="Courier New" panose="02070309020205020404" pitchFamily="49" charset="0"/>
              <a:buChar char="o"/>
            </a:pPr>
            <a:r>
              <a:rPr lang="en-GB" sz="2400" dirty="0"/>
              <a:t>Impossibility of analysing the dynamics of peripheral countries independent of their position within the world economy. </a:t>
            </a:r>
          </a:p>
          <a:p>
            <a:pPr lvl="2" algn="just">
              <a:lnSpc>
                <a:spcPct val="100000"/>
              </a:lnSpc>
              <a:spcAft>
                <a:spcPts val="1200"/>
              </a:spcAft>
              <a:buClr>
                <a:srgbClr val="00ADD8"/>
              </a:buClr>
              <a:buFont typeface="Courier New" panose="02070309020205020404" pitchFamily="49" charset="0"/>
              <a:buChar char="o"/>
            </a:pPr>
            <a:endParaRPr lang="en-US" sz="2400" dirty="0"/>
          </a:p>
          <a:p>
            <a:pPr lvl="2" algn="just">
              <a:lnSpc>
                <a:spcPct val="100000"/>
              </a:lnSpc>
              <a:spcAft>
                <a:spcPts val="1200"/>
              </a:spcAft>
              <a:buClr>
                <a:srgbClr val="00ADD8"/>
              </a:buClr>
              <a:buFont typeface="Courier New" panose="02070309020205020404" pitchFamily="49" charset="0"/>
              <a:buChar char="o"/>
            </a:pPr>
            <a:r>
              <a:rPr lang="en-US" sz="2400" dirty="0"/>
              <a:t>Peripheral economies have a different dynamic than those that developed earlier, becoming the ‘</a:t>
            </a:r>
            <a:r>
              <a:rPr lang="en-US" sz="2400" dirty="0" err="1"/>
              <a:t>centre</a:t>
            </a:r>
            <a:r>
              <a:rPr lang="en-US" sz="2400" dirty="0"/>
              <a:t> of the world economy. </a:t>
            </a:r>
          </a:p>
          <a:p>
            <a:pPr lvl="2" algn="just">
              <a:lnSpc>
                <a:spcPct val="100000"/>
              </a:lnSpc>
              <a:spcAft>
                <a:spcPts val="1200"/>
              </a:spcAft>
              <a:buClr>
                <a:srgbClr val="00ADD8"/>
              </a:buClr>
              <a:buFont typeface="Courier New" panose="02070309020205020404" pitchFamily="49" charset="0"/>
              <a:buChar char="o"/>
            </a:pPr>
            <a:endParaRPr lang="en-US" sz="2400" dirty="0"/>
          </a:p>
          <a:p>
            <a:pPr lvl="2" algn="just">
              <a:lnSpc>
                <a:spcPct val="100000"/>
              </a:lnSpc>
              <a:spcAft>
                <a:spcPts val="1200"/>
              </a:spcAft>
              <a:buClr>
                <a:srgbClr val="00ADD8"/>
              </a:buClr>
              <a:buFont typeface="Courier New" panose="02070309020205020404" pitchFamily="49" charset="0"/>
              <a:buChar char="o"/>
            </a:pPr>
            <a:r>
              <a:rPr lang="en-US" sz="2400" dirty="0"/>
              <a:t>Inherently hierarchical ‘</a:t>
            </a:r>
            <a:r>
              <a:rPr lang="en-US" sz="2400" dirty="0" err="1"/>
              <a:t>centre</a:t>
            </a:r>
            <a:r>
              <a:rPr lang="en-US" sz="2400" dirty="0"/>
              <a:t>-periphery’ international economic system featured by persistent asymmetries</a:t>
            </a:r>
            <a:endParaRPr lang="en-GB" sz="2400" dirty="0"/>
          </a:p>
          <a:p>
            <a:pPr lvl="2" algn="just">
              <a:lnSpc>
                <a:spcPct val="100000"/>
              </a:lnSpc>
              <a:spcAft>
                <a:spcPts val="1200"/>
              </a:spcAft>
              <a:buClr>
                <a:srgbClr val="00ADD8"/>
              </a:buClr>
              <a:buFont typeface="Courier New" panose="02070309020205020404" pitchFamily="49" charset="0"/>
              <a:buChar char="o"/>
            </a:pPr>
            <a:endParaRPr lang="en-US" sz="2400" dirty="0"/>
          </a:p>
          <a:p>
            <a:pPr lvl="2" algn="just">
              <a:lnSpc>
                <a:spcPct val="100000"/>
              </a:lnSpc>
              <a:spcAft>
                <a:spcPts val="1200"/>
              </a:spcAft>
              <a:buClr>
                <a:srgbClr val="00ADD8"/>
              </a:buClr>
              <a:buFont typeface="Courier New" panose="02070309020205020404" pitchFamily="49" charset="0"/>
              <a:buChar char="o"/>
            </a:pPr>
            <a:endParaRPr lang="en-US" sz="2400" dirty="0"/>
          </a:p>
          <a:p>
            <a:pPr algn="just">
              <a:lnSpc>
                <a:spcPct val="100000"/>
              </a:lnSpc>
              <a:spcAft>
                <a:spcPts val="1200"/>
              </a:spcAft>
              <a:buClr>
                <a:schemeClr val="accent2"/>
              </a:buClr>
              <a:buFont typeface="Courier New" panose="02070309020205020404" pitchFamily="49" charset="0"/>
              <a:buChar char="o"/>
            </a:pPr>
            <a:endParaRPr lang="en-CH" sz="2000" dirty="0"/>
          </a:p>
          <a:p>
            <a:pPr algn="just">
              <a:lnSpc>
                <a:spcPct val="100000"/>
              </a:lnSpc>
              <a:buClr>
                <a:schemeClr val="accent2"/>
              </a:buClr>
            </a:pPr>
            <a:endParaRPr lang="en-CH" sz="2000" dirty="0"/>
          </a:p>
          <a:p>
            <a:pPr algn="just">
              <a:lnSpc>
                <a:spcPct val="100000"/>
              </a:lnSpc>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algn="just">
              <a:buClr>
                <a:schemeClr val="accent2"/>
              </a:buClr>
            </a:pPr>
            <a:endParaRPr lang="en-CH" sz="2000" dirty="0"/>
          </a:p>
          <a:p>
            <a:pPr marL="114300" indent="0" algn="just">
              <a:buClr>
                <a:schemeClr val="accent2"/>
              </a:buClr>
              <a:buNone/>
            </a:pPr>
            <a:endParaRPr lang="en-GB" sz="2000" dirty="0"/>
          </a:p>
          <a:p>
            <a:pPr marL="114300" indent="0" algn="just">
              <a:buClr>
                <a:schemeClr val="accent2"/>
              </a:buClr>
              <a:buNone/>
            </a:pPr>
            <a:endParaRPr lang="en-GB" sz="2000" dirty="0"/>
          </a:p>
        </p:txBody>
      </p:sp>
      <p:sp>
        <p:nvSpPr>
          <p:cNvPr id="2" name="Title 1">
            <a:extLst>
              <a:ext uri="{FF2B5EF4-FFF2-40B4-BE49-F238E27FC236}">
                <a16:creationId xmlns:a16="http://schemas.microsoft.com/office/drawing/2014/main" id="{129E9117-C580-55AC-405A-52BB53CB54B6}"/>
              </a:ext>
            </a:extLst>
          </p:cNvPr>
          <p:cNvSpPr txBox="1">
            <a:spLocks/>
          </p:cNvSpPr>
          <p:nvPr/>
        </p:nvSpPr>
        <p:spPr>
          <a:xfrm>
            <a:off x="334538" y="210229"/>
            <a:ext cx="11360800" cy="763600"/>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b="1" i="0" kern="1200">
                <a:solidFill>
                  <a:srgbClr val="3098D2"/>
                </a:solidFill>
                <a:latin typeface="Helvetica Neue LT Std 55 Roman" panose="020B0604020202020204" pitchFamily="34" charset="0"/>
                <a:ea typeface="Helvetica Neue" charset="0"/>
                <a:cs typeface="Helvetica Neue"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H" sz="3600" dirty="0"/>
              <a:t>Post-Keyne</a:t>
            </a:r>
            <a:r>
              <a:rPr lang="en-US" sz="3600" dirty="0" err="1"/>
              <a:t>sian</a:t>
            </a:r>
            <a:r>
              <a:rPr lang="en-US" sz="3600" dirty="0"/>
              <a:t>-Structuralist Approach</a:t>
            </a:r>
            <a:endParaRPr lang="en-CH" sz="3600" dirty="0"/>
          </a:p>
        </p:txBody>
      </p:sp>
    </p:spTree>
    <p:extLst>
      <p:ext uri="{BB962C8B-B14F-4D97-AF65-F5344CB8AC3E}">
        <p14:creationId xmlns:p14="http://schemas.microsoft.com/office/powerpoint/2010/main" val="337750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00471657-1973-CFF7-6087-7B504E0CEEAD}"/>
              </a:ext>
            </a:extLst>
          </p:cNvPr>
          <p:cNvSpPr/>
          <p:nvPr/>
        </p:nvSpPr>
        <p:spPr>
          <a:xfrm>
            <a:off x="5471809" y="1797996"/>
            <a:ext cx="2694546" cy="84917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ounded Rectangle 17">
            <a:extLst>
              <a:ext uri="{FF2B5EF4-FFF2-40B4-BE49-F238E27FC236}">
                <a16:creationId xmlns:a16="http://schemas.microsoft.com/office/drawing/2014/main" id="{A3DB3EC5-C835-6973-D6AF-365CA9AB4733}"/>
              </a:ext>
            </a:extLst>
          </p:cNvPr>
          <p:cNvSpPr/>
          <p:nvPr/>
        </p:nvSpPr>
        <p:spPr>
          <a:xfrm>
            <a:off x="1877437" y="4441693"/>
            <a:ext cx="2937754" cy="8365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AA8FEAC2-943A-6F4F-A904-A4BF56B0164E}"/>
              </a:ext>
            </a:extLst>
          </p:cNvPr>
          <p:cNvSpPr>
            <a:spLocks noGrp="1"/>
          </p:cNvSpPr>
          <p:nvPr>
            <p:ph type="title"/>
          </p:nvPr>
        </p:nvSpPr>
        <p:spPr>
          <a:xfrm>
            <a:off x="384797" y="17461"/>
            <a:ext cx="11360800" cy="904672"/>
          </a:xfrm>
        </p:spPr>
        <p:txBody>
          <a:bodyPr>
            <a:normAutofit/>
          </a:bodyPr>
          <a:lstStyle/>
          <a:p>
            <a:r>
              <a:rPr lang="en-CH" dirty="0"/>
              <a:t>Post-Keynesian-Structuralist Approach</a:t>
            </a:r>
          </a:p>
        </p:txBody>
      </p:sp>
      <p:cxnSp>
        <p:nvCxnSpPr>
          <p:cNvPr id="5" name="Straight Connector 4">
            <a:extLst>
              <a:ext uri="{FF2B5EF4-FFF2-40B4-BE49-F238E27FC236}">
                <a16:creationId xmlns:a16="http://schemas.microsoft.com/office/drawing/2014/main" id="{858D6CA2-5AB8-1FF5-85A1-4C08CAED4A1E}"/>
              </a:ext>
            </a:extLst>
          </p:cNvPr>
          <p:cNvCxnSpPr>
            <a:cxnSpLocks/>
            <a:stCxn id="9" idx="2"/>
          </p:cNvCxnSpPr>
          <p:nvPr/>
        </p:nvCxnSpPr>
        <p:spPr>
          <a:xfrm flipH="1">
            <a:off x="5252935" y="1327997"/>
            <a:ext cx="1" cy="4940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6BF718-6635-F569-BFF0-B35B40E17795}"/>
              </a:ext>
            </a:extLst>
          </p:cNvPr>
          <p:cNvCxnSpPr/>
          <p:nvPr/>
        </p:nvCxnSpPr>
        <p:spPr>
          <a:xfrm>
            <a:off x="2850203" y="3833892"/>
            <a:ext cx="5437762"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C81F0F0-B077-04A8-994E-57DA4B2C694A}"/>
              </a:ext>
            </a:extLst>
          </p:cNvPr>
          <p:cNvSpPr txBox="1"/>
          <p:nvPr/>
        </p:nvSpPr>
        <p:spPr>
          <a:xfrm>
            <a:off x="3847289" y="958665"/>
            <a:ext cx="2811293" cy="369332"/>
          </a:xfrm>
          <a:prstGeom prst="rect">
            <a:avLst/>
          </a:prstGeom>
          <a:noFill/>
        </p:spPr>
        <p:txBody>
          <a:bodyPr wrap="square" rtlCol="0">
            <a:spAutoFit/>
          </a:bodyPr>
          <a:lstStyle/>
          <a:p>
            <a:r>
              <a:rPr lang="en-CH" i="1" dirty="0"/>
              <a:t>Unregulated capital flows</a:t>
            </a:r>
          </a:p>
        </p:txBody>
      </p:sp>
      <p:sp>
        <p:nvSpPr>
          <p:cNvPr id="10" name="TextBox 9">
            <a:extLst>
              <a:ext uri="{FF2B5EF4-FFF2-40B4-BE49-F238E27FC236}">
                <a16:creationId xmlns:a16="http://schemas.microsoft.com/office/drawing/2014/main" id="{F40604B3-4DCF-347C-93CE-0613110999B4}"/>
              </a:ext>
            </a:extLst>
          </p:cNvPr>
          <p:cNvSpPr txBox="1"/>
          <p:nvPr/>
        </p:nvSpPr>
        <p:spPr>
          <a:xfrm>
            <a:off x="4182892" y="6268872"/>
            <a:ext cx="2811293" cy="369332"/>
          </a:xfrm>
          <a:prstGeom prst="rect">
            <a:avLst/>
          </a:prstGeom>
          <a:noFill/>
        </p:spPr>
        <p:txBody>
          <a:bodyPr wrap="square" rtlCol="0">
            <a:spAutoFit/>
          </a:bodyPr>
          <a:lstStyle/>
          <a:p>
            <a:r>
              <a:rPr lang="en-CH" i="1" dirty="0"/>
              <a:t>Regulated capital flows</a:t>
            </a:r>
          </a:p>
        </p:txBody>
      </p:sp>
      <p:sp>
        <p:nvSpPr>
          <p:cNvPr id="11" name="TextBox 10">
            <a:extLst>
              <a:ext uri="{FF2B5EF4-FFF2-40B4-BE49-F238E27FC236}">
                <a16:creationId xmlns:a16="http://schemas.microsoft.com/office/drawing/2014/main" id="{C3A62419-3936-1425-CA32-81F10B06125D}"/>
              </a:ext>
            </a:extLst>
          </p:cNvPr>
          <p:cNvSpPr txBox="1"/>
          <p:nvPr/>
        </p:nvSpPr>
        <p:spPr>
          <a:xfrm>
            <a:off x="7193712" y="3899293"/>
            <a:ext cx="2587983" cy="369332"/>
          </a:xfrm>
          <a:prstGeom prst="rect">
            <a:avLst/>
          </a:prstGeom>
          <a:noFill/>
        </p:spPr>
        <p:txBody>
          <a:bodyPr wrap="square" rtlCol="0">
            <a:spAutoFit/>
          </a:bodyPr>
          <a:lstStyle/>
          <a:p>
            <a:r>
              <a:rPr lang="en-CH" i="1" dirty="0"/>
              <a:t>Flexible-exchange rate</a:t>
            </a:r>
          </a:p>
        </p:txBody>
      </p:sp>
      <p:sp>
        <p:nvSpPr>
          <p:cNvPr id="12" name="TextBox 11">
            <a:extLst>
              <a:ext uri="{FF2B5EF4-FFF2-40B4-BE49-F238E27FC236}">
                <a16:creationId xmlns:a16="http://schemas.microsoft.com/office/drawing/2014/main" id="{F58FF901-E791-3C07-0DC2-487BEC531995}"/>
              </a:ext>
            </a:extLst>
          </p:cNvPr>
          <p:cNvSpPr txBox="1"/>
          <p:nvPr/>
        </p:nvSpPr>
        <p:spPr>
          <a:xfrm>
            <a:off x="666430" y="3476356"/>
            <a:ext cx="2577825" cy="369332"/>
          </a:xfrm>
          <a:prstGeom prst="rect">
            <a:avLst/>
          </a:prstGeom>
          <a:noFill/>
        </p:spPr>
        <p:txBody>
          <a:bodyPr wrap="square" rtlCol="0">
            <a:spAutoFit/>
          </a:bodyPr>
          <a:lstStyle/>
          <a:p>
            <a:r>
              <a:rPr lang="en-CH" i="1" dirty="0"/>
              <a:t>Fixed-exchange rate</a:t>
            </a:r>
          </a:p>
        </p:txBody>
      </p:sp>
      <p:sp>
        <p:nvSpPr>
          <p:cNvPr id="13" name="TextBox 12">
            <a:extLst>
              <a:ext uri="{FF2B5EF4-FFF2-40B4-BE49-F238E27FC236}">
                <a16:creationId xmlns:a16="http://schemas.microsoft.com/office/drawing/2014/main" id="{70C36BA8-2959-4984-0F23-6C55A5D9FF8E}"/>
              </a:ext>
            </a:extLst>
          </p:cNvPr>
          <p:cNvSpPr txBox="1"/>
          <p:nvPr/>
        </p:nvSpPr>
        <p:spPr>
          <a:xfrm>
            <a:off x="2443316" y="3945223"/>
            <a:ext cx="1974715" cy="369332"/>
          </a:xfrm>
          <a:prstGeom prst="rect">
            <a:avLst/>
          </a:prstGeom>
          <a:noFill/>
        </p:spPr>
        <p:txBody>
          <a:bodyPr wrap="square" rtlCol="0">
            <a:spAutoFit/>
          </a:bodyPr>
          <a:lstStyle/>
          <a:p>
            <a:r>
              <a:rPr lang="en-CH" b="1" dirty="0">
                <a:solidFill>
                  <a:schemeClr val="accent1"/>
                </a:solidFill>
              </a:rPr>
              <a:t>Bretton-Woods</a:t>
            </a:r>
          </a:p>
        </p:txBody>
      </p:sp>
      <p:sp>
        <p:nvSpPr>
          <p:cNvPr id="14" name="TextBox 13">
            <a:extLst>
              <a:ext uri="{FF2B5EF4-FFF2-40B4-BE49-F238E27FC236}">
                <a16:creationId xmlns:a16="http://schemas.microsoft.com/office/drawing/2014/main" id="{F6CDD03E-074D-A9A9-460D-CC672D92975F}"/>
              </a:ext>
            </a:extLst>
          </p:cNvPr>
          <p:cNvSpPr txBox="1"/>
          <p:nvPr/>
        </p:nvSpPr>
        <p:spPr>
          <a:xfrm>
            <a:off x="5569084" y="1380025"/>
            <a:ext cx="6043796" cy="369332"/>
          </a:xfrm>
          <a:prstGeom prst="rect">
            <a:avLst/>
          </a:prstGeom>
          <a:noFill/>
        </p:spPr>
        <p:txBody>
          <a:bodyPr wrap="square" rtlCol="0">
            <a:spAutoFit/>
          </a:bodyPr>
          <a:lstStyle/>
          <a:p>
            <a:r>
              <a:rPr lang="en-CH" b="1" dirty="0">
                <a:solidFill>
                  <a:schemeClr val="accent1"/>
                </a:solidFill>
              </a:rPr>
              <a:t>Flexible and Fiduciary USD + Financial globalization</a:t>
            </a:r>
          </a:p>
        </p:txBody>
      </p:sp>
      <p:sp>
        <p:nvSpPr>
          <p:cNvPr id="15" name="TextBox 14">
            <a:extLst>
              <a:ext uri="{FF2B5EF4-FFF2-40B4-BE49-F238E27FC236}">
                <a16:creationId xmlns:a16="http://schemas.microsoft.com/office/drawing/2014/main" id="{7F01E69C-BE20-176E-3F14-767E33BB7449}"/>
              </a:ext>
            </a:extLst>
          </p:cNvPr>
          <p:cNvSpPr txBox="1"/>
          <p:nvPr/>
        </p:nvSpPr>
        <p:spPr>
          <a:xfrm>
            <a:off x="1902575" y="4536807"/>
            <a:ext cx="2811285" cy="646331"/>
          </a:xfrm>
          <a:prstGeom prst="rect">
            <a:avLst/>
          </a:prstGeom>
          <a:noFill/>
        </p:spPr>
        <p:txBody>
          <a:bodyPr wrap="square" rtlCol="0">
            <a:spAutoFit/>
          </a:bodyPr>
          <a:lstStyle/>
          <a:p>
            <a:pPr algn="ctr"/>
            <a:r>
              <a:rPr lang="en-GB" dirty="0"/>
              <a:t>Technological and productive asymmetries</a:t>
            </a:r>
          </a:p>
        </p:txBody>
      </p:sp>
      <p:sp>
        <p:nvSpPr>
          <p:cNvPr id="16" name="TextBox 15">
            <a:extLst>
              <a:ext uri="{FF2B5EF4-FFF2-40B4-BE49-F238E27FC236}">
                <a16:creationId xmlns:a16="http://schemas.microsoft.com/office/drawing/2014/main" id="{1332258C-F4F5-D933-4D0A-45DD8EECC5BF}"/>
              </a:ext>
            </a:extLst>
          </p:cNvPr>
          <p:cNvSpPr txBox="1"/>
          <p:nvPr/>
        </p:nvSpPr>
        <p:spPr>
          <a:xfrm>
            <a:off x="5355075" y="1888254"/>
            <a:ext cx="2811285" cy="646331"/>
          </a:xfrm>
          <a:prstGeom prst="rect">
            <a:avLst/>
          </a:prstGeom>
          <a:noFill/>
        </p:spPr>
        <p:txBody>
          <a:bodyPr wrap="square" rtlCol="0">
            <a:spAutoFit/>
          </a:bodyPr>
          <a:lstStyle/>
          <a:p>
            <a:pPr algn="ctr"/>
            <a:r>
              <a:rPr lang="en-GB" dirty="0"/>
              <a:t>Technological and productive asymmetries</a:t>
            </a:r>
          </a:p>
        </p:txBody>
      </p:sp>
      <p:sp>
        <p:nvSpPr>
          <p:cNvPr id="20" name="Rounded Rectangle 19">
            <a:extLst>
              <a:ext uri="{FF2B5EF4-FFF2-40B4-BE49-F238E27FC236}">
                <a16:creationId xmlns:a16="http://schemas.microsoft.com/office/drawing/2014/main" id="{77C8F345-4558-DC0B-5545-AE909ADD37CE}"/>
              </a:ext>
            </a:extLst>
          </p:cNvPr>
          <p:cNvSpPr/>
          <p:nvPr/>
        </p:nvSpPr>
        <p:spPr>
          <a:xfrm flipH="1">
            <a:off x="8837774" y="1845407"/>
            <a:ext cx="2744818" cy="744003"/>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1596531A-F26A-AFA0-592D-37D1B03C82C9}"/>
              </a:ext>
            </a:extLst>
          </p:cNvPr>
          <p:cNvSpPr txBox="1"/>
          <p:nvPr/>
        </p:nvSpPr>
        <p:spPr>
          <a:xfrm>
            <a:off x="8771307" y="1851465"/>
            <a:ext cx="2811285" cy="646331"/>
          </a:xfrm>
          <a:prstGeom prst="rect">
            <a:avLst/>
          </a:prstGeom>
          <a:noFill/>
        </p:spPr>
        <p:txBody>
          <a:bodyPr wrap="square" rtlCol="0">
            <a:spAutoFit/>
          </a:bodyPr>
          <a:lstStyle/>
          <a:p>
            <a:pPr algn="ctr"/>
            <a:r>
              <a:rPr lang="en-CH" dirty="0"/>
              <a:t>Monetary and financial asymmetries</a:t>
            </a:r>
          </a:p>
        </p:txBody>
      </p:sp>
      <p:sp>
        <p:nvSpPr>
          <p:cNvPr id="21" name="Arrow: Down 20">
            <a:extLst>
              <a:ext uri="{FF2B5EF4-FFF2-40B4-BE49-F238E27FC236}">
                <a16:creationId xmlns:a16="http://schemas.microsoft.com/office/drawing/2014/main" id="{46E66D4A-9524-3A9E-789D-FA4CC174962D}"/>
              </a:ext>
            </a:extLst>
          </p:cNvPr>
          <p:cNvSpPr/>
          <p:nvPr/>
        </p:nvSpPr>
        <p:spPr>
          <a:xfrm>
            <a:off x="2993425" y="5278254"/>
            <a:ext cx="318734" cy="3097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AF9ED47E-EE33-4DAD-FD63-87F156080AF4}"/>
              </a:ext>
            </a:extLst>
          </p:cNvPr>
          <p:cNvSpPr txBox="1"/>
          <p:nvPr/>
        </p:nvSpPr>
        <p:spPr>
          <a:xfrm>
            <a:off x="2120652" y="5609082"/>
            <a:ext cx="2204718" cy="369332"/>
          </a:xfrm>
          <a:prstGeom prst="rect">
            <a:avLst/>
          </a:prstGeom>
          <a:noFill/>
        </p:spPr>
        <p:txBody>
          <a:bodyPr wrap="square" rtlCol="0">
            <a:spAutoFit/>
          </a:bodyPr>
          <a:lstStyle/>
          <a:p>
            <a:r>
              <a:rPr lang="en-US" dirty="0"/>
              <a:t>External constraint</a:t>
            </a:r>
          </a:p>
        </p:txBody>
      </p:sp>
      <p:sp>
        <p:nvSpPr>
          <p:cNvPr id="24" name="Arrow: Down 23">
            <a:extLst>
              <a:ext uri="{FF2B5EF4-FFF2-40B4-BE49-F238E27FC236}">
                <a16:creationId xmlns:a16="http://schemas.microsoft.com/office/drawing/2014/main" id="{E9A104C2-F4B1-BDC3-E592-E6BBCBF6B71E}"/>
              </a:ext>
            </a:extLst>
          </p:cNvPr>
          <p:cNvSpPr/>
          <p:nvPr/>
        </p:nvSpPr>
        <p:spPr>
          <a:xfrm>
            <a:off x="6610385" y="2636654"/>
            <a:ext cx="318734" cy="3097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2D28EE3F-4771-3AC5-9481-7B85579DEB56}"/>
              </a:ext>
            </a:extLst>
          </p:cNvPr>
          <p:cNvSpPr txBox="1"/>
          <p:nvPr/>
        </p:nvSpPr>
        <p:spPr>
          <a:xfrm>
            <a:off x="5737612" y="2967482"/>
            <a:ext cx="2204718" cy="369332"/>
          </a:xfrm>
          <a:prstGeom prst="rect">
            <a:avLst/>
          </a:prstGeom>
          <a:noFill/>
        </p:spPr>
        <p:txBody>
          <a:bodyPr wrap="square" rtlCol="0">
            <a:spAutoFit/>
          </a:bodyPr>
          <a:lstStyle/>
          <a:p>
            <a:r>
              <a:rPr lang="en-US" dirty="0"/>
              <a:t>External constraint</a:t>
            </a:r>
            <a:endParaRPr lang="en-CH" dirty="0"/>
          </a:p>
        </p:txBody>
      </p:sp>
      <p:sp>
        <p:nvSpPr>
          <p:cNvPr id="26" name="Arrow: Left-Right 25">
            <a:extLst>
              <a:ext uri="{FF2B5EF4-FFF2-40B4-BE49-F238E27FC236}">
                <a16:creationId xmlns:a16="http://schemas.microsoft.com/office/drawing/2014/main" id="{EE0E4C7B-DA6C-5664-ABB8-517E3888A323}"/>
              </a:ext>
            </a:extLst>
          </p:cNvPr>
          <p:cNvSpPr/>
          <p:nvPr/>
        </p:nvSpPr>
        <p:spPr>
          <a:xfrm>
            <a:off x="8215980" y="2082800"/>
            <a:ext cx="530349" cy="26415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Arrow: Down 23">
            <a:extLst>
              <a:ext uri="{FF2B5EF4-FFF2-40B4-BE49-F238E27FC236}">
                <a16:creationId xmlns:a16="http://schemas.microsoft.com/office/drawing/2014/main" id="{925AA980-14A0-E377-CB7E-5E5A52E8D434}"/>
              </a:ext>
            </a:extLst>
          </p:cNvPr>
          <p:cNvSpPr/>
          <p:nvPr/>
        </p:nvSpPr>
        <p:spPr>
          <a:xfrm>
            <a:off x="9999958" y="2557827"/>
            <a:ext cx="318734" cy="3097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2C2D9F66-CE41-7D83-80DA-B177FC41B5AB}"/>
              </a:ext>
            </a:extLst>
          </p:cNvPr>
          <p:cNvSpPr txBox="1"/>
          <p:nvPr/>
        </p:nvSpPr>
        <p:spPr>
          <a:xfrm>
            <a:off x="8676232" y="2848217"/>
            <a:ext cx="3389639" cy="923330"/>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a:t>Non-international currencies</a:t>
            </a:r>
          </a:p>
          <a:p>
            <a:pPr marL="285750" indent="-285750">
              <a:buClr>
                <a:schemeClr val="accent2"/>
              </a:buClr>
              <a:buFont typeface="Arial" panose="020B0604020202020204" pitchFamily="34" charset="0"/>
              <a:buChar char="•"/>
            </a:pPr>
            <a:r>
              <a:rPr lang="en-CH" dirty="0"/>
              <a:t>Volatile and costly external finance</a:t>
            </a:r>
          </a:p>
        </p:txBody>
      </p:sp>
    </p:spTree>
    <p:extLst>
      <p:ext uri="{BB962C8B-B14F-4D97-AF65-F5344CB8AC3E}">
        <p14:creationId xmlns:p14="http://schemas.microsoft.com/office/powerpoint/2010/main" val="205549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674018" y="2064723"/>
            <a:ext cx="8843963" cy="923925"/>
          </a:xfrm>
        </p:spPr>
        <p:txBody>
          <a:bodyPr/>
          <a:lstStyle/>
          <a:p>
            <a:r>
              <a:rPr lang="en-US" dirty="0"/>
              <a:t>Peripheral countries’ challenges</a:t>
            </a:r>
          </a:p>
        </p:txBody>
      </p:sp>
    </p:spTree>
    <p:extLst>
      <p:ext uri="{BB962C8B-B14F-4D97-AF65-F5344CB8AC3E}">
        <p14:creationId xmlns:p14="http://schemas.microsoft.com/office/powerpoint/2010/main" val="347711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634DE40-2573-AB0A-8DFA-960788ED76A0}"/>
              </a:ext>
            </a:extLst>
          </p:cNvPr>
          <p:cNvSpPr>
            <a:spLocks noGrp="1"/>
          </p:cNvSpPr>
          <p:nvPr>
            <p:ph type="body" idx="1"/>
          </p:nvPr>
        </p:nvSpPr>
        <p:spPr>
          <a:xfrm>
            <a:off x="244765" y="686612"/>
            <a:ext cx="11702470" cy="2869659"/>
          </a:xfrm>
        </p:spPr>
        <p:txBody>
          <a:bodyPr>
            <a:noAutofit/>
          </a:bodyPr>
          <a:lstStyle/>
          <a:p>
            <a:pPr algn="just">
              <a:spcAft>
                <a:spcPts val="600"/>
              </a:spcAft>
              <a:buClr>
                <a:schemeClr val="accent2"/>
              </a:buClr>
            </a:pPr>
            <a:r>
              <a:rPr lang="en-CH" sz="1700" b="1" dirty="0"/>
              <a:t>1950/60: Economic problem</a:t>
            </a:r>
          </a:p>
          <a:p>
            <a:pPr lvl="2" algn="just">
              <a:lnSpc>
                <a:spcPct val="120000"/>
              </a:lnSpc>
              <a:spcAft>
                <a:spcPts val="600"/>
              </a:spcAft>
              <a:buClr>
                <a:schemeClr val="accent1"/>
              </a:buClr>
              <a:buFont typeface="Courier New" panose="02070309020205020404" pitchFamily="49" charset="0"/>
              <a:buChar char="o"/>
            </a:pPr>
            <a:r>
              <a:rPr lang="en-US" sz="1700" dirty="0"/>
              <a:t>Latin-American structuralism (ECLAC and UNCTAD) =&gt; </a:t>
            </a:r>
            <a:r>
              <a:rPr lang="en-US" sz="1700" b="1" dirty="0"/>
              <a:t>Periphery’s development paradox</a:t>
            </a:r>
            <a:r>
              <a:rPr lang="en-US" sz="1700" dirty="0"/>
              <a:t>: the need for more trade, aid, transfer of technology and development finance to achieve industrialization/structural transformation and development and, hence, to withstand the long-term dependence on trade, aid, transfer of technology and development finance  (Fajardo, 2022) </a:t>
            </a:r>
            <a:r>
              <a:rPr lang="en-US" sz="1700" dirty="0">
                <a:solidFill>
                  <a:srgbClr val="00B0F0"/>
                </a:solidFill>
              </a:rPr>
              <a:t>§</a:t>
            </a:r>
            <a:endParaRPr lang="en-US" sz="1700" dirty="0"/>
          </a:p>
          <a:p>
            <a:pPr algn="just">
              <a:spcAft>
                <a:spcPts val="600"/>
              </a:spcAft>
              <a:buClr>
                <a:schemeClr val="accent2"/>
              </a:buClr>
            </a:pPr>
            <a:r>
              <a:rPr lang="en-CH" sz="1700" b="1" dirty="0"/>
              <a:t>2023: Economic, social and environmental problem</a:t>
            </a:r>
            <a:endParaRPr lang="en-GB" sz="1700" dirty="0">
              <a:sym typeface="Wingdings" panose="05000000000000000000" pitchFamily="2" charset="2"/>
            </a:endParaRPr>
          </a:p>
          <a:p>
            <a:pPr lvl="2" algn="just">
              <a:lnSpc>
                <a:spcPct val="120000"/>
              </a:lnSpc>
              <a:spcAft>
                <a:spcPts val="600"/>
              </a:spcAft>
              <a:buClr>
                <a:schemeClr val="accent1"/>
              </a:buClr>
              <a:buFont typeface="Courier New" panose="02070309020205020404" pitchFamily="49" charset="0"/>
              <a:buChar char="o"/>
            </a:pPr>
            <a:r>
              <a:rPr lang="en-US" sz="1700" dirty="0">
                <a:sym typeface="Wingdings" panose="05000000000000000000" pitchFamily="2" charset="2"/>
              </a:rPr>
              <a:t>Periphery is facing a </a:t>
            </a:r>
            <a:r>
              <a:rPr lang="en-US" sz="1700" b="1" dirty="0">
                <a:sym typeface="Wingdings" panose="05000000000000000000" pitchFamily="2" charset="2"/>
              </a:rPr>
              <a:t>new development paradox</a:t>
            </a:r>
            <a:r>
              <a:rPr lang="en-US" sz="1700" dirty="0">
                <a:sym typeface="Wingdings" panose="05000000000000000000" pitchFamily="2" charset="2"/>
              </a:rPr>
              <a:t>: the need</a:t>
            </a:r>
            <a:r>
              <a:rPr lang="en-GB" sz="1700" dirty="0">
                <a:sym typeface="Wingdings" panose="05000000000000000000" pitchFamily="2" charset="2"/>
              </a:rPr>
              <a:t> </a:t>
            </a:r>
            <a:r>
              <a:rPr lang="en-CH" sz="1700" dirty="0"/>
              <a:t>for more trade, transfer of technology, aid and development finance </a:t>
            </a:r>
            <a:r>
              <a:rPr lang="en-GB" sz="1700" dirty="0">
                <a:sym typeface="Wingdings" panose="05000000000000000000" pitchFamily="2" charset="2"/>
              </a:rPr>
              <a:t>to achieve </a:t>
            </a:r>
            <a:r>
              <a:rPr lang="en-GB" sz="1700" b="1" dirty="0">
                <a:sym typeface="Wingdings" panose="05000000000000000000" pitchFamily="2" charset="2"/>
              </a:rPr>
              <a:t>climate-resilient and green structural transformation, </a:t>
            </a:r>
            <a:r>
              <a:rPr lang="en-GB" sz="1700" dirty="0">
                <a:sym typeface="Wingdings" panose="05000000000000000000" pitchFamily="2" charset="2"/>
              </a:rPr>
              <a:t>and hence, to reduce the dependence on </a:t>
            </a:r>
            <a:r>
              <a:rPr lang="en-CH" sz="1700" dirty="0"/>
              <a:t>trade, transfer of technology, aid and development finance</a:t>
            </a:r>
            <a:endParaRPr lang="en-GB" sz="1700" dirty="0">
              <a:sym typeface="Wingdings" panose="05000000000000000000" pitchFamily="2" charset="2"/>
            </a:endParaRPr>
          </a:p>
          <a:p>
            <a:pPr marL="1054100" lvl="2" indent="0" algn="just">
              <a:lnSpc>
                <a:spcPct val="120000"/>
              </a:lnSpc>
              <a:spcAft>
                <a:spcPts val="1200"/>
              </a:spcAft>
              <a:buClr>
                <a:schemeClr val="accent1"/>
              </a:buClr>
              <a:buNone/>
            </a:pPr>
            <a:endParaRPr lang="en-US" sz="1800" dirty="0"/>
          </a:p>
          <a:p>
            <a:pPr marL="114300" indent="0" algn="just">
              <a:buClr>
                <a:schemeClr val="accent2"/>
              </a:buClr>
              <a:buNone/>
            </a:pPr>
            <a:endParaRPr lang="en-CH" sz="1700" dirty="0"/>
          </a:p>
          <a:p>
            <a:pPr marL="114300" indent="0" algn="just">
              <a:buClr>
                <a:schemeClr val="accent2"/>
              </a:buClr>
              <a:buNone/>
            </a:pPr>
            <a:endParaRPr lang="en-GB" sz="1700" dirty="0"/>
          </a:p>
        </p:txBody>
      </p:sp>
      <p:sp>
        <p:nvSpPr>
          <p:cNvPr id="5" name="Google Shape;60;p14">
            <a:extLst>
              <a:ext uri="{FF2B5EF4-FFF2-40B4-BE49-F238E27FC236}">
                <a16:creationId xmlns:a16="http://schemas.microsoft.com/office/drawing/2014/main" id="{962A5237-04FC-C0D8-D0CF-FC5A6B4C189C}"/>
              </a:ext>
            </a:extLst>
          </p:cNvPr>
          <p:cNvSpPr txBox="1">
            <a:spLocks noGrp="1"/>
          </p:cNvSpPr>
          <p:nvPr>
            <p:ph type="title"/>
          </p:nvPr>
        </p:nvSpPr>
        <p:spPr>
          <a:xfrm>
            <a:off x="128576" y="-36839"/>
            <a:ext cx="11377350" cy="763600"/>
          </a:xfrm>
          <a:prstGeom prst="rect">
            <a:avLst/>
          </a:prstGeom>
        </p:spPr>
        <p:txBody>
          <a:bodyPr spcFirstLastPara="1" vert="horz" wrap="square" lIns="91425" tIns="91425" rIns="91425" bIns="91425" numCol="1" anchor="t" anchorCtr="0" compatLnSpc="1">
            <a:prstTxWarp prst="textNoShape">
              <a:avLst/>
            </a:prstTxWarp>
            <a:noAutofit/>
          </a:bodyPr>
          <a:lstStyle/>
          <a:p>
            <a:pPr marL="68580">
              <a:buSzPct val="100000"/>
            </a:pPr>
            <a:r>
              <a:rPr lang="en-GB" sz="3600" dirty="0">
                <a:solidFill>
                  <a:schemeClr val="accent1"/>
                </a:solidFill>
              </a:rPr>
              <a:t>Challenges</a:t>
            </a:r>
            <a:endParaRPr sz="3600" dirty="0">
              <a:solidFill>
                <a:schemeClr val="accent1"/>
              </a:solidFill>
            </a:endParaRPr>
          </a:p>
        </p:txBody>
      </p:sp>
      <p:pic>
        <p:nvPicPr>
          <p:cNvPr id="6" name="Picture 2" descr="What Is Climate Change? | United Nations">
            <a:extLst>
              <a:ext uri="{FF2B5EF4-FFF2-40B4-BE49-F238E27FC236}">
                <a16:creationId xmlns:a16="http://schemas.microsoft.com/office/drawing/2014/main" id="{AAC2B1F4-B768-FFFC-EC89-41900BAAB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60" y="3927684"/>
            <a:ext cx="4656433" cy="28488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A343F4A-EA9D-7678-72AD-F912AF109460}"/>
              </a:ext>
            </a:extLst>
          </p:cNvPr>
          <p:cNvSpPr/>
          <p:nvPr/>
        </p:nvSpPr>
        <p:spPr>
          <a:xfrm>
            <a:off x="819807" y="4081042"/>
            <a:ext cx="5785119" cy="120566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Bent Arrow 1">
            <a:extLst>
              <a:ext uri="{FF2B5EF4-FFF2-40B4-BE49-F238E27FC236}">
                <a16:creationId xmlns:a16="http://schemas.microsoft.com/office/drawing/2014/main" id="{DF8EF8DB-6974-65A0-4280-54C706BD5DAB}"/>
              </a:ext>
            </a:extLst>
          </p:cNvPr>
          <p:cNvSpPr/>
          <p:nvPr/>
        </p:nvSpPr>
        <p:spPr>
          <a:xfrm rot="16200000">
            <a:off x="2537410" y="4549797"/>
            <a:ext cx="499236" cy="488738"/>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 name="Left-right Arrow 2">
            <a:extLst>
              <a:ext uri="{FF2B5EF4-FFF2-40B4-BE49-F238E27FC236}">
                <a16:creationId xmlns:a16="http://schemas.microsoft.com/office/drawing/2014/main" id="{D3B9B2A0-005F-CDDE-4B8C-E65B9F99D934}"/>
              </a:ext>
            </a:extLst>
          </p:cNvPr>
          <p:cNvSpPr/>
          <p:nvPr/>
        </p:nvSpPr>
        <p:spPr>
          <a:xfrm>
            <a:off x="3756274" y="4179840"/>
            <a:ext cx="420413" cy="262758"/>
          </a:xfrm>
          <a:prstGeom prst="lef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Bent Arrow 7">
            <a:extLst>
              <a:ext uri="{FF2B5EF4-FFF2-40B4-BE49-F238E27FC236}">
                <a16:creationId xmlns:a16="http://schemas.microsoft.com/office/drawing/2014/main" id="{21B863BA-C7CE-E3E0-5109-326981C1FB02}"/>
              </a:ext>
            </a:extLst>
          </p:cNvPr>
          <p:cNvSpPr/>
          <p:nvPr/>
        </p:nvSpPr>
        <p:spPr>
          <a:xfrm rot="10800000">
            <a:off x="4884553" y="4565569"/>
            <a:ext cx="488738" cy="499235"/>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9" name="TextBox 8">
            <a:extLst>
              <a:ext uri="{FF2B5EF4-FFF2-40B4-BE49-F238E27FC236}">
                <a16:creationId xmlns:a16="http://schemas.microsoft.com/office/drawing/2014/main" id="{6E805000-1B0E-97EB-710C-E7495F54A1BE}"/>
              </a:ext>
            </a:extLst>
          </p:cNvPr>
          <p:cNvSpPr txBox="1"/>
          <p:nvPr/>
        </p:nvSpPr>
        <p:spPr>
          <a:xfrm>
            <a:off x="996636" y="4103830"/>
            <a:ext cx="2851078" cy="369332"/>
          </a:xfrm>
          <a:prstGeom prst="rect">
            <a:avLst/>
          </a:prstGeom>
          <a:noFill/>
        </p:spPr>
        <p:txBody>
          <a:bodyPr wrap="square" rtlCol="0">
            <a:spAutoFit/>
          </a:bodyPr>
          <a:lstStyle/>
          <a:p>
            <a:r>
              <a:rPr lang="en-CH" dirty="0"/>
              <a:t>Development challenges</a:t>
            </a:r>
          </a:p>
        </p:txBody>
      </p:sp>
      <p:sp>
        <p:nvSpPr>
          <p:cNvPr id="10" name="TextBox 9">
            <a:extLst>
              <a:ext uri="{FF2B5EF4-FFF2-40B4-BE49-F238E27FC236}">
                <a16:creationId xmlns:a16="http://schemas.microsoft.com/office/drawing/2014/main" id="{42027367-258D-A0EF-85BC-D8474EAC8458}"/>
              </a:ext>
            </a:extLst>
          </p:cNvPr>
          <p:cNvSpPr txBox="1"/>
          <p:nvPr/>
        </p:nvSpPr>
        <p:spPr>
          <a:xfrm>
            <a:off x="4268127" y="4107069"/>
            <a:ext cx="2336799" cy="369332"/>
          </a:xfrm>
          <a:prstGeom prst="rect">
            <a:avLst/>
          </a:prstGeom>
          <a:noFill/>
        </p:spPr>
        <p:txBody>
          <a:bodyPr wrap="square" rtlCol="0">
            <a:spAutoFit/>
          </a:bodyPr>
          <a:lstStyle/>
          <a:p>
            <a:r>
              <a:rPr lang="en-CH" dirty="0"/>
              <a:t>Climate challenges</a:t>
            </a:r>
          </a:p>
        </p:txBody>
      </p:sp>
      <p:sp>
        <p:nvSpPr>
          <p:cNvPr id="11" name="TextBox 10">
            <a:extLst>
              <a:ext uri="{FF2B5EF4-FFF2-40B4-BE49-F238E27FC236}">
                <a16:creationId xmlns:a16="http://schemas.microsoft.com/office/drawing/2014/main" id="{D62759C2-8EF8-285C-4897-BC06A55CBC2B}"/>
              </a:ext>
            </a:extLst>
          </p:cNvPr>
          <p:cNvSpPr txBox="1"/>
          <p:nvPr/>
        </p:nvSpPr>
        <p:spPr>
          <a:xfrm>
            <a:off x="3031397" y="4795912"/>
            <a:ext cx="2336799" cy="369332"/>
          </a:xfrm>
          <a:prstGeom prst="rect">
            <a:avLst/>
          </a:prstGeom>
          <a:noFill/>
        </p:spPr>
        <p:txBody>
          <a:bodyPr wrap="square" rtlCol="0">
            <a:spAutoFit/>
          </a:bodyPr>
          <a:lstStyle/>
          <a:p>
            <a:r>
              <a:rPr lang="en-CH" dirty="0"/>
              <a:t> Debt challenges</a:t>
            </a:r>
          </a:p>
        </p:txBody>
      </p:sp>
    </p:spTree>
    <p:extLst>
      <p:ext uri="{BB962C8B-B14F-4D97-AF65-F5344CB8AC3E}">
        <p14:creationId xmlns:p14="http://schemas.microsoft.com/office/powerpoint/2010/main" val="16741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8"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Rounded Rectangle 3">
            <a:extLst>
              <a:ext uri="{FF2B5EF4-FFF2-40B4-BE49-F238E27FC236}">
                <a16:creationId xmlns:a16="http://schemas.microsoft.com/office/drawing/2014/main" id="{1EA67FCF-B6B4-1C01-6E9D-98ABD862D460}"/>
              </a:ext>
            </a:extLst>
          </p:cNvPr>
          <p:cNvSpPr/>
          <p:nvPr/>
        </p:nvSpPr>
        <p:spPr>
          <a:xfrm>
            <a:off x="939273" y="919746"/>
            <a:ext cx="3906139" cy="1193315"/>
          </a:xfrm>
          <a:prstGeom prst="roundRect">
            <a:avLst/>
          </a:prstGeom>
          <a:noFill/>
          <a:ln w="28575"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BR"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Google Shape;61;p14"/>
          <p:cNvSpPr txBox="1">
            <a:spLocks noGrp="1"/>
          </p:cNvSpPr>
          <p:nvPr>
            <p:ph type="body" idx="1"/>
          </p:nvPr>
        </p:nvSpPr>
        <p:spPr>
          <a:xfrm>
            <a:off x="866497" y="987811"/>
            <a:ext cx="3978915" cy="1071297"/>
          </a:xfrm>
          <a:prstGeom prst="rect">
            <a:avLst/>
          </a:prstGeom>
          <a:noFill/>
        </p:spPr>
        <p:txBody>
          <a:bodyPr spcFirstLastPara="1" vert="horz" wrap="square" lIns="91425" tIns="91425" rIns="91425" bIns="91425" numCol="1" anchor="t" anchorCtr="0" compatLnSpc="1">
            <a:prstTxWarp prst="textNoShape">
              <a:avLst/>
            </a:prstTxWarp>
            <a:noAutofit/>
          </a:bodyPr>
          <a:lstStyle/>
          <a:p>
            <a:pPr marL="159703" indent="0" algn="ctr">
              <a:buClr>
                <a:schemeClr val="dk1"/>
              </a:buClr>
              <a:buSzPct val="100000"/>
              <a:buNone/>
            </a:pPr>
            <a:r>
              <a:rPr lang="en-GB" sz="2000" b="1" dirty="0">
                <a:solidFill>
                  <a:schemeClr val="dk1"/>
                </a:solidFill>
              </a:rPr>
              <a:t>Looming debt crisis </a:t>
            </a:r>
          </a:p>
          <a:p>
            <a:pPr marL="159703" indent="0" algn="ctr">
              <a:buClr>
                <a:schemeClr val="dk1"/>
              </a:buClr>
              <a:buSzPct val="100000"/>
              <a:buNone/>
            </a:pPr>
            <a:r>
              <a:rPr lang="en-GB" b="1" dirty="0">
                <a:solidFill>
                  <a:schemeClr val="accent2"/>
                </a:solidFill>
              </a:rPr>
              <a:t>+ </a:t>
            </a:r>
          </a:p>
          <a:p>
            <a:pPr marL="159703" indent="0" algn="ctr">
              <a:buClr>
                <a:schemeClr val="dk1"/>
              </a:buClr>
              <a:buSzPct val="100000"/>
              <a:buNone/>
            </a:pPr>
            <a:r>
              <a:rPr lang="en-GB" sz="2000" b="1" dirty="0">
                <a:solidFill>
                  <a:schemeClr val="dk1"/>
                </a:solidFill>
              </a:rPr>
              <a:t>Development crisis</a:t>
            </a:r>
            <a:r>
              <a:rPr lang="en-GB" sz="2000" dirty="0">
                <a:solidFill>
                  <a:schemeClr val="dk1"/>
                </a:solidFill>
              </a:rPr>
              <a:t> </a:t>
            </a:r>
            <a:endParaRPr lang="en-GB" sz="1800" dirty="0">
              <a:solidFill>
                <a:schemeClr val="dk1"/>
              </a:solidFill>
            </a:endParaRPr>
          </a:p>
        </p:txBody>
      </p:sp>
      <p:sp>
        <p:nvSpPr>
          <p:cNvPr id="3" name="TextBox 2">
            <a:extLst>
              <a:ext uri="{FF2B5EF4-FFF2-40B4-BE49-F238E27FC236}">
                <a16:creationId xmlns:a16="http://schemas.microsoft.com/office/drawing/2014/main" id="{CE53E4A3-BD31-5148-4FF4-A76AF51534D3}"/>
              </a:ext>
            </a:extLst>
          </p:cNvPr>
          <p:cNvSpPr txBox="1"/>
          <p:nvPr/>
        </p:nvSpPr>
        <p:spPr>
          <a:xfrm>
            <a:off x="5678702" y="876392"/>
            <a:ext cx="6208856" cy="1231106"/>
          </a:xfrm>
          <a:prstGeom prst="rect">
            <a:avLst/>
          </a:prstGeom>
          <a:noFill/>
        </p:spPr>
        <p:txBody>
          <a:bodyPr wrap="square">
            <a:spAutoFit/>
          </a:bodyPr>
          <a:lstStyle/>
          <a:p>
            <a:pPr marL="425768" indent="-285750">
              <a:spcBef>
                <a:spcPts val="0"/>
              </a:spcBef>
              <a:spcAft>
                <a:spcPts val="1200"/>
              </a:spcAft>
              <a:buClr>
                <a:schemeClr val="accent1"/>
              </a:buClr>
              <a:buSzPct val="130000"/>
              <a:buFont typeface="Arial" panose="020B0604020202020204" pitchFamily="34" charset="0"/>
              <a:buChar char="•"/>
            </a:pPr>
            <a:r>
              <a:rPr lang="en-GB" dirty="0">
                <a:solidFill>
                  <a:schemeClr val="dk1"/>
                </a:solidFill>
                <a:latin typeface="+mn-lt"/>
              </a:rPr>
              <a:t>High debt burdens previous to the Covid-19 pandemic</a:t>
            </a:r>
          </a:p>
          <a:p>
            <a:pPr marL="425768" indent="-285750">
              <a:spcBef>
                <a:spcPts val="0"/>
              </a:spcBef>
              <a:spcAft>
                <a:spcPts val="1200"/>
              </a:spcAft>
              <a:buClr>
                <a:schemeClr val="accent1"/>
              </a:buClr>
              <a:buSzPct val="130000"/>
              <a:buFont typeface="Arial" panose="020B0604020202020204" pitchFamily="34" charset="0"/>
              <a:buChar char="•"/>
            </a:pPr>
            <a:r>
              <a:rPr lang="en-GB" dirty="0">
                <a:solidFill>
                  <a:schemeClr val="dk1"/>
                </a:solidFill>
              </a:rPr>
              <a:t>C</a:t>
            </a:r>
            <a:r>
              <a:rPr lang="en-GB" dirty="0">
                <a:solidFill>
                  <a:schemeClr val="dk1"/>
                </a:solidFill>
                <a:latin typeface="+mn-lt"/>
              </a:rPr>
              <a:t>ascading crises </a:t>
            </a:r>
          </a:p>
          <a:p>
            <a:pPr marL="425768" indent="-285750">
              <a:spcBef>
                <a:spcPts val="0"/>
              </a:spcBef>
              <a:spcAft>
                <a:spcPts val="1200"/>
              </a:spcAft>
              <a:buClr>
                <a:schemeClr val="accent1"/>
              </a:buClr>
              <a:buSzPct val="130000"/>
              <a:buFont typeface="Arial" panose="020B0604020202020204" pitchFamily="34" charset="0"/>
              <a:buChar char="•"/>
            </a:pPr>
            <a:r>
              <a:rPr lang="en-GB" dirty="0">
                <a:solidFill>
                  <a:schemeClr val="dk1"/>
                </a:solidFill>
                <a:latin typeface="+mn-lt"/>
              </a:rPr>
              <a:t>Tightening monetary policy in the centre</a:t>
            </a:r>
          </a:p>
        </p:txBody>
      </p:sp>
      <p:sp>
        <p:nvSpPr>
          <p:cNvPr id="9" name="Left-right Arrow 5">
            <a:extLst>
              <a:ext uri="{FF2B5EF4-FFF2-40B4-BE49-F238E27FC236}">
                <a16:creationId xmlns:a16="http://schemas.microsoft.com/office/drawing/2014/main" id="{5310EB13-309E-2EA5-C29D-2DA64F5D5AEF}"/>
              </a:ext>
            </a:extLst>
          </p:cNvPr>
          <p:cNvSpPr/>
          <p:nvPr/>
        </p:nvSpPr>
        <p:spPr>
          <a:xfrm>
            <a:off x="4936277" y="1333246"/>
            <a:ext cx="651560" cy="437716"/>
          </a:xfrm>
          <a:prstGeom prst="leftRightArrow">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B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4F4B6A81-A4C5-2F2D-38BF-1E433495A067}"/>
              </a:ext>
            </a:extLst>
          </p:cNvPr>
          <p:cNvSpPr txBox="1"/>
          <p:nvPr/>
        </p:nvSpPr>
        <p:spPr>
          <a:xfrm>
            <a:off x="5077326" y="6424863"/>
            <a:ext cx="184731" cy="369332"/>
          </a:xfrm>
          <a:prstGeom prst="rect">
            <a:avLst/>
          </a:prstGeom>
          <a:noFill/>
        </p:spPr>
        <p:txBody>
          <a:bodyPr wrap="none" rtlCol="0">
            <a:spAutoFit/>
          </a:bodyPr>
          <a:lstStyle/>
          <a:p>
            <a:endParaRPr lang="en-CH" dirty="0"/>
          </a:p>
        </p:txBody>
      </p:sp>
      <p:sp>
        <p:nvSpPr>
          <p:cNvPr id="4" name="Title 1">
            <a:extLst>
              <a:ext uri="{FF2B5EF4-FFF2-40B4-BE49-F238E27FC236}">
                <a16:creationId xmlns:a16="http://schemas.microsoft.com/office/drawing/2014/main" id="{2020DF83-853C-E490-6543-D0D18BA462C1}"/>
              </a:ext>
            </a:extLst>
          </p:cNvPr>
          <p:cNvSpPr txBox="1">
            <a:spLocks/>
          </p:cNvSpPr>
          <p:nvPr/>
        </p:nvSpPr>
        <p:spPr>
          <a:xfrm>
            <a:off x="384797" y="17461"/>
            <a:ext cx="11360800" cy="904672"/>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b="1" i="0" kern="1200">
                <a:solidFill>
                  <a:srgbClr val="3098D2"/>
                </a:solidFill>
                <a:latin typeface="Helvetica Neue LT Std 55 Roman" panose="020B0604020202020204" pitchFamily="34" charset="0"/>
                <a:ea typeface="Helvetica Neue" charset="0"/>
                <a:cs typeface="Helvetica Neue"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H" dirty="0"/>
              <a:t>Development and debt challenges</a:t>
            </a:r>
          </a:p>
        </p:txBody>
      </p:sp>
      <p:sp>
        <p:nvSpPr>
          <p:cNvPr id="12" name="TextBox 11">
            <a:extLst>
              <a:ext uri="{FF2B5EF4-FFF2-40B4-BE49-F238E27FC236}">
                <a16:creationId xmlns:a16="http://schemas.microsoft.com/office/drawing/2014/main" id="{BD76EAA0-DB19-1595-4123-49FEE223C406}"/>
              </a:ext>
            </a:extLst>
          </p:cNvPr>
          <p:cNvSpPr txBox="1"/>
          <p:nvPr/>
        </p:nvSpPr>
        <p:spPr>
          <a:xfrm>
            <a:off x="2892342" y="2637074"/>
            <a:ext cx="6649178" cy="338554"/>
          </a:xfrm>
          <a:prstGeom prst="rect">
            <a:avLst/>
          </a:prstGeom>
          <a:noFill/>
        </p:spPr>
        <p:txBody>
          <a:bodyPr wrap="square" rtlCol="0">
            <a:spAutoFit/>
          </a:bodyPr>
          <a:lstStyle/>
          <a:p>
            <a:r>
              <a:rPr lang="en-GB" sz="1600" b="1" i="1" dirty="0">
                <a:solidFill>
                  <a:schemeClr val="tx1">
                    <a:lumMod val="65000"/>
                    <a:lumOff val="35000"/>
                  </a:schemeClr>
                </a:solidFill>
                <a:latin typeface="+mn-lt"/>
              </a:rPr>
              <a:t>Total External Debt Stocks of Developing Countries (US$ Billions)</a:t>
            </a:r>
            <a:endParaRPr lang="en-CH" sz="1600" b="1" i="1" dirty="0">
              <a:solidFill>
                <a:schemeClr val="tx1">
                  <a:lumMod val="65000"/>
                  <a:lumOff val="35000"/>
                </a:schemeClr>
              </a:solidFill>
              <a:latin typeface="+mn-lt"/>
            </a:endParaRPr>
          </a:p>
        </p:txBody>
      </p:sp>
      <p:sp>
        <p:nvSpPr>
          <p:cNvPr id="13" name="TextBox 12">
            <a:extLst>
              <a:ext uri="{FF2B5EF4-FFF2-40B4-BE49-F238E27FC236}">
                <a16:creationId xmlns:a16="http://schemas.microsoft.com/office/drawing/2014/main" id="{73613CB6-E6C0-DE3E-DD88-3D179E5761C5}"/>
              </a:ext>
            </a:extLst>
          </p:cNvPr>
          <p:cNvSpPr txBox="1"/>
          <p:nvPr/>
        </p:nvSpPr>
        <p:spPr>
          <a:xfrm>
            <a:off x="1904064" y="6581001"/>
            <a:ext cx="8093361" cy="276999"/>
          </a:xfrm>
          <a:prstGeom prst="rect">
            <a:avLst/>
          </a:prstGeom>
          <a:noFill/>
        </p:spPr>
        <p:txBody>
          <a:bodyPr wrap="square">
            <a:spAutoFit/>
          </a:bodyPr>
          <a:lstStyle/>
          <a:p>
            <a:r>
              <a:rPr lang="en-GB" sz="1200" i="1" dirty="0">
                <a:latin typeface="+mn-lt"/>
              </a:rPr>
              <a:t>Source: </a:t>
            </a:r>
            <a:r>
              <a:rPr lang="en-CH" sz="1200" i="1" dirty="0">
                <a:latin typeface="+mn-lt"/>
              </a:rPr>
              <a:t>UNCTAD</a:t>
            </a:r>
            <a:r>
              <a:rPr lang="en-GB" sz="1200" i="1" dirty="0">
                <a:latin typeface="+mn-lt"/>
              </a:rPr>
              <a:t> </a:t>
            </a:r>
            <a:r>
              <a:rPr lang="en-GB" sz="1200" i="1" dirty="0"/>
              <a:t>secretariat</a:t>
            </a:r>
            <a:r>
              <a:rPr lang="en-CH" sz="1200" i="1" dirty="0">
                <a:latin typeface="+mn-lt"/>
              </a:rPr>
              <a:t> calculations based on data from World Bank and IMF</a:t>
            </a:r>
            <a:r>
              <a:rPr lang="en-GB" sz="1200" i="1" dirty="0">
                <a:latin typeface="+mn-lt"/>
              </a:rPr>
              <a:t>.</a:t>
            </a:r>
            <a:r>
              <a:rPr lang="en-CH" sz="1200" i="1" dirty="0">
                <a:latin typeface="+mn-lt"/>
              </a:rPr>
              <a:t> </a:t>
            </a:r>
          </a:p>
        </p:txBody>
      </p:sp>
      <p:graphicFrame>
        <p:nvGraphicFramePr>
          <p:cNvPr id="14" name="Chart 13">
            <a:extLst>
              <a:ext uri="{FF2B5EF4-FFF2-40B4-BE49-F238E27FC236}">
                <a16:creationId xmlns:a16="http://schemas.microsoft.com/office/drawing/2014/main" id="{B627CC96-6EE3-DE5E-4E0C-A7610A616CDE}"/>
              </a:ext>
            </a:extLst>
          </p:cNvPr>
          <p:cNvGraphicFramePr>
            <a:graphicFrameLocks/>
          </p:cNvGraphicFramePr>
          <p:nvPr>
            <p:extLst>
              <p:ext uri="{D42A27DB-BD31-4B8C-83A1-F6EECF244321}">
                <p14:modId xmlns:p14="http://schemas.microsoft.com/office/powerpoint/2010/main" val="2083676689"/>
              </p:ext>
            </p:extLst>
          </p:nvPr>
        </p:nvGraphicFramePr>
        <p:xfrm>
          <a:off x="1751858" y="2870062"/>
          <a:ext cx="9244868" cy="369254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a:extLst>
              <a:ext uri="{FF2B5EF4-FFF2-40B4-BE49-F238E27FC236}">
                <a16:creationId xmlns:a16="http://schemas.microsoft.com/office/drawing/2014/main" id="{A66BD81A-4EAF-FAAC-CFAD-3ABF172A99D2}"/>
              </a:ext>
            </a:extLst>
          </p:cNvPr>
          <p:cNvCxnSpPr>
            <a:cxnSpLocks/>
          </p:cNvCxnSpPr>
          <p:nvPr/>
        </p:nvCxnSpPr>
        <p:spPr>
          <a:xfrm flipV="1">
            <a:off x="6374292" y="3168414"/>
            <a:ext cx="3484411" cy="11599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0F588516-560E-3272-4A56-BB3012762870}"/>
              </a:ext>
            </a:extLst>
          </p:cNvPr>
          <p:cNvSpPr txBox="1"/>
          <p:nvPr/>
        </p:nvSpPr>
        <p:spPr>
          <a:xfrm>
            <a:off x="6477777" y="3453107"/>
            <a:ext cx="1982937" cy="338554"/>
          </a:xfrm>
          <a:prstGeom prst="rect">
            <a:avLst/>
          </a:prstGeom>
          <a:noFill/>
        </p:spPr>
        <p:txBody>
          <a:bodyPr wrap="square" rtlCol="0">
            <a:spAutoFit/>
          </a:bodyPr>
          <a:lstStyle/>
          <a:p>
            <a:r>
              <a:rPr lang="en-CH" sz="1600" b="1" dirty="0">
                <a:solidFill>
                  <a:schemeClr val="accent1"/>
                </a:solidFill>
              </a:rPr>
              <a:t>Wave of debt</a:t>
            </a:r>
          </a:p>
        </p:txBody>
      </p:sp>
      <p:sp>
        <p:nvSpPr>
          <p:cNvPr id="23" name="TextBox 22">
            <a:extLst>
              <a:ext uri="{FF2B5EF4-FFF2-40B4-BE49-F238E27FC236}">
                <a16:creationId xmlns:a16="http://schemas.microsoft.com/office/drawing/2014/main" id="{4A127A75-5EC9-79BA-5D87-3037DCCB6759}"/>
              </a:ext>
            </a:extLst>
          </p:cNvPr>
          <p:cNvSpPr txBox="1"/>
          <p:nvPr/>
        </p:nvSpPr>
        <p:spPr>
          <a:xfrm>
            <a:off x="9446180" y="2702822"/>
            <a:ext cx="1847469" cy="584775"/>
          </a:xfrm>
          <a:prstGeom prst="rect">
            <a:avLst/>
          </a:prstGeom>
          <a:noFill/>
        </p:spPr>
        <p:txBody>
          <a:bodyPr wrap="square" rtlCol="0">
            <a:spAutoFit/>
          </a:bodyPr>
          <a:lstStyle/>
          <a:p>
            <a:pPr algn="ctr"/>
            <a:r>
              <a:rPr lang="en-CH" sz="1600" b="1" dirty="0">
                <a:solidFill>
                  <a:schemeClr val="accent1"/>
                </a:solidFill>
              </a:rPr>
              <a:t>Cascading crises</a:t>
            </a:r>
          </a:p>
        </p:txBody>
      </p:sp>
      <p:sp>
        <p:nvSpPr>
          <p:cNvPr id="24" name="TextBox 23">
            <a:extLst>
              <a:ext uri="{FF2B5EF4-FFF2-40B4-BE49-F238E27FC236}">
                <a16:creationId xmlns:a16="http://schemas.microsoft.com/office/drawing/2014/main" id="{D3DDCE9E-B0DA-22D1-8F4E-6E2701CD031E}"/>
              </a:ext>
            </a:extLst>
          </p:cNvPr>
          <p:cNvSpPr txBox="1"/>
          <p:nvPr/>
        </p:nvSpPr>
        <p:spPr>
          <a:xfrm>
            <a:off x="4577006" y="4131559"/>
            <a:ext cx="1797286" cy="584775"/>
          </a:xfrm>
          <a:prstGeom prst="rect">
            <a:avLst/>
          </a:prstGeom>
          <a:noFill/>
        </p:spPr>
        <p:txBody>
          <a:bodyPr wrap="square" rtlCol="0">
            <a:spAutoFit/>
          </a:bodyPr>
          <a:lstStyle/>
          <a:p>
            <a:pPr algn="ctr"/>
            <a:r>
              <a:rPr lang="en-CH" sz="1600" b="1" dirty="0">
                <a:solidFill>
                  <a:schemeClr val="accent1"/>
                </a:solidFill>
              </a:rPr>
              <a:t>Global financial crisis</a:t>
            </a:r>
          </a:p>
        </p:txBody>
      </p:sp>
    </p:spTree>
    <p:extLst>
      <p:ext uri="{BB962C8B-B14F-4D97-AF65-F5344CB8AC3E}">
        <p14:creationId xmlns:p14="http://schemas.microsoft.com/office/powerpoint/2010/main" val="121685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7F2F-76DE-6B06-8807-D2E60C24428B}"/>
              </a:ext>
            </a:extLst>
          </p:cNvPr>
          <p:cNvSpPr>
            <a:spLocks noGrp="1"/>
          </p:cNvSpPr>
          <p:nvPr>
            <p:ph type="title"/>
          </p:nvPr>
        </p:nvSpPr>
        <p:spPr>
          <a:xfrm>
            <a:off x="182688" y="45965"/>
            <a:ext cx="11360800" cy="763600"/>
          </a:xfrm>
        </p:spPr>
        <p:txBody>
          <a:bodyPr>
            <a:normAutofit fontScale="90000"/>
          </a:bodyPr>
          <a:lstStyle/>
          <a:p>
            <a:br>
              <a:rPr lang="en-GB" dirty="0"/>
            </a:br>
            <a:endParaRPr lang="en-CH" dirty="0"/>
          </a:p>
        </p:txBody>
      </p:sp>
      <p:pic>
        <p:nvPicPr>
          <p:cNvPr id="4" name="Picture 3">
            <a:extLst>
              <a:ext uri="{FF2B5EF4-FFF2-40B4-BE49-F238E27FC236}">
                <a16:creationId xmlns:a16="http://schemas.microsoft.com/office/drawing/2014/main" id="{9A3377A7-3278-2D9B-B94B-694D6ED46301}"/>
              </a:ext>
            </a:extLst>
          </p:cNvPr>
          <p:cNvPicPr>
            <a:picLocks noChangeAspect="1"/>
          </p:cNvPicPr>
          <p:nvPr/>
        </p:nvPicPr>
        <p:blipFill>
          <a:blip r:embed="rId2"/>
          <a:stretch>
            <a:fillRect/>
          </a:stretch>
        </p:blipFill>
        <p:spPr>
          <a:xfrm>
            <a:off x="3677294" y="1557480"/>
            <a:ext cx="8391381" cy="4985560"/>
          </a:xfrm>
          <a:prstGeom prst="rect">
            <a:avLst/>
          </a:prstGeom>
        </p:spPr>
      </p:pic>
      <p:sp>
        <p:nvSpPr>
          <p:cNvPr id="6" name="TextBox 5">
            <a:extLst>
              <a:ext uri="{FF2B5EF4-FFF2-40B4-BE49-F238E27FC236}">
                <a16:creationId xmlns:a16="http://schemas.microsoft.com/office/drawing/2014/main" id="{D051AF8C-8880-DCF2-CB8A-AB5E27BDD5D3}"/>
              </a:ext>
            </a:extLst>
          </p:cNvPr>
          <p:cNvSpPr txBox="1"/>
          <p:nvPr/>
        </p:nvSpPr>
        <p:spPr>
          <a:xfrm>
            <a:off x="182688" y="2459504"/>
            <a:ext cx="3346315" cy="1938992"/>
          </a:xfrm>
          <a:prstGeom prst="rect">
            <a:avLst/>
          </a:prstGeom>
          <a:noFill/>
        </p:spPr>
        <p:txBody>
          <a:bodyPr wrap="square">
            <a:spAutoFit/>
          </a:bodyPr>
          <a:lstStyle/>
          <a:p>
            <a:pPr algn="just"/>
            <a:r>
              <a:rPr lang="en-GB" sz="2000" b="1" dirty="0">
                <a:solidFill>
                  <a:schemeClr val="accent1"/>
                </a:solidFill>
                <a:latin typeface="RobotoCondensed"/>
              </a:rPr>
              <a:t>3.3 billion people now live in countries where debt interest payments are greater than expenditure on health or education </a:t>
            </a:r>
          </a:p>
          <a:p>
            <a:pPr algn="just"/>
            <a:r>
              <a:rPr lang="en-GB" sz="2000" b="1" dirty="0">
                <a:solidFill>
                  <a:schemeClr val="accent1"/>
                </a:solidFill>
                <a:effectLst/>
                <a:latin typeface="RobotoCondensed"/>
              </a:rPr>
              <a:t> </a:t>
            </a:r>
            <a:endParaRPr lang="en-GB" sz="2000" dirty="0">
              <a:solidFill>
                <a:schemeClr val="accent1"/>
              </a:solidFill>
            </a:endParaRPr>
          </a:p>
        </p:txBody>
      </p:sp>
      <p:sp>
        <p:nvSpPr>
          <p:cNvPr id="5" name="TextBox 4">
            <a:extLst>
              <a:ext uri="{FF2B5EF4-FFF2-40B4-BE49-F238E27FC236}">
                <a16:creationId xmlns:a16="http://schemas.microsoft.com/office/drawing/2014/main" id="{88000B03-2D45-083D-4D68-F462EEA486E4}"/>
              </a:ext>
            </a:extLst>
          </p:cNvPr>
          <p:cNvSpPr txBox="1"/>
          <p:nvPr/>
        </p:nvSpPr>
        <p:spPr>
          <a:xfrm>
            <a:off x="3795045" y="1082354"/>
            <a:ext cx="8155881" cy="584775"/>
          </a:xfrm>
          <a:prstGeom prst="rect">
            <a:avLst/>
          </a:prstGeom>
          <a:noFill/>
        </p:spPr>
        <p:txBody>
          <a:bodyPr wrap="square">
            <a:spAutoFit/>
          </a:bodyPr>
          <a:lstStyle/>
          <a:p>
            <a:pPr algn="ctr"/>
            <a:r>
              <a:rPr lang="en-GB" sz="1600" b="1" dirty="0"/>
              <a:t>Number of developing countries spending more public resources on net interest than on education, investment or health </a:t>
            </a:r>
            <a:endParaRPr lang="en-CH" sz="1600" b="1" dirty="0"/>
          </a:p>
        </p:txBody>
      </p:sp>
      <p:sp>
        <p:nvSpPr>
          <p:cNvPr id="7" name="Title 1">
            <a:extLst>
              <a:ext uri="{FF2B5EF4-FFF2-40B4-BE49-F238E27FC236}">
                <a16:creationId xmlns:a16="http://schemas.microsoft.com/office/drawing/2014/main" id="{A6F48D34-829F-ED81-5064-C8DFDCD175D1}"/>
              </a:ext>
            </a:extLst>
          </p:cNvPr>
          <p:cNvSpPr txBox="1">
            <a:spLocks/>
          </p:cNvSpPr>
          <p:nvPr/>
        </p:nvSpPr>
        <p:spPr>
          <a:xfrm>
            <a:off x="384797" y="17461"/>
            <a:ext cx="11360800" cy="904672"/>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b="1" i="0" kern="1200">
                <a:solidFill>
                  <a:srgbClr val="3098D2"/>
                </a:solidFill>
                <a:latin typeface="Helvetica Neue LT Std 55 Roman" panose="020B0604020202020204" pitchFamily="34" charset="0"/>
                <a:ea typeface="Helvetica Neue" charset="0"/>
                <a:cs typeface="Helvetica Neue"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CH" dirty="0"/>
              <a:t>Development and debt challenges</a:t>
            </a:r>
          </a:p>
        </p:txBody>
      </p:sp>
    </p:spTree>
    <p:extLst>
      <p:ext uri="{BB962C8B-B14F-4D97-AF65-F5344CB8AC3E}">
        <p14:creationId xmlns:p14="http://schemas.microsoft.com/office/powerpoint/2010/main" val="107160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6AEE-42F7-6866-735E-7F7CFF520A11}"/>
              </a:ext>
            </a:extLst>
          </p:cNvPr>
          <p:cNvSpPr>
            <a:spLocks noGrp="1"/>
          </p:cNvSpPr>
          <p:nvPr>
            <p:ph type="title"/>
          </p:nvPr>
        </p:nvSpPr>
        <p:spPr>
          <a:xfrm>
            <a:off x="184372" y="141422"/>
            <a:ext cx="11360800" cy="763600"/>
          </a:xfrm>
        </p:spPr>
        <p:txBody>
          <a:bodyPr>
            <a:normAutofit fontScale="90000"/>
          </a:bodyPr>
          <a:lstStyle/>
          <a:p>
            <a:r>
              <a:rPr lang="en-CH" dirty="0"/>
              <a:t>Climate and debt challenges</a:t>
            </a:r>
          </a:p>
        </p:txBody>
      </p:sp>
      <p:sp>
        <p:nvSpPr>
          <p:cNvPr id="3" name="Text Placeholder 2">
            <a:extLst>
              <a:ext uri="{FF2B5EF4-FFF2-40B4-BE49-F238E27FC236}">
                <a16:creationId xmlns:a16="http://schemas.microsoft.com/office/drawing/2014/main" id="{0834D234-D603-57B1-5949-BDD82250A6A4}"/>
              </a:ext>
            </a:extLst>
          </p:cNvPr>
          <p:cNvSpPr>
            <a:spLocks noGrp="1"/>
          </p:cNvSpPr>
          <p:nvPr>
            <p:ph type="body" idx="1"/>
          </p:nvPr>
        </p:nvSpPr>
        <p:spPr>
          <a:xfrm>
            <a:off x="184370" y="936459"/>
            <a:ext cx="5842713" cy="2265886"/>
          </a:xfrm>
        </p:spPr>
        <p:txBody>
          <a:bodyPr>
            <a:normAutofit/>
          </a:bodyPr>
          <a:lstStyle/>
          <a:p>
            <a:pPr algn="just">
              <a:lnSpc>
                <a:spcPct val="100000"/>
              </a:lnSpc>
              <a:spcAft>
                <a:spcPts val="1200"/>
              </a:spcAft>
              <a:buClr>
                <a:srgbClr val="FFC000"/>
              </a:buClr>
            </a:pPr>
            <a:r>
              <a:rPr lang="en-CH" sz="1800" dirty="0"/>
              <a:t>Overlap extends beyond PRGT-eligible countries</a:t>
            </a:r>
          </a:p>
          <a:p>
            <a:pPr algn="just">
              <a:lnSpc>
                <a:spcPct val="100000"/>
              </a:lnSpc>
              <a:spcAft>
                <a:spcPts val="1200"/>
              </a:spcAft>
              <a:buClr>
                <a:srgbClr val="FFC000"/>
              </a:buClr>
            </a:pPr>
            <a:r>
              <a:rPr lang="en-GB" sz="1800" dirty="0"/>
              <a:t>Climate-vulnerable countries pay nearly 10 per cent more in overall interest costs on international bonds</a:t>
            </a:r>
            <a:r>
              <a:rPr lang="en-CH" sz="1800" dirty="0"/>
              <a:t> </a:t>
            </a:r>
          </a:p>
          <a:p>
            <a:pPr algn="just">
              <a:lnSpc>
                <a:spcPct val="100000"/>
              </a:lnSpc>
              <a:spcAft>
                <a:spcPts val="1200"/>
              </a:spcAft>
              <a:buClr>
                <a:srgbClr val="FFC000"/>
              </a:buClr>
            </a:pPr>
            <a:r>
              <a:rPr lang="en-CH" sz="1800" dirty="0"/>
              <a:t> </a:t>
            </a:r>
            <a:r>
              <a:rPr lang="en-GB" sz="1800" dirty="0"/>
              <a:t>Over half of debt upsurge in vulnerable countries stems from funding disaster recoveries</a:t>
            </a:r>
            <a:r>
              <a:rPr lang="en-CH" sz="1800" dirty="0"/>
              <a:t> </a:t>
            </a:r>
          </a:p>
          <a:p>
            <a:pPr algn="just">
              <a:lnSpc>
                <a:spcPct val="100000"/>
              </a:lnSpc>
              <a:spcAft>
                <a:spcPts val="1200"/>
              </a:spcAft>
            </a:pPr>
            <a:endParaRPr lang="en-CH" sz="1800" dirty="0"/>
          </a:p>
          <a:p>
            <a:pPr marL="114300" indent="0" algn="just">
              <a:lnSpc>
                <a:spcPct val="100000"/>
              </a:lnSpc>
              <a:spcAft>
                <a:spcPts val="1200"/>
              </a:spcAft>
              <a:buNone/>
            </a:pPr>
            <a:endParaRPr lang="en-CH" sz="1800" dirty="0"/>
          </a:p>
        </p:txBody>
      </p:sp>
      <p:pic>
        <p:nvPicPr>
          <p:cNvPr id="4" name="Picture 3" descr="A screenshot of a computer&#10;&#10;Description automatically generated">
            <a:extLst>
              <a:ext uri="{FF2B5EF4-FFF2-40B4-BE49-F238E27FC236}">
                <a16:creationId xmlns:a16="http://schemas.microsoft.com/office/drawing/2014/main" id="{751D264C-A036-D846-18B0-B3F6CD7100A4}"/>
              </a:ext>
            </a:extLst>
          </p:cNvPr>
          <p:cNvPicPr>
            <a:picLocks noChangeAspect="1"/>
          </p:cNvPicPr>
          <p:nvPr/>
        </p:nvPicPr>
        <p:blipFill>
          <a:blip r:embed="rId3"/>
          <a:stretch>
            <a:fillRect/>
          </a:stretch>
        </p:blipFill>
        <p:spPr>
          <a:xfrm>
            <a:off x="6222390" y="2021440"/>
            <a:ext cx="5900294" cy="3299928"/>
          </a:xfrm>
          <a:prstGeom prst="rect">
            <a:avLst/>
          </a:prstGeom>
        </p:spPr>
      </p:pic>
      <p:sp>
        <p:nvSpPr>
          <p:cNvPr id="6" name="TextBox 5">
            <a:extLst>
              <a:ext uri="{FF2B5EF4-FFF2-40B4-BE49-F238E27FC236}">
                <a16:creationId xmlns:a16="http://schemas.microsoft.com/office/drawing/2014/main" id="{6AF51391-41BA-3D5B-F71B-8FF4259AE380}"/>
              </a:ext>
            </a:extLst>
          </p:cNvPr>
          <p:cNvSpPr txBox="1"/>
          <p:nvPr/>
        </p:nvSpPr>
        <p:spPr>
          <a:xfrm>
            <a:off x="6164919" y="1140065"/>
            <a:ext cx="6121400" cy="646331"/>
          </a:xfrm>
          <a:prstGeom prst="rect">
            <a:avLst/>
          </a:prstGeom>
          <a:noFill/>
        </p:spPr>
        <p:txBody>
          <a:bodyPr wrap="square">
            <a:spAutoFit/>
          </a:bodyPr>
          <a:lstStyle/>
          <a:p>
            <a:pPr algn="ctr"/>
            <a:r>
              <a:rPr lang="en-GB" sz="1800" b="1" dirty="0">
                <a:solidFill>
                  <a:srgbClr val="000000"/>
                </a:solidFill>
                <a:effectLst/>
                <a:latin typeface="Calibri" panose="020F0502020204030204" pitchFamily="34" charset="0"/>
                <a:ea typeface="Calibri" panose="020F0502020204030204" pitchFamily="34" charset="0"/>
              </a:rPr>
              <a:t>Overlap of debt and climate vulnerabilities in </a:t>
            </a:r>
          </a:p>
          <a:p>
            <a:pPr algn="ctr"/>
            <a:r>
              <a:rPr lang="en-GB" sz="1800" b="1" dirty="0">
                <a:solidFill>
                  <a:srgbClr val="000000"/>
                </a:solidFill>
                <a:effectLst/>
                <a:latin typeface="Calibri" panose="020F0502020204030204" pitchFamily="34" charset="0"/>
                <a:ea typeface="Calibri" panose="020F0502020204030204" pitchFamily="34" charset="0"/>
              </a:rPr>
              <a:t>PRGT-eligible countries, 2023</a:t>
            </a:r>
            <a:r>
              <a:rPr lang="en-CH" dirty="0">
                <a:effectLst/>
              </a:rPr>
              <a:t> </a:t>
            </a:r>
            <a:endParaRPr lang="en-CH" dirty="0"/>
          </a:p>
        </p:txBody>
      </p:sp>
      <p:sp>
        <p:nvSpPr>
          <p:cNvPr id="8" name="TextBox 7">
            <a:extLst>
              <a:ext uri="{FF2B5EF4-FFF2-40B4-BE49-F238E27FC236}">
                <a16:creationId xmlns:a16="http://schemas.microsoft.com/office/drawing/2014/main" id="{56246F52-4D4D-0289-1396-8DC31B10518A}"/>
              </a:ext>
            </a:extLst>
          </p:cNvPr>
          <p:cNvSpPr txBox="1"/>
          <p:nvPr/>
        </p:nvSpPr>
        <p:spPr>
          <a:xfrm>
            <a:off x="6619460" y="5556410"/>
            <a:ext cx="4562889" cy="1200329"/>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Source: UNCTAD Secretariat calculations based on IMF LIC DSA country list (August 2023) and Notre Dame Gain Climate Vulnerability Index (ND-GAIN</a:t>
            </a:r>
            <a:r>
              <a:rPr lang="en-CH" dirty="0">
                <a:effectLst/>
              </a:rPr>
              <a:t> </a:t>
            </a:r>
            <a:endParaRPr lang="en-CH" dirty="0"/>
          </a:p>
        </p:txBody>
      </p:sp>
      <p:sp>
        <p:nvSpPr>
          <p:cNvPr id="9" name="TextBox 8">
            <a:extLst>
              <a:ext uri="{FF2B5EF4-FFF2-40B4-BE49-F238E27FC236}">
                <a16:creationId xmlns:a16="http://schemas.microsoft.com/office/drawing/2014/main" id="{5A24DE37-858B-060D-89D5-A3A54E20D1CE}"/>
              </a:ext>
            </a:extLst>
          </p:cNvPr>
          <p:cNvSpPr txBox="1"/>
          <p:nvPr/>
        </p:nvSpPr>
        <p:spPr>
          <a:xfrm>
            <a:off x="1386264" y="3028890"/>
            <a:ext cx="3438922" cy="400110"/>
          </a:xfrm>
          <a:prstGeom prst="rect">
            <a:avLst/>
          </a:prstGeom>
          <a:noFill/>
        </p:spPr>
        <p:txBody>
          <a:bodyPr wrap="square" rtlCol="0">
            <a:spAutoFit/>
          </a:bodyPr>
          <a:lstStyle/>
          <a:p>
            <a:r>
              <a:rPr lang="en-CH" sz="2000" b="1" dirty="0">
                <a:latin typeface="Helvetica Neue LT Std 45 Light" panose="020B0403020202020204" pitchFamily="34" charset="0"/>
                <a:ea typeface="Helvetica Neue Light" charset="0"/>
                <a:cs typeface="Helvetica Neue LT Std 45 Light" panose="020B0403020202020204" pitchFamily="34" charset="0"/>
              </a:rPr>
              <a:t>Debt-climate vicious cycle</a:t>
            </a:r>
          </a:p>
        </p:txBody>
      </p:sp>
      <p:sp>
        <p:nvSpPr>
          <p:cNvPr id="10" name="TextBox 9">
            <a:extLst>
              <a:ext uri="{FF2B5EF4-FFF2-40B4-BE49-F238E27FC236}">
                <a16:creationId xmlns:a16="http://schemas.microsoft.com/office/drawing/2014/main" id="{35C8D546-0572-3281-C9A1-5AAA098642C4}"/>
              </a:ext>
            </a:extLst>
          </p:cNvPr>
          <p:cNvSpPr txBox="1"/>
          <p:nvPr/>
        </p:nvSpPr>
        <p:spPr>
          <a:xfrm>
            <a:off x="549108" y="3655656"/>
            <a:ext cx="5143032" cy="1908215"/>
          </a:xfrm>
          <a:prstGeom prst="rect">
            <a:avLst/>
          </a:prstGeom>
          <a:noFill/>
        </p:spPr>
        <p:txBody>
          <a:bodyPr wrap="square" rtlCol="0">
            <a:spAutoFit/>
          </a:bodyPr>
          <a:lstStyle/>
          <a:p>
            <a:pPr marL="342900" indent="-342900" algn="just">
              <a:buClr>
                <a:schemeClr val="accent1"/>
              </a:buClr>
              <a:buAutoNum type="arabicPeriod"/>
            </a:pPr>
            <a:r>
              <a:rPr lang="en-GB" sz="2000" dirty="0">
                <a:latin typeface="Helvetica Neue LT Std 45 Light" panose="020B0403020202020204" pitchFamily="34" charset="0"/>
                <a:ea typeface="Helvetica Neue Light" charset="0"/>
                <a:cs typeface="Helvetica Neue LT Std 45 Light" panose="020B0403020202020204" pitchFamily="34" charset="0"/>
              </a:rPr>
              <a:t>Greater vulnerability to climate-related shock</a:t>
            </a:r>
            <a:r>
              <a:rPr lang="en-CH" sz="2000" dirty="0">
                <a:latin typeface="Helvetica Neue LT Std 45 Light" panose="020B0403020202020204" pitchFamily="34" charset="0"/>
                <a:ea typeface="Helvetica Neue Light" charset="0"/>
                <a:cs typeface="Helvetica Neue LT Std 45 Light" panose="020B0403020202020204" pitchFamily="34" charset="0"/>
              </a:rPr>
              <a:t>s</a:t>
            </a:r>
          </a:p>
          <a:p>
            <a:pPr marL="342900" indent="-342900" algn="just">
              <a:buClr>
                <a:schemeClr val="accent1"/>
              </a:buClr>
              <a:buAutoNum type="arabicPeriod"/>
            </a:pPr>
            <a:endParaRPr lang="en-CH" sz="2000" dirty="0">
              <a:latin typeface="Helvetica Neue LT Std 45 Light" panose="020B0403020202020204" pitchFamily="34" charset="0"/>
              <a:ea typeface="Helvetica Neue Light" charset="0"/>
              <a:cs typeface="Helvetica Neue LT Std 45 Light" panose="020B0403020202020204" pitchFamily="34" charset="0"/>
            </a:endParaRPr>
          </a:p>
          <a:p>
            <a:pPr marL="342900" indent="-342900" algn="just">
              <a:buClr>
                <a:schemeClr val="accent1"/>
              </a:buClr>
              <a:buAutoNum type="arabicPeriod"/>
            </a:pPr>
            <a:r>
              <a:rPr lang="en-GB" sz="2000" dirty="0">
                <a:latin typeface="Helvetica Neue LT Std 45 Light" panose="020B0403020202020204" pitchFamily="34" charset="0"/>
                <a:ea typeface="Helvetica Neue Light" charset="0"/>
                <a:cs typeface="Helvetica Neue LT Std 45 Light" panose="020B0403020202020204" pitchFamily="34" charset="0"/>
              </a:rPr>
              <a:t>Heightened obstacles and exposures to green transition</a:t>
            </a:r>
            <a:endParaRPr lang="en-CH" sz="2000" dirty="0">
              <a:latin typeface="Helvetica Neue LT Std 45 Light" panose="020B0403020202020204" pitchFamily="34" charset="0"/>
              <a:ea typeface="Helvetica Neue Light" charset="0"/>
              <a:cs typeface="Helvetica Neue LT Std 45 Light" panose="020B0403020202020204" pitchFamily="34" charset="0"/>
            </a:endParaRPr>
          </a:p>
          <a:p>
            <a:pPr marL="342900" indent="-342900" algn="just">
              <a:buAutoNum type="arabicPeriod"/>
            </a:pPr>
            <a:endParaRPr lang="en-CH" dirty="0"/>
          </a:p>
        </p:txBody>
      </p:sp>
    </p:spTree>
    <p:extLst>
      <p:ext uri="{BB962C8B-B14F-4D97-AF65-F5344CB8AC3E}">
        <p14:creationId xmlns:p14="http://schemas.microsoft.com/office/powerpoint/2010/main" val="427003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7019-0727-1E72-AC88-64D6DD614375}"/>
              </a:ext>
            </a:extLst>
          </p:cNvPr>
          <p:cNvSpPr>
            <a:spLocks noGrp="1"/>
          </p:cNvSpPr>
          <p:nvPr>
            <p:ph type="title"/>
          </p:nvPr>
        </p:nvSpPr>
        <p:spPr>
          <a:xfrm>
            <a:off x="295283" y="231102"/>
            <a:ext cx="11360800" cy="763600"/>
          </a:xfrm>
        </p:spPr>
        <p:txBody>
          <a:bodyPr>
            <a:normAutofit fontScale="90000"/>
          </a:bodyPr>
          <a:lstStyle/>
          <a:p>
            <a:r>
              <a:rPr lang="en-GB" dirty="0">
                <a:latin typeface="Helvetica Neue LT Std 45 Light" panose="020B0403020202020204" pitchFamily="34" charset="0"/>
                <a:ea typeface="Helvetica Neue Light" charset="0"/>
                <a:cs typeface="Helvetica Neue LT Std 45 Light" panose="020B0403020202020204" pitchFamily="34" charset="0"/>
              </a:rPr>
              <a:t>V</a:t>
            </a:r>
            <a:r>
              <a:rPr lang="en-GB" sz="4400" dirty="0">
                <a:latin typeface="Helvetica Neue LT Std 45 Light" panose="020B0403020202020204" pitchFamily="34" charset="0"/>
                <a:ea typeface="Helvetica Neue Light" charset="0"/>
                <a:cs typeface="Helvetica Neue LT Std 45 Light" panose="020B0403020202020204" pitchFamily="34" charset="0"/>
              </a:rPr>
              <a:t>ulnerability to climate-related shock</a:t>
            </a:r>
            <a:r>
              <a:rPr lang="en-CH" sz="4400" dirty="0">
                <a:latin typeface="Helvetica Neue LT Std 45 Light" panose="020B0403020202020204" pitchFamily="34" charset="0"/>
                <a:ea typeface="Helvetica Neue Light" charset="0"/>
                <a:cs typeface="Helvetica Neue LT Std 45 Light" panose="020B0403020202020204" pitchFamily="34" charset="0"/>
              </a:rPr>
              <a:t>s</a:t>
            </a:r>
            <a:endParaRPr lang="en-CH" dirty="0"/>
          </a:p>
        </p:txBody>
      </p:sp>
      <p:sp>
        <p:nvSpPr>
          <p:cNvPr id="4" name="TextBox 3">
            <a:extLst>
              <a:ext uri="{FF2B5EF4-FFF2-40B4-BE49-F238E27FC236}">
                <a16:creationId xmlns:a16="http://schemas.microsoft.com/office/drawing/2014/main" id="{7F1705D7-2688-491C-C586-61738F29BAA6}"/>
              </a:ext>
            </a:extLst>
          </p:cNvPr>
          <p:cNvSpPr txBox="1"/>
          <p:nvPr/>
        </p:nvSpPr>
        <p:spPr>
          <a:xfrm>
            <a:off x="513353" y="1600709"/>
            <a:ext cx="3527308" cy="830997"/>
          </a:xfrm>
          <a:prstGeom prst="rect">
            <a:avLst/>
          </a:prstGeom>
          <a:noFill/>
        </p:spPr>
        <p:txBody>
          <a:bodyPr wrap="square" rtlCol="0">
            <a:spAutoFit/>
          </a:bodyPr>
          <a:lstStyle/>
          <a:p>
            <a:r>
              <a:rPr lang="en-CH" sz="2400" dirty="0"/>
              <a:t> Climate shocks in a high indebted country</a:t>
            </a:r>
          </a:p>
        </p:txBody>
      </p:sp>
      <p:sp>
        <p:nvSpPr>
          <p:cNvPr id="5" name="Right Arrow 4">
            <a:extLst>
              <a:ext uri="{FF2B5EF4-FFF2-40B4-BE49-F238E27FC236}">
                <a16:creationId xmlns:a16="http://schemas.microsoft.com/office/drawing/2014/main" id="{1210F55B-CCA6-2B73-C8FE-3F30E2FF8B7D}"/>
              </a:ext>
            </a:extLst>
          </p:cNvPr>
          <p:cNvSpPr/>
          <p:nvPr/>
        </p:nvSpPr>
        <p:spPr>
          <a:xfrm rot="20008681">
            <a:off x="3625516" y="1810979"/>
            <a:ext cx="673769" cy="2727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6DFA2272-3857-3BEF-02D0-40884E35C9D5}"/>
              </a:ext>
            </a:extLst>
          </p:cNvPr>
          <p:cNvSpPr txBox="1"/>
          <p:nvPr/>
        </p:nvSpPr>
        <p:spPr>
          <a:xfrm>
            <a:off x="4844715" y="1540042"/>
            <a:ext cx="2261937" cy="461665"/>
          </a:xfrm>
          <a:prstGeom prst="rect">
            <a:avLst/>
          </a:prstGeom>
          <a:noFill/>
        </p:spPr>
        <p:txBody>
          <a:bodyPr wrap="square" rtlCol="0">
            <a:spAutoFit/>
          </a:bodyPr>
          <a:lstStyle/>
          <a:p>
            <a:r>
              <a:rPr lang="en-CH" sz="2400" dirty="0"/>
              <a:t>GDP and taxes</a:t>
            </a:r>
          </a:p>
        </p:txBody>
      </p:sp>
      <p:cxnSp>
        <p:nvCxnSpPr>
          <p:cNvPr id="8" name="Straight Arrow Connector 7">
            <a:extLst>
              <a:ext uri="{FF2B5EF4-FFF2-40B4-BE49-F238E27FC236}">
                <a16:creationId xmlns:a16="http://schemas.microsoft.com/office/drawing/2014/main" id="{6AFD1095-F8F4-7E6A-3035-A1EF94B357A8}"/>
              </a:ext>
            </a:extLst>
          </p:cNvPr>
          <p:cNvCxnSpPr>
            <a:cxnSpLocks/>
          </p:cNvCxnSpPr>
          <p:nvPr/>
        </p:nvCxnSpPr>
        <p:spPr>
          <a:xfrm flipH="1">
            <a:off x="4572001" y="1540042"/>
            <a:ext cx="8022" cy="36719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 name="Right Arrow 8">
            <a:extLst>
              <a:ext uri="{FF2B5EF4-FFF2-40B4-BE49-F238E27FC236}">
                <a16:creationId xmlns:a16="http://schemas.microsoft.com/office/drawing/2014/main" id="{EC7C3F79-9698-861B-6B94-777A0C2D01E5}"/>
              </a:ext>
            </a:extLst>
          </p:cNvPr>
          <p:cNvSpPr/>
          <p:nvPr/>
        </p:nvSpPr>
        <p:spPr>
          <a:xfrm rot="1311899">
            <a:off x="3633538" y="2284219"/>
            <a:ext cx="673769" cy="2727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CA4C06D7-6138-B96B-BB4C-BCDF363AB7D2}"/>
              </a:ext>
            </a:extLst>
          </p:cNvPr>
          <p:cNvSpPr txBox="1"/>
          <p:nvPr/>
        </p:nvSpPr>
        <p:spPr>
          <a:xfrm>
            <a:off x="4652211" y="2232536"/>
            <a:ext cx="2534648" cy="461665"/>
          </a:xfrm>
          <a:prstGeom prst="rect">
            <a:avLst/>
          </a:prstGeom>
          <a:noFill/>
        </p:spPr>
        <p:txBody>
          <a:bodyPr wrap="square" rtlCol="0">
            <a:spAutoFit/>
          </a:bodyPr>
          <a:lstStyle/>
          <a:p>
            <a:r>
              <a:rPr lang="en-CH" sz="2400" dirty="0"/>
              <a:t> G expenditures</a:t>
            </a:r>
          </a:p>
        </p:txBody>
      </p:sp>
      <p:cxnSp>
        <p:nvCxnSpPr>
          <p:cNvPr id="11" name="Straight Arrow Connector 10">
            <a:extLst>
              <a:ext uri="{FF2B5EF4-FFF2-40B4-BE49-F238E27FC236}">
                <a16:creationId xmlns:a16="http://schemas.microsoft.com/office/drawing/2014/main" id="{70F35ECC-B479-FBAF-BF2B-C73D831A66A7}"/>
              </a:ext>
            </a:extLst>
          </p:cNvPr>
          <p:cNvCxnSpPr>
            <a:cxnSpLocks/>
          </p:cNvCxnSpPr>
          <p:nvPr/>
        </p:nvCxnSpPr>
        <p:spPr>
          <a:xfrm flipV="1">
            <a:off x="3681670" y="3768605"/>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Right Bracket 13">
            <a:extLst>
              <a:ext uri="{FF2B5EF4-FFF2-40B4-BE49-F238E27FC236}">
                <a16:creationId xmlns:a16="http://schemas.microsoft.com/office/drawing/2014/main" id="{5FEA0637-9BD4-2BBA-3492-F33E4B0BF4D0}"/>
              </a:ext>
            </a:extLst>
          </p:cNvPr>
          <p:cNvSpPr/>
          <p:nvPr/>
        </p:nvSpPr>
        <p:spPr>
          <a:xfrm>
            <a:off x="7154780" y="1475874"/>
            <a:ext cx="184476" cy="1196715"/>
          </a:xfrm>
          <a:prstGeom prst="rightBracket">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267006B9-694C-098C-1875-32269A0DB191}"/>
              </a:ext>
            </a:extLst>
          </p:cNvPr>
          <p:cNvSpPr txBox="1"/>
          <p:nvPr/>
        </p:nvSpPr>
        <p:spPr>
          <a:xfrm>
            <a:off x="7783736" y="1411861"/>
            <a:ext cx="3346145" cy="1200329"/>
          </a:xfrm>
          <a:prstGeom prst="rect">
            <a:avLst/>
          </a:prstGeom>
          <a:noFill/>
        </p:spPr>
        <p:txBody>
          <a:bodyPr wrap="square" rtlCol="0">
            <a:spAutoFit/>
          </a:bodyPr>
          <a:lstStyle/>
          <a:p>
            <a:pPr algn="ctr"/>
            <a:r>
              <a:rPr lang="en-CH" sz="2400" dirty="0"/>
              <a:t>Domestic resources mobilization for climate adaptation</a:t>
            </a:r>
          </a:p>
        </p:txBody>
      </p:sp>
      <p:cxnSp>
        <p:nvCxnSpPr>
          <p:cNvPr id="16" name="Straight Arrow Connector 15">
            <a:extLst>
              <a:ext uri="{FF2B5EF4-FFF2-40B4-BE49-F238E27FC236}">
                <a16:creationId xmlns:a16="http://schemas.microsoft.com/office/drawing/2014/main" id="{A3B15EC9-44C3-CF94-7062-D26B4EB24168}"/>
              </a:ext>
            </a:extLst>
          </p:cNvPr>
          <p:cNvCxnSpPr>
            <a:cxnSpLocks/>
          </p:cNvCxnSpPr>
          <p:nvPr/>
        </p:nvCxnSpPr>
        <p:spPr>
          <a:xfrm>
            <a:off x="7539793" y="1644316"/>
            <a:ext cx="0" cy="76824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9" name="Right Arrow 18">
            <a:extLst>
              <a:ext uri="{FF2B5EF4-FFF2-40B4-BE49-F238E27FC236}">
                <a16:creationId xmlns:a16="http://schemas.microsoft.com/office/drawing/2014/main" id="{4A6D2026-9EA9-5C1A-6494-DC5C32ACDF32}"/>
              </a:ext>
            </a:extLst>
          </p:cNvPr>
          <p:cNvSpPr/>
          <p:nvPr/>
        </p:nvSpPr>
        <p:spPr>
          <a:xfrm rot="5400000">
            <a:off x="9065129" y="3340757"/>
            <a:ext cx="1729850" cy="272718"/>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ight Arrow 19">
            <a:extLst>
              <a:ext uri="{FF2B5EF4-FFF2-40B4-BE49-F238E27FC236}">
                <a16:creationId xmlns:a16="http://schemas.microsoft.com/office/drawing/2014/main" id="{E37CAE59-DB31-5CF0-00AB-0B94F1088220}"/>
              </a:ext>
            </a:extLst>
          </p:cNvPr>
          <p:cNvSpPr/>
          <p:nvPr/>
        </p:nvSpPr>
        <p:spPr>
          <a:xfrm rot="5400000">
            <a:off x="5911510" y="3073878"/>
            <a:ext cx="673769" cy="2727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ight Arrow 20">
            <a:extLst>
              <a:ext uri="{FF2B5EF4-FFF2-40B4-BE49-F238E27FC236}">
                <a16:creationId xmlns:a16="http://schemas.microsoft.com/office/drawing/2014/main" id="{A0A9AA42-3A43-651F-A682-44BFFD451B8A}"/>
              </a:ext>
            </a:extLst>
          </p:cNvPr>
          <p:cNvSpPr/>
          <p:nvPr/>
        </p:nvSpPr>
        <p:spPr>
          <a:xfrm rot="5400000">
            <a:off x="4916895" y="3070279"/>
            <a:ext cx="673769" cy="2727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C5CB2968-E1F2-1C08-B56D-FA2827FEC4B3}"/>
              </a:ext>
            </a:extLst>
          </p:cNvPr>
          <p:cNvSpPr txBox="1"/>
          <p:nvPr/>
        </p:nvSpPr>
        <p:spPr>
          <a:xfrm>
            <a:off x="3681670" y="3761873"/>
            <a:ext cx="2149627" cy="461665"/>
          </a:xfrm>
          <a:prstGeom prst="rect">
            <a:avLst/>
          </a:prstGeom>
          <a:noFill/>
        </p:spPr>
        <p:txBody>
          <a:bodyPr wrap="square" rtlCol="0">
            <a:spAutoFit/>
          </a:bodyPr>
          <a:lstStyle/>
          <a:p>
            <a:r>
              <a:rPr lang="en-CH" sz="2400" dirty="0"/>
              <a:t>  External debt</a:t>
            </a:r>
          </a:p>
        </p:txBody>
      </p:sp>
      <p:sp>
        <p:nvSpPr>
          <p:cNvPr id="23" name="TextBox 22">
            <a:extLst>
              <a:ext uri="{FF2B5EF4-FFF2-40B4-BE49-F238E27FC236}">
                <a16:creationId xmlns:a16="http://schemas.microsoft.com/office/drawing/2014/main" id="{10342887-DDCF-7FC2-2D56-40332DAAE9F4}"/>
              </a:ext>
            </a:extLst>
          </p:cNvPr>
          <p:cNvSpPr txBox="1"/>
          <p:nvPr/>
        </p:nvSpPr>
        <p:spPr>
          <a:xfrm>
            <a:off x="5662864" y="3737810"/>
            <a:ext cx="2358181" cy="461665"/>
          </a:xfrm>
          <a:prstGeom prst="rect">
            <a:avLst/>
          </a:prstGeom>
          <a:noFill/>
        </p:spPr>
        <p:txBody>
          <a:bodyPr wrap="square" rtlCol="0">
            <a:spAutoFit/>
          </a:bodyPr>
          <a:lstStyle/>
          <a:p>
            <a:r>
              <a:rPr lang="en-CH" sz="2400" dirty="0"/>
              <a:t>  </a:t>
            </a:r>
          </a:p>
        </p:txBody>
      </p:sp>
      <p:cxnSp>
        <p:nvCxnSpPr>
          <p:cNvPr id="24" name="Straight Arrow Connector 23">
            <a:extLst>
              <a:ext uri="{FF2B5EF4-FFF2-40B4-BE49-F238E27FC236}">
                <a16:creationId xmlns:a16="http://schemas.microsoft.com/office/drawing/2014/main" id="{C5A31CAB-C969-BB14-B0CA-EE94781D0472}"/>
              </a:ext>
            </a:extLst>
          </p:cNvPr>
          <p:cNvCxnSpPr>
            <a:cxnSpLocks/>
          </p:cNvCxnSpPr>
          <p:nvPr/>
        </p:nvCxnSpPr>
        <p:spPr>
          <a:xfrm flipH="1">
            <a:off x="5991725" y="3809998"/>
            <a:ext cx="8022" cy="36719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7F70F439-AABE-5BCC-7DF1-FB56AF6F25EB}"/>
              </a:ext>
            </a:extLst>
          </p:cNvPr>
          <p:cNvSpPr txBox="1"/>
          <p:nvPr/>
        </p:nvSpPr>
        <p:spPr>
          <a:xfrm>
            <a:off x="5911517" y="3768605"/>
            <a:ext cx="2582775" cy="461665"/>
          </a:xfrm>
          <a:prstGeom prst="rect">
            <a:avLst/>
          </a:prstGeom>
          <a:noFill/>
        </p:spPr>
        <p:txBody>
          <a:bodyPr wrap="square" rtlCol="0">
            <a:spAutoFit/>
          </a:bodyPr>
          <a:lstStyle/>
          <a:p>
            <a:r>
              <a:rPr lang="en-CH" sz="2400" dirty="0"/>
              <a:t>  Export revenues</a:t>
            </a:r>
          </a:p>
        </p:txBody>
      </p:sp>
      <p:sp>
        <p:nvSpPr>
          <p:cNvPr id="26" name="TextBox 25">
            <a:extLst>
              <a:ext uri="{FF2B5EF4-FFF2-40B4-BE49-F238E27FC236}">
                <a16:creationId xmlns:a16="http://schemas.microsoft.com/office/drawing/2014/main" id="{DBFC1DB5-0F5E-EAFF-27DF-E3D2D0F0521E}"/>
              </a:ext>
            </a:extLst>
          </p:cNvPr>
          <p:cNvSpPr txBox="1"/>
          <p:nvPr/>
        </p:nvSpPr>
        <p:spPr>
          <a:xfrm>
            <a:off x="9160045" y="4538202"/>
            <a:ext cx="2438396" cy="830997"/>
          </a:xfrm>
          <a:prstGeom prst="rect">
            <a:avLst/>
          </a:prstGeom>
          <a:noFill/>
        </p:spPr>
        <p:txBody>
          <a:bodyPr wrap="square" rtlCol="0">
            <a:spAutoFit/>
          </a:bodyPr>
          <a:lstStyle/>
          <a:p>
            <a:pPr algn="ctr"/>
            <a:r>
              <a:rPr lang="en-CH" sz="2400" dirty="0"/>
              <a:t>  Vulnerability to climate shocks</a:t>
            </a:r>
          </a:p>
        </p:txBody>
      </p:sp>
      <p:cxnSp>
        <p:nvCxnSpPr>
          <p:cNvPr id="27" name="Straight Arrow Connector 26">
            <a:extLst>
              <a:ext uri="{FF2B5EF4-FFF2-40B4-BE49-F238E27FC236}">
                <a16:creationId xmlns:a16="http://schemas.microsoft.com/office/drawing/2014/main" id="{66311E97-AF6A-2CC5-852E-417C9D8633C2}"/>
              </a:ext>
            </a:extLst>
          </p:cNvPr>
          <p:cNvCxnSpPr>
            <a:cxnSpLocks/>
          </p:cNvCxnSpPr>
          <p:nvPr/>
        </p:nvCxnSpPr>
        <p:spPr>
          <a:xfrm flipV="1">
            <a:off x="9176086" y="4733762"/>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14D9AC73-430E-5475-0475-4C86B65210C5}"/>
              </a:ext>
            </a:extLst>
          </p:cNvPr>
          <p:cNvCxnSpPr>
            <a:cxnSpLocks/>
          </p:cNvCxnSpPr>
          <p:nvPr/>
        </p:nvCxnSpPr>
        <p:spPr>
          <a:xfrm flipV="1">
            <a:off x="4547938" y="2274421"/>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9" name="Right Bracket 28">
            <a:extLst>
              <a:ext uri="{FF2B5EF4-FFF2-40B4-BE49-F238E27FC236}">
                <a16:creationId xmlns:a16="http://schemas.microsoft.com/office/drawing/2014/main" id="{DE6CD4F9-EE6F-06D6-94B8-B9251CD63FC2}"/>
              </a:ext>
            </a:extLst>
          </p:cNvPr>
          <p:cNvSpPr/>
          <p:nvPr/>
        </p:nvSpPr>
        <p:spPr>
          <a:xfrm rot="5400000">
            <a:off x="5726645" y="1968204"/>
            <a:ext cx="165786" cy="5298465"/>
          </a:xfrm>
          <a:prstGeom prst="rightBracket">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cxnSp>
        <p:nvCxnSpPr>
          <p:cNvPr id="30" name="Straight Arrow Connector 29">
            <a:extLst>
              <a:ext uri="{FF2B5EF4-FFF2-40B4-BE49-F238E27FC236}">
                <a16:creationId xmlns:a16="http://schemas.microsoft.com/office/drawing/2014/main" id="{D8019082-81C2-BE13-8BA8-E51A5FAFFDC2}"/>
              </a:ext>
            </a:extLst>
          </p:cNvPr>
          <p:cNvCxnSpPr>
            <a:cxnSpLocks/>
          </p:cNvCxnSpPr>
          <p:nvPr/>
        </p:nvCxnSpPr>
        <p:spPr>
          <a:xfrm flipV="1">
            <a:off x="4341879" y="4923144"/>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210AFD98-2D87-D9DF-E42B-856914C9FF3E}"/>
              </a:ext>
            </a:extLst>
          </p:cNvPr>
          <p:cNvSpPr txBox="1"/>
          <p:nvPr/>
        </p:nvSpPr>
        <p:spPr>
          <a:xfrm>
            <a:off x="4547937" y="4865200"/>
            <a:ext cx="2903613" cy="461665"/>
          </a:xfrm>
          <a:prstGeom prst="rect">
            <a:avLst/>
          </a:prstGeom>
          <a:noFill/>
        </p:spPr>
        <p:txBody>
          <a:bodyPr wrap="square" rtlCol="0">
            <a:spAutoFit/>
          </a:bodyPr>
          <a:lstStyle/>
          <a:p>
            <a:pPr algn="ctr"/>
            <a:r>
              <a:rPr lang="en-CH" sz="2400" dirty="0"/>
              <a:t>  Debt vulnerability</a:t>
            </a:r>
          </a:p>
        </p:txBody>
      </p:sp>
      <p:sp>
        <p:nvSpPr>
          <p:cNvPr id="32" name="Right Arrow 31">
            <a:extLst>
              <a:ext uri="{FF2B5EF4-FFF2-40B4-BE49-F238E27FC236}">
                <a16:creationId xmlns:a16="http://schemas.microsoft.com/office/drawing/2014/main" id="{8F633EF2-1556-37ED-4463-78E437DF479C}"/>
              </a:ext>
            </a:extLst>
          </p:cNvPr>
          <p:cNvSpPr/>
          <p:nvPr/>
        </p:nvSpPr>
        <p:spPr>
          <a:xfrm rot="5400000">
            <a:off x="5404327" y="5474032"/>
            <a:ext cx="629363" cy="385015"/>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TextBox 32">
            <a:extLst>
              <a:ext uri="{FF2B5EF4-FFF2-40B4-BE49-F238E27FC236}">
                <a16:creationId xmlns:a16="http://schemas.microsoft.com/office/drawing/2014/main" id="{5027C0C8-215A-31EB-7225-57FA6A123151}"/>
              </a:ext>
            </a:extLst>
          </p:cNvPr>
          <p:cNvSpPr txBox="1"/>
          <p:nvPr/>
        </p:nvSpPr>
        <p:spPr>
          <a:xfrm>
            <a:off x="4170951" y="5977368"/>
            <a:ext cx="2743184" cy="830997"/>
          </a:xfrm>
          <a:prstGeom prst="rect">
            <a:avLst/>
          </a:prstGeom>
          <a:noFill/>
        </p:spPr>
        <p:txBody>
          <a:bodyPr wrap="square" rtlCol="0">
            <a:spAutoFit/>
          </a:bodyPr>
          <a:lstStyle/>
          <a:p>
            <a:pPr algn="ctr"/>
            <a:r>
              <a:rPr lang="en-CH" sz="2400" dirty="0"/>
              <a:t>  Carbon-intensive activities</a:t>
            </a:r>
          </a:p>
        </p:txBody>
      </p:sp>
      <p:sp>
        <p:nvSpPr>
          <p:cNvPr id="34" name="Right Arrow 33">
            <a:extLst>
              <a:ext uri="{FF2B5EF4-FFF2-40B4-BE49-F238E27FC236}">
                <a16:creationId xmlns:a16="http://schemas.microsoft.com/office/drawing/2014/main" id="{8FB7221B-9F10-57B6-8FE1-5614A851749E}"/>
              </a:ext>
            </a:extLst>
          </p:cNvPr>
          <p:cNvSpPr/>
          <p:nvPr/>
        </p:nvSpPr>
        <p:spPr>
          <a:xfrm>
            <a:off x="7032596" y="6075610"/>
            <a:ext cx="629363" cy="385015"/>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E12E5DD7-FF88-1708-2B83-DC3376459A60}"/>
              </a:ext>
            </a:extLst>
          </p:cNvPr>
          <p:cNvSpPr txBox="1"/>
          <p:nvPr/>
        </p:nvSpPr>
        <p:spPr>
          <a:xfrm>
            <a:off x="7451559" y="6075610"/>
            <a:ext cx="2743184" cy="461665"/>
          </a:xfrm>
          <a:prstGeom prst="rect">
            <a:avLst/>
          </a:prstGeom>
          <a:noFill/>
        </p:spPr>
        <p:txBody>
          <a:bodyPr wrap="square" rtlCol="0">
            <a:spAutoFit/>
          </a:bodyPr>
          <a:lstStyle/>
          <a:p>
            <a:pPr algn="ctr"/>
            <a:r>
              <a:rPr lang="en-CH" sz="2400" dirty="0"/>
              <a:t>  Climate impacts</a:t>
            </a:r>
          </a:p>
        </p:txBody>
      </p:sp>
    </p:spTree>
    <p:extLst>
      <p:ext uri="{BB962C8B-B14F-4D97-AF65-F5344CB8AC3E}">
        <p14:creationId xmlns:p14="http://schemas.microsoft.com/office/powerpoint/2010/main" val="198015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FA7A-67FF-E1A9-B5AC-BC0CC6457BEB}"/>
              </a:ext>
            </a:extLst>
          </p:cNvPr>
          <p:cNvSpPr>
            <a:spLocks noGrp="1"/>
          </p:cNvSpPr>
          <p:nvPr>
            <p:ph type="title"/>
          </p:nvPr>
        </p:nvSpPr>
        <p:spPr>
          <a:xfrm>
            <a:off x="415600" y="211567"/>
            <a:ext cx="11360800" cy="763600"/>
          </a:xfrm>
        </p:spPr>
        <p:txBody>
          <a:bodyPr>
            <a:normAutofit fontScale="90000"/>
          </a:bodyPr>
          <a:lstStyle/>
          <a:p>
            <a:r>
              <a:rPr lang="en-CH" dirty="0"/>
              <a:t>Outline</a:t>
            </a:r>
          </a:p>
        </p:txBody>
      </p:sp>
      <p:sp>
        <p:nvSpPr>
          <p:cNvPr id="3" name="Text Placeholder 2">
            <a:extLst>
              <a:ext uri="{FF2B5EF4-FFF2-40B4-BE49-F238E27FC236}">
                <a16:creationId xmlns:a16="http://schemas.microsoft.com/office/drawing/2014/main" id="{65B0CD7D-EE3F-DCAF-01D1-20AC47804204}"/>
              </a:ext>
            </a:extLst>
          </p:cNvPr>
          <p:cNvSpPr>
            <a:spLocks noGrp="1"/>
          </p:cNvSpPr>
          <p:nvPr>
            <p:ph type="body" idx="1"/>
          </p:nvPr>
        </p:nvSpPr>
        <p:spPr>
          <a:xfrm>
            <a:off x="415600" y="771967"/>
            <a:ext cx="11360800" cy="4555200"/>
          </a:xfrm>
        </p:spPr>
        <p:txBody>
          <a:bodyPr>
            <a:normAutofit/>
          </a:bodyPr>
          <a:lstStyle/>
          <a:p>
            <a:pPr marL="114300" indent="0">
              <a:buNone/>
            </a:pPr>
            <a:endParaRPr lang="en-CH" dirty="0"/>
          </a:p>
          <a:p>
            <a:pPr>
              <a:buClr>
                <a:srgbClr val="FFC000"/>
              </a:buClr>
            </a:pPr>
            <a:r>
              <a:rPr lang="en-CH" dirty="0"/>
              <a:t>Setting the scene</a:t>
            </a:r>
          </a:p>
          <a:p>
            <a:pPr>
              <a:buClr>
                <a:srgbClr val="FFC000"/>
              </a:buClr>
            </a:pPr>
            <a:endParaRPr lang="en-CH" dirty="0"/>
          </a:p>
          <a:p>
            <a:pPr>
              <a:buClr>
                <a:srgbClr val="FFC000"/>
              </a:buClr>
            </a:pPr>
            <a:r>
              <a:rPr lang="en-CH" dirty="0"/>
              <a:t>Question and approach</a:t>
            </a:r>
          </a:p>
          <a:p>
            <a:pPr>
              <a:buClr>
                <a:srgbClr val="FFC000"/>
              </a:buClr>
            </a:pPr>
            <a:endParaRPr lang="en-CH" dirty="0"/>
          </a:p>
          <a:p>
            <a:pPr>
              <a:buClr>
                <a:srgbClr val="FFC000"/>
              </a:buClr>
            </a:pPr>
            <a:r>
              <a:rPr lang="en-CH" dirty="0"/>
              <a:t>Peripheral countries’ challenges</a:t>
            </a:r>
          </a:p>
          <a:p>
            <a:pPr>
              <a:buClr>
                <a:srgbClr val="FFC000"/>
              </a:buClr>
            </a:pPr>
            <a:endParaRPr lang="en-CH" dirty="0"/>
          </a:p>
          <a:p>
            <a:pPr>
              <a:buClr>
                <a:srgbClr val="FFC000"/>
              </a:buClr>
            </a:pPr>
            <a:r>
              <a:rPr lang="en-CH" dirty="0"/>
              <a:t>Asymmetries across the periphery</a:t>
            </a:r>
          </a:p>
          <a:p>
            <a:pPr marL="114300" indent="0">
              <a:buClr>
                <a:srgbClr val="FFC000"/>
              </a:buClr>
              <a:buNone/>
            </a:pPr>
            <a:endParaRPr lang="en-CH" dirty="0"/>
          </a:p>
          <a:p>
            <a:pPr>
              <a:buClr>
                <a:srgbClr val="FFC000"/>
              </a:buClr>
            </a:pPr>
            <a:r>
              <a:rPr lang="en-CH" dirty="0"/>
              <a:t>Final remarks</a:t>
            </a:r>
          </a:p>
          <a:p>
            <a:pPr>
              <a:buClr>
                <a:srgbClr val="FFC000"/>
              </a:buClr>
            </a:pPr>
            <a:endParaRPr lang="en-GB" dirty="0"/>
          </a:p>
          <a:p>
            <a:endParaRPr lang="en-GB" dirty="0"/>
          </a:p>
          <a:p>
            <a:endParaRPr lang="en-GB" dirty="0"/>
          </a:p>
          <a:p>
            <a:endParaRPr lang="en-CH" dirty="0"/>
          </a:p>
          <a:p>
            <a:endParaRPr lang="en-CH" dirty="0"/>
          </a:p>
        </p:txBody>
      </p:sp>
    </p:spTree>
    <p:extLst>
      <p:ext uri="{BB962C8B-B14F-4D97-AF65-F5344CB8AC3E}">
        <p14:creationId xmlns:p14="http://schemas.microsoft.com/office/powerpoint/2010/main" val="402350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DE47BE0-E88D-D756-2398-5CBFD7BBB4A6}"/>
              </a:ext>
            </a:extLst>
          </p:cNvPr>
          <p:cNvSpPr/>
          <p:nvPr/>
        </p:nvSpPr>
        <p:spPr>
          <a:xfrm>
            <a:off x="91440" y="4036533"/>
            <a:ext cx="3246120" cy="1497103"/>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7787019-0727-1E72-AC88-64D6DD614375}"/>
              </a:ext>
            </a:extLst>
          </p:cNvPr>
          <p:cNvSpPr>
            <a:spLocks noGrp="1"/>
          </p:cNvSpPr>
          <p:nvPr>
            <p:ph type="title"/>
          </p:nvPr>
        </p:nvSpPr>
        <p:spPr>
          <a:xfrm>
            <a:off x="247254" y="70655"/>
            <a:ext cx="11360800" cy="763600"/>
          </a:xfrm>
        </p:spPr>
        <p:txBody>
          <a:bodyPr>
            <a:normAutofit fontScale="90000"/>
          </a:bodyPr>
          <a:lstStyle/>
          <a:p>
            <a:r>
              <a:rPr lang="en-GB" sz="4400" dirty="0">
                <a:latin typeface="Helvetica Neue LT Std 45 Light" panose="020B0403020202020204" pitchFamily="34" charset="0"/>
                <a:ea typeface="Helvetica Neue Light" charset="0"/>
                <a:cs typeface="Helvetica Neue LT Std 45 Light" panose="020B0403020202020204" pitchFamily="34" charset="0"/>
              </a:rPr>
              <a:t>Heightened obstacles </a:t>
            </a:r>
            <a:r>
              <a:rPr lang="en-GB" dirty="0">
                <a:latin typeface="Helvetica Neue LT Std 45 Light" panose="020B0403020202020204" pitchFamily="34" charset="0"/>
                <a:ea typeface="Helvetica Neue Light" charset="0"/>
                <a:cs typeface="Helvetica Neue LT Std 45 Light" panose="020B0403020202020204" pitchFamily="34" charset="0"/>
              </a:rPr>
              <a:t>to green transition</a:t>
            </a:r>
            <a:br>
              <a:rPr lang="en-CH" sz="4400" dirty="0">
                <a:latin typeface="Helvetica Neue LT Std 45 Light" panose="020B0403020202020204" pitchFamily="34" charset="0"/>
                <a:ea typeface="Helvetica Neue Light" charset="0"/>
                <a:cs typeface="Helvetica Neue LT Std 45 Light" panose="020B0403020202020204" pitchFamily="34" charset="0"/>
              </a:rPr>
            </a:br>
            <a:endParaRPr lang="en-CH" dirty="0"/>
          </a:p>
        </p:txBody>
      </p:sp>
      <p:sp>
        <p:nvSpPr>
          <p:cNvPr id="4" name="TextBox 3">
            <a:extLst>
              <a:ext uri="{FF2B5EF4-FFF2-40B4-BE49-F238E27FC236}">
                <a16:creationId xmlns:a16="http://schemas.microsoft.com/office/drawing/2014/main" id="{7F1705D7-2688-491C-C586-61738F29BAA6}"/>
              </a:ext>
            </a:extLst>
          </p:cNvPr>
          <p:cNvSpPr txBox="1"/>
          <p:nvPr/>
        </p:nvSpPr>
        <p:spPr>
          <a:xfrm>
            <a:off x="518463" y="1469485"/>
            <a:ext cx="4008713" cy="1200329"/>
          </a:xfrm>
          <a:prstGeom prst="rect">
            <a:avLst/>
          </a:prstGeom>
          <a:noFill/>
        </p:spPr>
        <p:txBody>
          <a:bodyPr wrap="square" rtlCol="0">
            <a:spAutoFit/>
          </a:bodyPr>
          <a:lstStyle/>
          <a:p>
            <a:r>
              <a:rPr lang="en-CH" sz="2400" dirty="0"/>
              <a:t>More brown sectors</a:t>
            </a:r>
          </a:p>
          <a:p>
            <a:r>
              <a:rPr lang="en-CH" sz="2400" dirty="0"/>
              <a:t>Less diversified</a:t>
            </a:r>
          </a:p>
          <a:p>
            <a:r>
              <a:rPr lang="en-CH" sz="2400" dirty="0"/>
              <a:t>Less </a:t>
            </a:r>
            <a:r>
              <a:rPr lang="en-GB" sz="2400" dirty="0"/>
              <a:t>competitive</a:t>
            </a:r>
            <a:r>
              <a:rPr lang="en-CH" sz="2400" dirty="0"/>
              <a:t> in Hig-tec</a:t>
            </a:r>
          </a:p>
        </p:txBody>
      </p:sp>
      <p:sp>
        <p:nvSpPr>
          <p:cNvPr id="5" name="Right Arrow 4">
            <a:extLst>
              <a:ext uri="{FF2B5EF4-FFF2-40B4-BE49-F238E27FC236}">
                <a16:creationId xmlns:a16="http://schemas.microsoft.com/office/drawing/2014/main" id="{1210F55B-CCA6-2B73-C8FE-3F30E2FF8B7D}"/>
              </a:ext>
            </a:extLst>
          </p:cNvPr>
          <p:cNvSpPr/>
          <p:nvPr/>
        </p:nvSpPr>
        <p:spPr>
          <a:xfrm>
            <a:off x="4548149" y="1994240"/>
            <a:ext cx="497094" cy="325557"/>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CA4C06D7-6138-B96B-BB4C-BCDF363AB7D2}"/>
              </a:ext>
            </a:extLst>
          </p:cNvPr>
          <p:cNvSpPr txBox="1"/>
          <p:nvPr/>
        </p:nvSpPr>
        <p:spPr>
          <a:xfrm>
            <a:off x="5066216" y="1908889"/>
            <a:ext cx="6824057" cy="461665"/>
          </a:xfrm>
          <a:prstGeom prst="rect">
            <a:avLst/>
          </a:prstGeom>
          <a:noFill/>
        </p:spPr>
        <p:txBody>
          <a:bodyPr wrap="square" rtlCol="0">
            <a:spAutoFit/>
          </a:bodyPr>
          <a:lstStyle/>
          <a:p>
            <a:r>
              <a:rPr lang="en-CH" sz="2400" dirty="0"/>
              <a:t>  Higher invest. </a:t>
            </a:r>
            <a:r>
              <a:rPr lang="en-GB" sz="2400" dirty="0"/>
              <a:t>to green structural transformation </a:t>
            </a:r>
            <a:endParaRPr lang="en-CH" sz="2400" dirty="0"/>
          </a:p>
        </p:txBody>
      </p:sp>
      <p:sp>
        <p:nvSpPr>
          <p:cNvPr id="14" name="Right Bracket 13">
            <a:extLst>
              <a:ext uri="{FF2B5EF4-FFF2-40B4-BE49-F238E27FC236}">
                <a16:creationId xmlns:a16="http://schemas.microsoft.com/office/drawing/2014/main" id="{5FEA0637-9BD4-2BBA-3492-F33E4B0BF4D0}"/>
              </a:ext>
            </a:extLst>
          </p:cNvPr>
          <p:cNvSpPr/>
          <p:nvPr/>
        </p:nvSpPr>
        <p:spPr>
          <a:xfrm>
            <a:off x="4248380" y="1461865"/>
            <a:ext cx="184476" cy="1196715"/>
          </a:xfrm>
          <a:prstGeom prst="rightBracket">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20" name="Right Arrow 19">
            <a:extLst>
              <a:ext uri="{FF2B5EF4-FFF2-40B4-BE49-F238E27FC236}">
                <a16:creationId xmlns:a16="http://schemas.microsoft.com/office/drawing/2014/main" id="{E37CAE59-DB31-5CF0-00AB-0B94F1088220}"/>
              </a:ext>
            </a:extLst>
          </p:cNvPr>
          <p:cNvSpPr/>
          <p:nvPr/>
        </p:nvSpPr>
        <p:spPr>
          <a:xfrm rot="5400000" flipV="1">
            <a:off x="10034971" y="3309651"/>
            <a:ext cx="2045464" cy="35088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TextBox 22">
            <a:extLst>
              <a:ext uri="{FF2B5EF4-FFF2-40B4-BE49-F238E27FC236}">
                <a16:creationId xmlns:a16="http://schemas.microsoft.com/office/drawing/2014/main" id="{10342887-DDCF-7FC2-2D56-40332DAAE9F4}"/>
              </a:ext>
            </a:extLst>
          </p:cNvPr>
          <p:cNvSpPr txBox="1"/>
          <p:nvPr/>
        </p:nvSpPr>
        <p:spPr>
          <a:xfrm>
            <a:off x="6120064" y="3737810"/>
            <a:ext cx="2358181" cy="461665"/>
          </a:xfrm>
          <a:prstGeom prst="rect">
            <a:avLst/>
          </a:prstGeom>
          <a:noFill/>
        </p:spPr>
        <p:txBody>
          <a:bodyPr wrap="square" rtlCol="0">
            <a:spAutoFit/>
          </a:bodyPr>
          <a:lstStyle/>
          <a:p>
            <a:r>
              <a:rPr lang="en-CH" sz="2400" dirty="0"/>
              <a:t>  </a:t>
            </a:r>
          </a:p>
        </p:txBody>
      </p:sp>
      <p:sp>
        <p:nvSpPr>
          <p:cNvPr id="26" name="TextBox 25">
            <a:extLst>
              <a:ext uri="{FF2B5EF4-FFF2-40B4-BE49-F238E27FC236}">
                <a16:creationId xmlns:a16="http://schemas.microsoft.com/office/drawing/2014/main" id="{DBFC1DB5-0F5E-EAFF-27DF-E3D2D0F0521E}"/>
              </a:ext>
            </a:extLst>
          </p:cNvPr>
          <p:cNvSpPr txBox="1"/>
          <p:nvPr/>
        </p:nvSpPr>
        <p:spPr>
          <a:xfrm>
            <a:off x="9214451" y="4565479"/>
            <a:ext cx="3505201" cy="830997"/>
          </a:xfrm>
          <a:prstGeom prst="rect">
            <a:avLst/>
          </a:prstGeom>
          <a:noFill/>
        </p:spPr>
        <p:txBody>
          <a:bodyPr wrap="square" rtlCol="0">
            <a:spAutoFit/>
          </a:bodyPr>
          <a:lstStyle/>
          <a:p>
            <a:pPr algn="ctr"/>
            <a:r>
              <a:rPr lang="en-CH" sz="2400" dirty="0"/>
              <a:t>  External climate finance/debt</a:t>
            </a:r>
          </a:p>
        </p:txBody>
      </p:sp>
      <p:cxnSp>
        <p:nvCxnSpPr>
          <p:cNvPr id="27" name="Straight Arrow Connector 26">
            <a:extLst>
              <a:ext uri="{FF2B5EF4-FFF2-40B4-BE49-F238E27FC236}">
                <a16:creationId xmlns:a16="http://schemas.microsoft.com/office/drawing/2014/main" id="{66311E97-AF6A-2CC5-852E-417C9D8633C2}"/>
              </a:ext>
            </a:extLst>
          </p:cNvPr>
          <p:cNvCxnSpPr>
            <a:cxnSpLocks/>
          </p:cNvCxnSpPr>
          <p:nvPr/>
        </p:nvCxnSpPr>
        <p:spPr>
          <a:xfrm flipV="1">
            <a:off x="9809743" y="4671274"/>
            <a:ext cx="0" cy="54053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9" name="Right Bracket 28">
            <a:extLst>
              <a:ext uri="{FF2B5EF4-FFF2-40B4-BE49-F238E27FC236}">
                <a16:creationId xmlns:a16="http://schemas.microsoft.com/office/drawing/2014/main" id="{DE6CD4F9-EE6F-06D6-94B8-B9251CD63FC2}"/>
              </a:ext>
            </a:extLst>
          </p:cNvPr>
          <p:cNvSpPr/>
          <p:nvPr/>
        </p:nvSpPr>
        <p:spPr>
          <a:xfrm rot="5400000">
            <a:off x="6400782" y="1580125"/>
            <a:ext cx="144424" cy="5710978"/>
          </a:xfrm>
          <a:prstGeom prst="rightBracket">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cxnSp>
        <p:nvCxnSpPr>
          <p:cNvPr id="30" name="Straight Arrow Connector 29">
            <a:extLst>
              <a:ext uri="{FF2B5EF4-FFF2-40B4-BE49-F238E27FC236}">
                <a16:creationId xmlns:a16="http://schemas.microsoft.com/office/drawing/2014/main" id="{D8019082-81C2-BE13-8BA8-E51A5FAFFDC2}"/>
              </a:ext>
            </a:extLst>
          </p:cNvPr>
          <p:cNvCxnSpPr>
            <a:cxnSpLocks/>
          </p:cNvCxnSpPr>
          <p:nvPr/>
        </p:nvCxnSpPr>
        <p:spPr>
          <a:xfrm flipV="1">
            <a:off x="6533715" y="4671274"/>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210AFD98-2D87-D9DF-E42B-856914C9FF3E}"/>
              </a:ext>
            </a:extLst>
          </p:cNvPr>
          <p:cNvSpPr txBox="1"/>
          <p:nvPr/>
        </p:nvSpPr>
        <p:spPr>
          <a:xfrm>
            <a:off x="6319726" y="4664584"/>
            <a:ext cx="3253949" cy="461665"/>
          </a:xfrm>
          <a:prstGeom prst="rect">
            <a:avLst/>
          </a:prstGeom>
          <a:noFill/>
        </p:spPr>
        <p:txBody>
          <a:bodyPr wrap="square" rtlCol="0">
            <a:spAutoFit/>
          </a:bodyPr>
          <a:lstStyle/>
          <a:p>
            <a:pPr algn="ctr"/>
            <a:r>
              <a:rPr lang="en-CH" sz="2400" dirty="0"/>
              <a:t>   External constraint</a:t>
            </a:r>
          </a:p>
        </p:txBody>
      </p:sp>
      <p:sp>
        <p:nvSpPr>
          <p:cNvPr id="7" name="Right Arrow 6">
            <a:extLst>
              <a:ext uri="{FF2B5EF4-FFF2-40B4-BE49-F238E27FC236}">
                <a16:creationId xmlns:a16="http://schemas.microsoft.com/office/drawing/2014/main" id="{1B8BDD77-4AE3-76D8-EA74-A67320838B08}"/>
              </a:ext>
            </a:extLst>
          </p:cNvPr>
          <p:cNvSpPr/>
          <p:nvPr/>
        </p:nvSpPr>
        <p:spPr>
          <a:xfrm rot="5400000" flipV="1">
            <a:off x="5158257" y="2943557"/>
            <a:ext cx="720867" cy="277295"/>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805FB4C7-FB91-1FAA-4658-7AEE6A32BC2A}"/>
              </a:ext>
            </a:extLst>
          </p:cNvPr>
          <p:cNvSpPr txBox="1"/>
          <p:nvPr/>
        </p:nvSpPr>
        <p:spPr>
          <a:xfrm>
            <a:off x="3591725" y="3500584"/>
            <a:ext cx="3085795" cy="461665"/>
          </a:xfrm>
          <a:prstGeom prst="rect">
            <a:avLst/>
          </a:prstGeom>
          <a:noFill/>
        </p:spPr>
        <p:txBody>
          <a:bodyPr wrap="square" rtlCol="0">
            <a:spAutoFit/>
          </a:bodyPr>
          <a:lstStyle/>
          <a:p>
            <a:pPr algn="ctr"/>
            <a:r>
              <a:rPr lang="en-CH" sz="2400" dirty="0"/>
              <a:t>   Brown exports</a:t>
            </a:r>
          </a:p>
        </p:txBody>
      </p:sp>
      <p:sp>
        <p:nvSpPr>
          <p:cNvPr id="13" name="TextBox 12">
            <a:extLst>
              <a:ext uri="{FF2B5EF4-FFF2-40B4-BE49-F238E27FC236}">
                <a16:creationId xmlns:a16="http://schemas.microsoft.com/office/drawing/2014/main" id="{9DE91C27-5B2F-86D4-721F-DC524EA0429C}"/>
              </a:ext>
            </a:extLst>
          </p:cNvPr>
          <p:cNvSpPr txBox="1"/>
          <p:nvPr/>
        </p:nvSpPr>
        <p:spPr>
          <a:xfrm>
            <a:off x="6830495" y="3506989"/>
            <a:ext cx="2743184" cy="461665"/>
          </a:xfrm>
          <a:prstGeom prst="rect">
            <a:avLst/>
          </a:prstGeom>
          <a:noFill/>
        </p:spPr>
        <p:txBody>
          <a:bodyPr wrap="square" rtlCol="0">
            <a:spAutoFit/>
          </a:bodyPr>
          <a:lstStyle/>
          <a:p>
            <a:pPr algn="ctr"/>
            <a:r>
              <a:rPr lang="en-CH" sz="2400" dirty="0"/>
              <a:t>   Green Imports</a:t>
            </a:r>
          </a:p>
        </p:txBody>
      </p:sp>
      <p:sp>
        <p:nvSpPr>
          <p:cNvPr id="17" name="Right Bracket 16">
            <a:extLst>
              <a:ext uri="{FF2B5EF4-FFF2-40B4-BE49-F238E27FC236}">
                <a16:creationId xmlns:a16="http://schemas.microsoft.com/office/drawing/2014/main" id="{A77F545E-FD63-8139-BEE8-4621F1399466}"/>
              </a:ext>
            </a:extLst>
          </p:cNvPr>
          <p:cNvSpPr/>
          <p:nvPr/>
        </p:nvSpPr>
        <p:spPr>
          <a:xfrm rot="5400000">
            <a:off x="7682080" y="1416138"/>
            <a:ext cx="214230" cy="8648175"/>
          </a:xfrm>
          <a:prstGeom prst="rightBracket">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cxnSp>
        <p:nvCxnSpPr>
          <p:cNvPr id="18" name="Straight Arrow Connector 17">
            <a:extLst>
              <a:ext uri="{FF2B5EF4-FFF2-40B4-BE49-F238E27FC236}">
                <a16:creationId xmlns:a16="http://schemas.microsoft.com/office/drawing/2014/main" id="{07520718-F223-6918-D98D-ABCE01B1BCF0}"/>
              </a:ext>
            </a:extLst>
          </p:cNvPr>
          <p:cNvCxnSpPr>
            <a:cxnSpLocks/>
          </p:cNvCxnSpPr>
          <p:nvPr/>
        </p:nvCxnSpPr>
        <p:spPr>
          <a:xfrm>
            <a:off x="4074697" y="3513221"/>
            <a:ext cx="0" cy="38615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59A9CD14-DECA-865D-8C57-92A286910DA1}"/>
              </a:ext>
            </a:extLst>
          </p:cNvPr>
          <p:cNvCxnSpPr>
            <a:cxnSpLocks/>
          </p:cNvCxnSpPr>
          <p:nvPr/>
        </p:nvCxnSpPr>
        <p:spPr>
          <a:xfrm flipV="1">
            <a:off x="7178837" y="3522621"/>
            <a:ext cx="0" cy="37876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8" name="Right Arrow 37">
            <a:extLst>
              <a:ext uri="{FF2B5EF4-FFF2-40B4-BE49-F238E27FC236}">
                <a16:creationId xmlns:a16="http://schemas.microsoft.com/office/drawing/2014/main" id="{024474E2-EA86-522A-ABD8-4106CF8919CB}"/>
              </a:ext>
            </a:extLst>
          </p:cNvPr>
          <p:cNvSpPr/>
          <p:nvPr/>
        </p:nvSpPr>
        <p:spPr>
          <a:xfrm>
            <a:off x="5518691" y="4769488"/>
            <a:ext cx="817926" cy="33361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TextBox 38">
            <a:extLst>
              <a:ext uri="{FF2B5EF4-FFF2-40B4-BE49-F238E27FC236}">
                <a16:creationId xmlns:a16="http://schemas.microsoft.com/office/drawing/2014/main" id="{C562CEF6-2281-E981-06DA-F2982C53EB42}"/>
              </a:ext>
            </a:extLst>
          </p:cNvPr>
          <p:cNvSpPr txBox="1"/>
          <p:nvPr/>
        </p:nvSpPr>
        <p:spPr>
          <a:xfrm>
            <a:off x="3184471" y="4689779"/>
            <a:ext cx="2743183" cy="461665"/>
          </a:xfrm>
          <a:prstGeom prst="rect">
            <a:avLst/>
          </a:prstGeom>
          <a:noFill/>
        </p:spPr>
        <p:txBody>
          <a:bodyPr wrap="square" rtlCol="0">
            <a:spAutoFit/>
          </a:bodyPr>
          <a:lstStyle/>
          <a:p>
            <a:pPr algn="ctr"/>
            <a:r>
              <a:rPr lang="en-CH" sz="2400" dirty="0"/>
              <a:t>  Net exports</a:t>
            </a:r>
          </a:p>
        </p:txBody>
      </p:sp>
      <p:cxnSp>
        <p:nvCxnSpPr>
          <p:cNvPr id="40" name="Straight Arrow Connector 39">
            <a:extLst>
              <a:ext uri="{FF2B5EF4-FFF2-40B4-BE49-F238E27FC236}">
                <a16:creationId xmlns:a16="http://schemas.microsoft.com/office/drawing/2014/main" id="{9008F2B5-B814-D5D9-6A03-E5CF269BC4CE}"/>
              </a:ext>
            </a:extLst>
          </p:cNvPr>
          <p:cNvCxnSpPr>
            <a:cxnSpLocks/>
          </p:cNvCxnSpPr>
          <p:nvPr/>
        </p:nvCxnSpPr>
        <p:spPr>
          <a:xfrm>
            <a:off x="3713752" y="4756484"/>
            <a:ext cx="0" cy="4820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791B65D5-84C5-791A-5760-109EE347052F}"/>
              </a:ext>
            </a:extLst>
          </p:cNvPr>
          <p:cNvSpPr txBox="1"/>
          <p:nvPr/>
        </p:nvSpPr>
        <p:spPr>
          <a:xfrm>
            <a:off x="6243465" y="6123369"/>
            <a:ext cx="2743184" cy="461665"/>
          </a:xfrm>
          <a:prstGeom prst="rect">
            <a:avLst/>
          </a:prstGeom>
          <a:noFill/>
        </p:spPr>
        <p:txBody>
          <a:bodyPr wrap="square" rtlCol="0">
            <a:spAutoFit/>
          </a:bodyPr>
          <a:lstStyle/>
          <a:p>
            <a:pPr algn="ctr"/>
            <a:r>
              <a:rPr lang="en-CH" sz="2400" dirty="0"/>
              <a:t>  Debt vulnerability</a:t>
            </a:r>
          </a:p>
        </p:txBody>
      </p:sp>
      <p:cxnSp>
        <p:nvCxnSpPr>
          <p:cNvPr id="45" name="Straight Arrow Connector 44">
            <a:extLst>
              <a:ext uri="{FF2B5EF4-FFF2-40B4-BE49-F238E27FC236}">
                <a16:creationId xmlns:a16="http://schemas.microsoft.com/office/drawing/2014/main" id="{634C92A7-7035-2435-1EBD-9203A617ED7D}"/>
              </a:ext>
            </a:extLst>
          </p:cNvPr>
          <p:cNvCxnSpPr>
            <a:cxnSpLocks/>
          </p:cNvCxnSpPr>
          <p:nvPr/>
        </p:nvCxnSpPr>
        <p:spPr>
          <a:xfrm flipV="1">
            <a:off x="6352667" y="6058917"/>
            <a:ext cx="0" cy="52611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8" name="Right Arrow 47">
            <a:extLst>
              <a:ext uri="{FF2B5EF4-FFF2-40B4-BE49-F238E27FC236}">
                <a16:creationId xmlns:a16="http://schemas.microsoft.com/office/drawing/2014/main" id="{41B463DC-AFCC-4432-9AA4-CFF3B44C48E4}"/>
              </a:ext>
            </a:extLst>
          </p:cNvPr>
          <p:cNvSpPr/>
          <p:nvPr/>
        </p:nvSpPr>
        <p:spPr>
          <a:xfrm rot="5400000" flipV="1">
            <a:off x="7380088" y="2935537"/>
            <a:ext cx="720867" cy="277295"/>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6D957B02-ED05-DE65-52E5-01261D1270E9}"/>
              </a:ext>
            </a:extLst>
          </p:cNvPr>
          <p:cNvSpPr txBox="1"/>
          <p:nvPr/>
        </p:nvSpPr>
        <p:spPr>
          <a:xfrm>
            <a:off x="102328" y="4076990"/>
            <a:ext cx="3123105" cy="1384995"/>
          </a:xfrm>
          <a:prstGeom prst="rect">
            <a:avLst/>
          </a:prstGeom>
          <a:noFill/>
        </p:spPr>
        <p:txBody>
          <a:bodyPr wrap="square">
            <a:spAutoFit/>
          </a:bodyPr>
          <a:lstStyle/>
          <a:p>
            <a:pPr algn="just"/>
            <a:r>
              <a:rPr lang="en-GB" sz="1400" dirty="0" err="1">
                <a:effectLst/>
                <a:latin typeface="AdvGulliv"/>
              </a:rPr>
              <a:t>Gamacho</a:t>
            </a:r>
            <a:r>
              <a:rPr lang="en-GB" sz="1400" dirty="0">
                <a:effectLst/>
                <a:latin typeface="AdvGulliv"/>
              </a:rPr>
              <a:t>, </a:t>
            </a:r>
            <a:r>
              <a:rPr lang="en-GB" sz="1400" dirty="0" err="1">
                <a:effectLst/>
                <a:latin typeface="AdvGulliv"/>
              </a:rPr>
              <a:t>Espagne</a:t>
            </a:r>
            <a:r>
              <a:rPr lang="en-GB" sz="1400" dirty="0">
                <a:effectLst/>
                <a:latin typeface="AdvGulliv"/>
              </a:rPr>
              <a:t>, Godin et al. (2023): Developing countries’ macro exposure to this transition depends </a:t>
            </a:r>
            <a:r>
              <a:rPr lang="en-GB" sz="1400" dirty="0">
                <a:latin typeface="AdvGulliv"/>
              </a:rPr>
              <a:t>on</a:t>
            </a:r>
            <a:r>
              <a:rPr lang="en-GB" sz="1400" dirty="0">
                <a:effectLst/>
                <a:latin typeface="AdvGulliv"/>
              </a:rPr>
              <a:t> their reliance on carbon-intensive industries as a source of foreign currency, fiscal revenue, employment and wage income </a:t>
            </a:r>
            <a:endParaRPr lang="en-GB" sz="4000" dirty="0"/>
          </a:p>
        </p:txBody>
      </p:sp>
    </p:spTree>
    <p:extLst>
      <p:ext uri="{BB962C8B-B14F-4D97-AF65-F5344CB8AC3E}">
        <p14:creationId xmlns:p14="http://schemas.microsoft.com/office/powerpoint/2010/main" val="419680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energy efficiency&#10;&#10;Description automatically generated with medium confidence">
            <a:extLst>
              <a:ext uri="{FF2B5EF4-FFF2-40B4-BE49-F238E27FC236}">
                <a16:creationId xmlns:a16="http://schemas.microsoft.com/office/drawing/2014/main" id="{2C0E9656-6CF4-6766-7A62-EA7EFB6E8D6A}"/>
              </a:ext>
            </a:extLst>
          </p:cNvPr>
          <p:cNvPicPr>
            <a:picLocks noChangeAspect="1"/>
          </p:cNvPicPr>
          <p:nvPr/>
        </p:nvPicPr>
        <p:blipFill>
          <a:blip r:embed="rId2"/>
          <a:stretch>
            <a:fillRect/>
          </a:stretch>
        </p:blipFill>
        <p:spPr>
          <a:xfrm>
            <a:off x="6613217" y="216491"/>
            <a:ext cx="5578783" cy="6641509"/>
          </a:xfrm>
          <a:prstGeom prst="rect">
            <a:avLst/>
          </a:prstGeom>
        </p:spPr>
      </p:pic>
      <p:sp>
        <p:nvSpPr>
          <p:cNvPr id="2" name="Title 1">
            <a:extLst>
              <a:ext uri="{FF2B5EF4-FFF2-40B4-BE49-F238E27FC236}">
                <a16:creationId xmlns:a16="http://schemas.microsoft.com/office/drawing/2014/main" id="{658A12E0-419F-38BE-7EC7-6B36C682D2D6}"/>
              </a:ext>
            </a:extLst>
          </p:cNvPr>
          <p:cNvSpPr>
            <a:spLocks noGrp="1"/>
          </p:cNvSpPr>
          <p:nvPr>
            <p:ph type="title"/>
          </p:nvPr>
        </p:nvSpPr>
        <p:spPr>
          <a:xfrm>
            <a:off x="0" y="216491"/>
            <a:ext cx="7031808" cy="763600"/>
          </a:xfrm>
        </p:spPr>
        <p:txBody>
          <a:bodyPr>
            <a:noAutofit/>
          </a:bodyPr>
          <a:lstStyle/>
          <a:p>
            <a:r>
              <a:rPr lang="en-US" sz="3600" kern="1200" dirty="0">
                <a:solidFill>
                  <a:schemeClr val="accent1"/>
                </a:solidFill>
                <a:latin typeface="+mj-lt"/>
                <a:ea typeface="+mj-ea"/>
                <a:cs typeface="+mj-cs"/>
              </a:rPr>
              <a:t>Financing gap at the </a:t>
            </a:r>
            <a:r>
              <a:rPr lang="en-US" sz="3600" dirty="0">
                <a:solidFill>
                  <a:schemeClr val="accent1"/>
                </a:solidFill>
                <a:latin typeface="+mj-lt"/>
                <a:ea typeface="+mj-ea"/>
                <a:cs typeface="+mj-cs"/>
              </a:rPr>
              <a:t>m</a:t>
            </a:r>
            <a:r>
              <a:rPr lang="en-US" sz="3600" kern="1200" dirty="0">
                <a:solidFill>
                  <a:schemeClr val="accent1"/>
                </a:solidFill>
                <a:latin typeface="+mj-lt"/>
                <a:ea typeface="+mj-ea"/>
                <a:cs typeface="+mj-cs"/>
              </a:rPr>
              <a:t>id-point of the 2030 Agenda</a:t>
            </a:r>
            <a:endParaRPr lang="en-CH" sz="3600" dirty="0">
              <a:solidFill>
                <a:schemeClr val="accent1"/>
              </a:solidFill>
            </a:endParaRPr>
          </a:p>
        </p:txBody>
      </p:sp>
      <p:pic>
        <p:nvPicPr>
          <p:cNvPr id="6" name="Picture 5">
            <a:extLst>
              <a:ext uri="{FF2B5EF4-FFF2-40B4-BE49-F238E27FC236}">
                <a16:creationId xmlns:a16="http://schemas.microsoft.com/office/drawing/2014/main" id="{6212EDE0-B2AD-BDA6-068D-04DF997E3E9D}"/>
              </a:ext>
            </a:extLst>
          </p:cNvPr>
          <p:cNvPicPr>
            <a:picLocks noChangeAspect="1"/>
          </p:cNvPicPr>
          <p:nvPr/>
        </p:nvPicPr>
        <p:blipFill>
          <a:blip r:embed="rId3"/>
          <a:stretch>
            <a:fillRect/>
          </a:stretch>
        </p:blipFill>
        <p:spPr>
          <a:xfrm>
            <a:off x="331518" y="1651295"/>
            <a:ext cx="6011916" cy="3771900"/>
          </a:xfrm>
          <a:prstGeom prst="rect">
            <a:avLst/>
          </a:prstGeom>
        </p:spPr>
      </p:pic>
      <p:sp>
        <p:nvSpPr>
          <p:cNvPr id="7" name="TextBox 6">
            <a:extLst>
              <a:ext uri="{FF2B5EF4-FFF2-40B4-BE49-F238E27FC236}">
                <a16:creationId xmlns:a16="http://schemas.microsoft.com/office/drawing/2014/main" id="{92F6DCFB-2F41-F1A5-6F27-C314BB0B14E4}"/>
              </a:ext>
            </a:extLst>
          </p:cNvPr>
          <p:cNvSpPr txBox="1"/>
          <p:nvPr/>
        </p:nvSpPr>
        <p:spPr>
          <a:xfrm>
            <a:off x="1820347" y="5771265"/>
            <a:ext cx="3972911" cy="369332"/>
          </a:xfrm>
          <a:prstGeom prst="rect">
            <a:avLst/>
          </a:prstGeom>
          <a:noFill/>
        </p:spPr>
        <p:txBody>
          <a:bodyPr wrap="square" rtlCol="0">
            <a:spAutoFit/>
          </a:bodyPr>
          <a:lstStyle/>
          <a:p>
            <a:r>
              <a:rPr lang="en-CH" dirty="0"/>
              <a:t>Source: UNCTAD, WIR, 2023, ch. 1</a:t>
            </a:r>
          </a:p>
        </p:txBody>
      </p:sp>
    </p:spTree>
    <p:extLst>
      <p:ext uri="{BB962C8B-B14F-4D97-AF65-F5344CB8AC3E}">
        <p14:creationId xmlns:p14="http://schemas.microsoft.com/office/powerpoint/2010/main" val="20744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516363" y="2169826"/>
            <a:ext cx="8843963" cy="923925"/>
          </a:xfrm>
        </p:spPr>
        <p:txBody>
          <a:bodyPr/>
          <a:lstStyle/>
          <a:p>
            <a:r>
              <a:rPr lang="en-US" dirty="0"/>
              <a:t>Asymmetries across the periphery</a:t>
            </a:r>
          </a:p>
        </p:txBody>
      </p:sp>
    </p:spTree>
    <p:extLst>
      <p:ext uri="{BB962C8B-B14F-4D97-AF65-F5344CB8AC3E}">
        <p14:creationId xmlns:p14="http://schemas.microsoft.com/office/powerpoint/2010/main" val="258085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40DC-2D9A-C287-3F3F-B209ADAEF741}"/>
              </a:ext>
            </a:extLst>
          </p:cNvPr>
          <p:cNvSpPr>
            <a:spLocks noGrp="1"/>
          </p:cNvSpPr>
          <p:nvPr>
            <p:ph type="title"/>
          </p:nvPr>
        </p:nvSpPr>
        <p:spPr>
          <a:xfrm>
            <a:off x="415600" y="267546"/>
            <a:ext cx="11360800" cy="763600"/>
          </a:xfrm>
        </p:spPr>
        <p:txBody>
          <a:bodyPr>
            <a:normAutofit fontScale="90000"/>
          </a:bodyPr>
          <a:lstStyle/>
          <a:p>
            <a:r>
              <a:rPr lang="en-GB" dirty="0"/>
              <a:t>Monetary and financial asymmetries</a:t>
            </a:r>
          </a:p>
        </p:txBody>
      </p:sp>
      <p:sp>
        <p:nvSpPr>
          <p:cNvPr id="3" name="Text Placeholder 2">
            <a:extLst>
              <a:ext uri="{FF2B5EF4-FFF2-40B4-BE49-F238E27FC236}">
                <a16:creationId xmlns:a16="http://schemas.microsoft.com/office/drawing/2014/main" id="{CD795F96-DEA1-43E7-BC59-762D53F422E9}"/>
              </a:ext>
            </a:extLst>
          </p:cNvPr>
          <p:cNvSpPr>
            <a:spLocks noGrp="1"/>
          </p:cNvSpPr>
          <p:nvPr>
            <p:ph type="body" idx="1"/>
          </p:nvPr>
        </p:nvSpPr>
        <p:spPr>
          <a:xfrm>
            <a:off x="163352" y="1110925"/>
            <a:ext cx="11881504" cy="4862123"/>
          </a:xfrm>
        </p:spPr>
        <p:txBody>
          <a:bodyPr>
            <a:normAutofit/>
          </a:bodyPr>
          <a:lstStyle/>
          <a:p>
            <a:pPr>
              <a:lnSpc>
                <a:spcPct val="100000"/>
              </a:lnSpc>
              <a:spcAft>
                <a:spcPts val="1200"/>
              </a:spcAft>
              <a:buClr>
                <a:schemeClr val="accent2"/>
              </a:buClr>
            </a:pPr>
            <a:r>
              <a:rPr lang="en-CH" sz="3000" dirty="0"/>
              <a:t>Some </a:t>
            </a:r>
            <a:r>
              <a:rPr lang="en-US" sz="3000" dirty="0"/>
              <a:t>peripheral</a:t>
            </a:r>
            <a:r>
              <a:rPr lang="en-CH" sz="3000" dirty="0"/>
              <a:t> countries face more significant challenges </a:t>
            </a:r>
            <a:r>
              <a:rPr lang="en-US" sz="3000" dirty="0"/>
              <a:t>to address the new development paradox </a:t>
            </a:r>
            <a:r>
              <a:rPr lang="en-CH" sz="3000" dirty="0"/>
              <a:t>than others</a:t>
            </a:r>
          </a:p>
          <a:p>
            <a:pPr marL="114300" indent="0">
              <a:lnSpc>
                <a:spcPct val="100000"/>
              </a:lnSpc>
              <a:spcAft>
                <a:spcPts val="1200"/>
              </a:spcAft>
              <a:buClr>
                <a:schemeClr val="accent2"/>
              </a:buClr>
              <a:buNone/>
            </a:pPr>
            <a:endParaRPr lang="en-CH" sz="3000" dirty="0"/>
          </a:p>
          <a:p>
            <a:pPr>
              <a:lnSpc>
                <a:spcPct val="120000"/>
              </a:lnSpc>
              <a:spcAft>
                <a:spcPts val="1200"/>
              </a:spcAft>
              <a:buClr>
                <a:schemeClr val="accent2"/>
              </a:buClr>
            </a:pPr>
            <a:r>
              <a:rPr lang="en-CH" sz="3000" dirty="0"/>
              <a:t>Three groups</a:t>
            </a:r>
          </a:p>
          <a:p>
            <a:pPr lvl="1">
              <a:lnSpc>
                <a:spcPct val="120000"/>
              </a:lnSpc>
              <a:spcAft>
                <a:spcPts val="1200"/>
              </a:spcAft>
              <a:buClr>
                <a:schemeClr val="accent1"/>
              </a:buClr>
            </a:pPr>
            <a:r>
              <a:rPr lang="en-CH" sz="1900" dirty="0"/>
              <a:t> </a:t>
            </a:r>
            <a:r>
              <a:rPr lang="en-CH" sz="2000" dirty="0"/>
              <a:t>Emerging-market economies (EMEs)</a:t>
            </a:r>
          </a:p>
          <a:p>
            <a:pPr lvl="1">
              <a:lnSpc>
                <a:spcPct val="120000"/>
              </a:lnSpc>
              <a:spcAft>
                <a:spcPts val="1200"/>
              </a:spcAft>
              <a:buClr>
                <a:schemeClr val="accent1"/>
              </a:buClr>
              <a:buFont typeface="Courier New" panose="02070309020205020404" pitchFamily="49" charset="0"/>
              <a:buChar char="o"/>
            </a:pPr>
            <a:r>
              <a:rPr lang="en-CH" sz="2000" dirty="0"/>
              <a:t> Frontier-market economies (FMEs)</a:t>
            </a:r>
          </a:p>
          <a:p>
            <a:pPr lvl="1">
              <a:lnSpc>
                <a:spcPct val="120000"/>
              </a:lnSpc>
              <a:spcAft>
                <a:spcPts val="1200"/>
              </a:spcAft>
              <a:buClr>
                <a:schemeClr val="accent1"/>
              </a:buClr>
              <a:buFont typeface="Courier New" panose="02070309020205020404" pitchFamily="49" charset="0"/>
              <a:buChar char="o"/>
            </a:pPr>
            <a:r>
              <a:rPr lang="en-CH" sz="2000" dirty="0"/>
              <a:t> Other peripheral countries</a:t>
            </a:r>
          </a:p>
          <a:p>
            <a:endParaRPr lang="en-CH" sz="2400" dirty="0"/>
          </a:p>
        </p:txBody>
      </p:sp>
      <p:sp>
        <p:nvSpPr>
          <p:cNvPr id="4" name="Right Bracket 3">
            <a:extLst>
              <a:ext uri="{FF2B5EF4-FFF2-40B4-BE49-F238E27FC236}">
                <a16:creationId xmlns:a16="http://schemas.microsoft.com/office/drawing/2014/main" id="{A810D44B-2CFA-B872-EE82-B09EEFDFC351}"/>
              </a:ext>
            </a:extLst>
          </p:cNvPr>
          <p:cNvSpPr/>
          <p:nvPr/>
        </p:nvSpPr>
        <p:spPr>
          <a:xfrm>
            <a:off x="5465637" y="3633022"/>
            <a:ext cx="147144" cy="843928"/>
          </a:xfrm>
          <a:prstGeom prst="righ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5" name="TextBox 4">
            <a:extLst>
              <a:ext uri="{FF2B5EF4-FFF2-40B4-BE49-F238E27FC236}">
                <a16:creationId xmlns:a16="http://schemas.microsoft.com/office/drawing/2014/main" id="{62B64725-9423-8B6B-BBE7-5DD1864EA6DE}"/>
              </a:ext>
            </a:extLst>
          </p:cNvPr>
          <p:cNvSpPr txBox="1"/>
          <p:nvPr/>
        </p:nvSpPr>
        <p:spPr>
          <a:xfrm>
            <a:off x="8824397" y="3788224"/>
            <a:ext cx="2525112" cy="400110"/>
          </a:xfrm>
          <a:prstGeom prst="rect">
            <a:avLst/>
          </a:prstGeom>
          <a:noFill/>
        </p:spPr>
        <p:txBody>
          <a:bodyPr wrap="square" rtlCol="0">
            <a:spAutoFit/>
          </a:bodyPr>
          <a:lstStyle/>
          <a:p>
            <a:r>
              <a:rPr lang="en-CH" sz="2000" dirty="0">
                <a:solidFill>
                  <a:schemeClr val="accent1"/>
                </a:solidFill>
              </a:rPr>
              <a:t>Financial periphery</a:t>
            </a:r>
          </a:p>
        </p:txBody>
      </p:sp>
      <p:sp>
        <p:nvSpPr>
          <p:cNvPr id="6" name="TextBox 5">
            <a:extLst>
              <a:ext uri="{FF2B5EF4-FFF2-40B4-BE49-F238E27FC236}">
                <a16:creationId xmlns:a16="http://schemas.microsoft.com/office/drawing/2014/main" id="{B097536B-F8B2-ED25-298A-1342473318BC}"/>
              </a:ext>
            </a:extLst>
          </p:cNvPr>
          <p:cNvSpPr txBox="1"/>
          <p:nvPr/>
        </p:nvSpPr>
        <p:spPr>
          <a:xfrm>
            <a:off x="5688283" y="3701043"/>
            <a:ext cx="2620406" cy="707886"/>
          </a:xfrm>
          <a:prstGeom prst="rect">
            <a:avLst/>
          </a:prstGeom>
          <a:noFill/>
        </p:spPr>
        <p:txBody>
          <a:bodyPr wrap="square" rtlCol="0">
            <a:spAutoFit/>
          </a:bodyPr>
          <a:lstStyle/>
          <a:p>
            <a:pPr algn="ctr"/>
            <a:r>
              <a:rPr lang="en-US" sz="2000" dirty="0">
                <a:solidFill>
                  <a:schemeClr val="accent1"/>
                </a:solidFill>
              </a:rPr>
              <a:t>Integrated in financial globalization </a:t>
            </a:r>
          </a:p>
        </p:txBody>
      </p:sp>
      <p:sp>
        <p:nvSpPr>
          <p:cNvPr id="7" name="Right Arrow 6">
            <a:extLst>
              <a:ext uri="{FF2B5EF4-FFF2-40B4-BE49-F238E27FC236}">
                <a16:creationId xmlns:a16="http://schemas.microsoft.com/office/drawing/2014/main" id="{AB3D2C0C-CAB1-D5E8-3724-346C446FA4D8}"/>
              </a:ext>
            </a:extLst>
          </p:cNvPr>
          <p:cNvSpPr/>
          <p:nvPr/>
        </p:nvSpPr>
        <p:spPr>
          <a:xfrm>
            <a:off x="8308689" y="3788224"/>
            <a:ext cx="420414" cy="320574"/>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478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5425-08B4-6A2D-F44A-B73557FE759A}"/>
              </a:ext>
            </a:extLst>
          </p:cNvPr>
          <p:cNvSpPr>
            <a:spLocks noGrp="1"/>
          </p:cNvSpPr>
          <p:nvPr>
            <p:ph type="title"/>
          </p:nvPr>
        </p:nvSpPr>
        <p:spPr>
          <a:xfrm>
            <a:off x="276367" y="54488"/>
            <a:ext cx="10058400" cy="827314"/>
          </a:xfrm>
        </p:spPr>
        <p:txBody>
          <a:bodyPr>
            <a:normAutofit/>
          </a:bodyPr>
          <a:lstStyle/>
          <a:p>
            <a:r>
              <a:rPr lang="pt-BR" sz="4000" dirty="0"/>
              <a:t>The financial periphery</a:t>
            </a:r>
          </a:p>
        </p:txBody>
      </p:sp>
      <p:sp>
        <p:nvSpPr>
          <p:cNvPr id="6" name="TextBox 5">
            <a:extLst>
              <a:ext uri="{FF2B5EF4-FFF2-40B4-BE49-F238E27FC236}">
                <a16:creationId xmlns:a16="http://schemas.microsoft.com/office/drawing/2014/main" id="{1BBEC85B-49FE-44EC-077D-EF473483EFD2}"/>
              </a:ext>
            </a:extLst>
          </p:cNvPr>
          <p:cNvSpPr txBox="1"/>
          <p:nvPr/>
        </p:nvSpPr>
        <p:spPr>
          <a:xfrm>
            <a:off x="6198933" y="2890107"/>
            <a:ext cx="5952480" cy="586789"/>
          </a:xfrm>
          <a:prstGeom prst="rect">
            <a:avLst/>
          </a:prstGeom>
        </p:spPr>
        <p:txBody>
          <a:bodyPr vert="horz" lIns="68580" tIns="34290" rIns="68580" bIns="34290" rtlCol="0">
            <a:normAutofit/>
          </a:bodyPr>
          <a:lstStyle/>
          <a:p>
            <a:pPr defTabSz="685800">
              <a:lnSpc>
                <a:spcPct val="90000"/>
              </a:lnSpc>
              <a:spcAft>
                <a:spcPts val="450"/>
              </a:spcAft>
            </a:pPr>
            <a:r>
              <a:rPr lang="en-US" sz="2000" b="1" dirty="0">
                <a:solidFill>
                  <a:srgbClr val="3098D2"/>
                </a:solidFill>
                <a:latin typeface="Helvetica Neue LT Std 55 Roman" panose="020B0604020202020204" pitchFamily="34" charset="0"/>
              </a:rPr>
              <a:t>J.P. Morgan Frontier Index -  EMBI NEXGEN (38)</a:t>
            </a:r>
          </a:p>
        </p:txBody>
      </p:sp>
      <p:pic>
        <p:nvPicPr>
          <p:cNvPr id="7" name="Picture 6">
            <a:extLst>
              <a:ext uri="{FF2B5EF4-FFF2-40B4-BE49-F238E27FC236}">
                <a16:creationId xmlns:a16="http://schemas.microsoft.com/office/drawing/2014/main" id="{1A86970E-0E50-3006-696F-6C6ED16B7929}"/>
              </a:ext>
            </a:extLst>
          </p:cNvPr>
          <p:cNvPicPr>
            <a:picLocks noChangeAspect="1"/>
          </p:cNvPicPr>
          <p:nvPr/>
        </p:nvPicPr>
        <p:blipFill>
          <a:blip r:embed="rId3"/>
          <a:stretch>
            <a:fillRect/>
          </a:stretch>
        </p:blipFill>
        <p:spPr>
          <a:xfrm>
            <a:off x="6344635" y="3262792"/>
            <a:ext cx="5730057" cy="3459566"/>
          </a:xfrm>
          <a:prstGeom prst="rect">
            <a:avLst/>
          </a:prstGeom>
        </p:spPr>
      </p:pic>
      <p:sp>
        <p:nvSpPr>
          <p:cNvPr id="8" name="TextBox 7">
            <a:extLst>
              <a:ext uri="{FF2B5EF4-FFF2-40B4-BE49-F238E27FC236}">
                <a16:creationId xmlns:a16="http://schemas.microsoft.com/office/drawing/2014/main" id="{3A4D602E-55CB-E4B9-3A46-35A115717E01}"/>
              </a:ext>
            </a:extLst>
          </p:cNvPr>
          <p:cNvSpPr txBox="1"/>
          <p:nvPr/>
        </p:nvSpPr>
        <p:spPr>
          <a:xfrm>
            <a:off x="680899" y="2921761"/>
            <a:ext cx="5166467" cy="555135"/>
          </a:xfrm>
          <a:prstGeom prst="rect">
            <a:avLst/>
          </a:prstGeom>
        </p:spPr>
        <p:txBody>
          <a:bodyPr vert="horz" lIns="68580" tIns="34290" rIns="68580" bIns="34290" rtlCol="0">
            <a:normAutofit/>
          </a:bodyPr>
          <a:lstStyle/>
          <a:p>
            <a:pPr defTabSz="685800">
              <a:lnSpc>
                <a:spcPct val="90000"/>
              </a:lnSpc>
              <a:spcAft>
                <a:spcPts val="450"/>
              </a:spcAft>
            </a:pPr>
            <a:r>
              <a:rPr lang="en-US" sz="2000" b="1" dirty="0">
                <a:solidFill>
                  <a:srgbClr val="3098D2"/>
                </a:solidFill>
                <a:latin typeface="Helvetica Neue LT Std 55 Roman" panose="020B0604020202020204" pitchFamily="34" charset="0"/>
              </a:rPr>
              <a:t>J.P. Morgan EMEs Index -  EMBI + (25)</a:t>
            </a:r>
          </a:p>
        </p:txBody>
      </p:sp>
      <p:pic>
        <p:nvPicPr>
          <p:cNvPr id="9" name="Picture 8">
            <a:extLst>
              <a:ext uri="{FF2B5EF4-FFF2-40B4-BE49-F238E27FC236}">
                <a16:creationId xmlns:a16="http://schemas.microsoft.com/office/drawing/2014/main" id="{5AFE49A8-80EB-7746-54F9-50B03FEEDAAC}"/>
              </a:ext>
            </a:extLst>
          </p:cNvPr>
          <p:cNvPicPr>
            <a:picLocks noChangeAspect="1"/>
          </p:cNvPicPr>
          <p:nvPr/>
        </p:nvPicPr>
        <p:blipFill>
          <a:blip r:embed="rId4"/>
          <a:stretch>
            <a:fillRect/>
          </a:stretch>
        </p:blipFill>
        <p:spPr>
          <a:xfrm>
            <a:off x="457724" y="3326740"/>
            <a:ext cx="5518034" cy="3428865"/>
          </a:xfrm>
          <a:prstGeom prst="rect">
            <a:avLst/>
          </a:prstGeom>
        </p:spPr>
      </p:pic>
      <p:sp>
        <p:nvSpPr>
          <p:cNvPr id="3" name="Content Placeholder 2">
            <a:extLst>
              <a:ext uri="{FF2B5EF4-FFF2-40B4-BE49-F238E27FC236}">
                <a16:creationId xmlns:a16="http://schemas.microsoft.com/office/drawing/2014/main" id="{F42794D6-9527-583B-66A3-1EC05623697D}"/>
              </a:ext>
            </a:extLst>
          </p:cNvPr>
          <p:cNvSpPr>
            <a:spLocks noGrp="1"/>
          </p:cNvSpPr>
          <p:nvPr>
            <p:ph idx="1"/>
          </p:nvPr>
        </p:nvSpPr>
        <p:spPr>
          <a:xfrm>
            <a:off x="276367" y="956284"/>
            <a:ext cx="11315668" cy="1818192"/>
          </a:xfrm>
          <a:solidFill>
            <a:schemeClr val="bg1"/>
          </a:solidFill>
        </p:spPr>
        <p:txBody>
          <a:bodyPr>
            <a:normAutofit lnSpcReduction="10000"/>
          </a:bodyPr>
          <a:lstStyle/>
          <a:p>
            <a:pPr>
              <a:lnSpc>
                <a:spcPct val="120000"/>
              </a:lnSpc>
              <a:buClr>
                <a:srgbClr val="FFC000"/>
              </a:buClr>
              <a:buFont typeface="Arial" panose="020B0604020202020204" pitchFamily="34" charset="0"/>
              <a:buChar char="•"/>
            </a:pPr>
            <a:r>
              <a:rPr lang="en-US" sz="2000" dirty="0"/>
              <a:t>EMEs and FMEs are two groups of peripheral countries that engaged in financial globalization at different moments.</a:t>
            </a:r>
          </a:p>
          <a:p>
            <a:pPr lvl="1">
              <a:lnSpc>
                <a:spcPct val="120000"/>
              </a:lnSpc>
              <a:buClr>
                <a:srgbClr val="00ADD8"/>
              </a:buClr>
              <a:buSzPct val="102000"/>
              <a:buFont typeface="Courier New" panose="02070309020205020404" pitchFamily="49" charset="0"/>
              <a:buChar char="o"/>
            </a:pPr>
            <a:r>
              <a:rPr lang="en-US" sz="1600" dirty="0"/>
              <a:t>EMEs: mainly upper-middle income peripheral countries (UMIC), since the 1990s</a:t>
            </a:r>
          </a:p>
          <a:p>
            <a:pPr lvl="1">
              <a:lnSpc>
                <a:spcPct val="120000"/>
              </a:lnSpc>
              <a:buClr>
                <a:srgbClr val="00ADD8"/>
              </a:buClr>
              <a:buSzPct val="102000"/>
              <a:buFont typeface="Courier New" panose="02070309020205020404" pitchFamily="49" charset="0"/>
              <a:buChar char="o"/>
            </a:pPr>
            <a:r>
              <a:rPr lang="en-GB" sz="1600" dirty="0"/>
              <a:t>FMEs: mainly low- or lower-middle-income peripheral countries (LICs and LMICs), during the K flows boom after the GFC</a:t>
            </a:r>
            <a:endParaRPr lang="en-US" sz="1600" dirty="0"/>
          </a:p>
          <a:p>
            <a:pPr>
              <a:lnSpc>
                <a:spcPct val="12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418018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AD9A55-B871-962A-F668-8048F2321146}"/>
              </a:ext>
            </a:extLst>
          </p:cNvPr>
          <p:cNvPicPr>
            <a:picLocks noChangeAspect="1"/>
          </p:cNvPicPr>
          <p:nvPr/>
        </p:nvPicPr>
        <p:blipFill>
          <a:blip r:embed="rId2"/>
          <a:stretch>
            <a:fillRect/>
          </a:stretch>
        </p:blipFill>
        <p:spPr>
          <a:xfrm>
            <a:off x="7185325" y="1300479"/>
            <a:ext cx="4734560" cy="5452988"/>
          </a:xfrm>
          <a:prstGeom prst="rect">
            <a:avLst/>
          </a:prstGeom>
        </p:spPr>
      </p:pic>
      <p:sp>
        <p:nvSpPr>
          <p:cNvPr id="3" name="Text Placeholder 2">
            <a:extLst>
              <a:ext uri="{FF2B5EF4-FFF2-40B4-BE49-F238E27FC236}">
                <a16:creationId xmlns:a16="http://schemas.microsoft.com/office/drawing/2014/main" id="{FF5FCCE1-59A4-AAA4-A145-992B4E5AFB3F}"/>
              </a:ext>
            </a:extLst>
          </p:cNvPr>
          <p:cNvSpPr>
            <a:spLocks noGrp="1"/>
          </p:cNvSpPr>
          <p:nvPr>
            <p:ph type="body" idx="1"/>
          </p:nvPr>
        </p:nvSpPr>
        <p:spPr>
          <a:xfrm>
            <a:off x="141652" y="1191831"/>
            <a:ext cx="6481770" cy="3481938"/>
          </a:xfrm>
        </p:spPr>
        <p:txBody>
          <a:bodyPr>
            <a:normAutofit/>
          </a:bodyPr>
          <a:lstStyle/>
          <a:p>
            <a:pPr algn="just">
              <a:lnSpc>
                <a:spcPct val="110000"/>
              </a:lnSpc>
              <a:buClr>
                <a:schemeClr val="accent2"/>
              </a:buClr>
            </a:pPr>
            <a:r>
              <a:rPr lang="en-US" dirty="0"/>
              <a:t>FMEs are particularly exposed to monetary and financial asymmetries</a:t>
            </a:r>
          </a:p>
          <a:p>
            <a:pPr algn="just">
              <a:lnSpc>
                <a:spcPct val="110000"/>
              </a:lnSpc>
              <a:buClr>
                <a:schemeClr val="accent2"/>
              </a:buClr>
            </a:pPr>
            <a:endParaRPr lang="en-US" dirty="0"/>
          </a:p>
          <a:p>
            <a:pPr marL="114300" indent="0" algn="just">
              <a:lnSpc>
                <a:spcPct val="110000"/>
              </a:lnSpc>
              <a:buClr>
                <a:schemeClr val="accent2"/>
              </a:buClr>
              <a:buNone/>
            </a:pPr>
            <a:endParaRPr lang="en-US" dirty="0"/>
          </a:p>
          <a:p>
            <a:pPr lvl="1" algn="just">
              <a:lnSpc>
                <a:spcPct val="110000"/>
              </a:lnSpc>
              <a:buClr>
                <a:srgbClr val="0070C0"/>
              </a:buClr>
              <a:buFont typeface="Courier New" panose="02070309020205020404" pitchFamily="49" charset="0"/>
              <a:buChar char="o"/>
            </a:pPr>
            <a:r>
              <a:rPr lang="en-US" dirty="0"/>
              <a:t>Contribution of less than 10% of developing countries’ total output, but carry 20% of the external public debt</a:t>
            </a:r>
          </a:p>
          <a:p>
            <a:pPr marL="596900" lvl="1" indent="0" algn="just">
              <a:lnSpc>
                <a:spcPct val="110000"/>
              </a:lnSpc>
              <a:buClr>
                <a:srgbClr val="0070C0"/>
              </a:buClr>
              <a:buNone/>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US" dirty="0"/>
          </a:p>
          <a:p>
            <a:pPr algn="just">
              <a:lnSpc>
                <a:spcPct val="110000"/>
              </a:lnSpc>
              <a:buClr>
                <a:schemeClr val="accent2"/>
              </a:buClr>
            </a:pPr>
            <a:endParaRPr lang="en-CH" dirty="0"/>
          </a:p>
        </p:txBody>
      </p:sp>
      <p:sp>
        <p:nvSpPr>
          <p:cNvPr id="7" name="Title 1">
            <a:extLst>
              <a:ext uri="{FF2B5EF4-FFF2-40B4-BE49-F238E27FC236}">
                <a16:creationId xmlns:a16="http://schemas.microsoft.com/office/drawing/2014/main" id="{95C4F4DF-32D6-5E98-8732-50E8ADDFE6C2}"/>
              </a:ext>
            </a:extLst>
          </p:cNvPr>
          <p:cNvSpPr txBox="1">
            <a:spLocks/>
          </p:cNvSpPr>
          <p:nvPr/>
        </p:nvSpPr>
        <p:spPr>
          <a:xfrm>
            <a:off x="328283" y="0"/>
            <a:ext cx="10058400" cy="8273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098D2"/>
                </a:solidFill>
                <a:latin typeface="Helvetica Neue LT Std 55 Roman" panose="020B0604020202020204" pitchFamily="34" charset="0"/>
                <a:ea typeface="Helvetica Neue" charset="0"/>
                <a:cs typeface="Helvetica Neue" charset="0"/>
              </a:defRPr>
            </a:lvl1pPr>
          </a:lstStyle>
          <a:p>
            <a:r>
              <a:rPr lang="pt-BR" sz="4000" dirty="0"/>
              <a:t>Asymmetries across financial periphery</a:t>
            </a:r>
          </a:p>
        </p:txBody>
      </p:sp>
      <p:sp>
        <p:nvSpPr>
          <p:cNvPr id="14" name="TextBox 13">
            <a:extLst>
              <a:ext uri="{FF2B5EF4-FFF2-40B4-BE49-F238E27FC236}">
                <a16:creationId xmlns:a16="http://schemas.microsoft.com/office/drawing/2014/main" id="{C4B6BB41-A957-C9FB-3670-07BEE8C1C2EF}"/>
              </a:ext>
            </a:extLst>
          </p:cNvPr>
          <p:cNvSpPr txBox="1"/>
          <p:nvPr/>
        </p:nvSpPr>
        <p:spPr>
          <a:xfrm>
            <a:off x="7457440" y="901527"/>
            <a:ext cx="4734560" cy="584775"/>
          </a:xfrm>
          <a:prstGeom prst="rect">
            <a:avLst/>
          </a:prstGeom>
          <a:noFill/>
        </p:spPr>
        <p:txBody>
          <a:bodyPr wrap="square" rtlCol="0">
            <a:spAutoFit/>
          </a:bodyPr>
          <a:lstStyle/>
          <a:p>
            <a:pPr algn="ctr"/>
            <a:r>
              <a:rPr lang="en-US" sz="1600" b="1" dirty="0">
                <a:solidFill>
                  <a:schemeClr val="tx1">
                    <a:lumMod val="65000"/>
                    <a:lumOff val="35000"/>
                  </a:schemeClr>
                </a:solidFill>
              </a:rPr>
              <a:t>Shares with respect to all developing countries’ aggregates (%)</a:t>
            </a:r>
            <a:endParaRPr lang="en-CH" sz="1600" b="1" dirty="0">
              <a:solidFill>
                <a:schemeClr val="tx1">
                  <a:lumMod val="65000"/>
                  <a:lumOff val="35000"/>
                </a:schemeClr>
              </a:solidFill>
            </a:endParaRPr>
          </a:p>
        </p:txBody>
      </p:sp>
      <p:sp>
        <p:nvSpPr>
          <p:cNvPr id="16" name="Oval 15">
            <a:extLst>
              <a:ext uri="{FF2B5EF4-FFF2-40B4-BE49-F238E27FC236}">
                <a16:creationId xmlns:a16="http://schemas.microsoft.com/office/drawing/2014/main" id="{09A631D2-D3A9-3CDD-5642-2023CC10998B}"/>
              </a:ext>
            </a:extLst>
          </p:cNvPr>
          <p:cNvSpPr/>
          <p:nvPr/>
        </p:nvSpPr>
        <p:spPr>
          <a:xfrm>
            <a:off x="9400341" y="4421275"/>
            <a:ext cx="537479" cy="401934"/>
          </a:xfrm>
          <a:prstGeom prst="ellipse">
            <a:avLst/>
          </a:prstGeom>
          <a:noFill/>
          <a:ln w="19050">
            <a:solidFill>
              <a:srgbClr val="F3B8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Oval 16">
            <a:extLst>
              <a:ext uri="{FF2B5EF4-FFF2-40B4-BE49-F238E27FC236}">
                <a16:creationId xmlns:a16="http://schemas.microsoft.com/office/drawing/2014/main" id="{A6A92E4A-A90B-77F8-2B33-B366C212E01E}"/>
              </a:ext>
            </a:extLst>
          </p:cNvPr>
          <p:cNvSpPr/>
          <p:nvPr/>
        </p:nvSpPr>
        <p:spPr>
          <a:xfrm>
            <a:off x="10898664" y="3978812"/>
            <a:ext cx="741680" cy="804202"/>
          </a:xfrm>
          <a:prstGeom prst="ellipse">
            <a:avLst/>
          </a:prstGeom>
          <a:noFill/>
          <a:ln w="19050">
            <a:solidFill>
              <a:srgbClr val="F3B8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8745854C-3315-9021-B676-FAF964B0C7E5}"/>
              </a:ext>
            </a:extLst>
          </p:cNvPr>
          <p:cNvSpPr txBox="1"/>
          <p:nvPr/>
        </p:nvSpPr>
        <p:spPr>
          <a:xfrm>
            <a:off x="7457440" y="6596390"/>
            <a:ext cx="3596841" cy="261610"/>
          </a:xfrm>
          <a:prstGeom prst="rect">
            <a:avLst/>
          </a:prstGeom>
          <a:noFill/>
        </p:spPr>
        <p:txBody>
          <a:bodyPr wrap="square">
            <a:spAutoFit/>
          </a:bodyPr>
          <a:lstStyle/>
          <a:p>
            <a:r>
              <a:rPr lang="en-GB" sz="1100" i="1" dirty="0">
                <a:ea typeface="Calibri" panose="020F0502020204030204" pitchFamily="34" charset="0"/>
              </a:rPr>
              <a:t>Source: UNCTAD TDR (2023), </a:t>
            </a:r>
            <a:r>
              <a:rPr lang="en-GB" sz="1100" i="1" dirty="0" err="1">
                <a:ea typeface="Calibri" panose="020F0502020204030204" pitchFamily="34" charset="0"/>
              </a:rPr>
              <a:t>ch.</a:t>
            </a:r>
            <a:r>
              <a:rPr lang="en-GB" sz="1100" i="1" dirty="0">
                <a:ea typeface="Calibri" panose="020F0502020204030204" pitchFamily="34" charset="0"/>
              </a:rPr>
              <a:t> 2</a:t>
            </a:r>
            <a:endParaRPr lang="en-CH" sz="1100" i="1" dirty="0"/>
          </a:p>
        </p:txBody>
      </p:sp>
    </p:spTree>
    <p:extLst>
      <p:ext uri="{BB962C8B-B14F-4D97-AF65-F5344CB8AC3E}">
        <p14:creationId xmlns:p14="http://schemas.microsoft.com/office/powerpoint/2010/main" val="105212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C06E-81FF-865E-3589-B56DBB0C334D}"/>
              </a:ext>
            </a:extLst>
          </p:cNvPr>
          <p:cNvSpPr>
            <a:spLocks noGrp="1"/>
          </p:cNvSpPr>
          <p:nvPr>
            <p:ph type="title"/>
          </p:nvPr>
        </p:nvSpPr>
        <p:spPr>
          <a:xfrm>
            <a:off x="187000" y="9961"/>
            <a:ext cx="7231070" cy="653761"/>
          </a:xfrm>
        </p:spPr>
        <p:txBody>
          <a:bodyPr>
            <a:normAutofit fontScale="90000"/>
          </a:bodyPr>
          <a:lstStyle/>
          <a:p>
            <a:r>
              <a:rPr lang="en-CH" dirty="0"/>
              <a:t>Sources</a:t>
            </a:r>
          </a:p>
        </p:txBody>
      </p:sp>
      <p:pic>
        <p:nvPicPr>
          <p:cNvPr id="6" name="Picture 5">
            <a:extLst>
              <a:ext uri="{FF2B5EF4-FFF2-40B4-BE49-F238E27FC236}">
                <a16:creationId xmlns:a16="http://schemas.microsoft.com/office/drawing/2014/main" id="{DCFB3583-AEE0-77DF-E40D-58D70F7A6FEB}"/>
              </a:ext>
            </a:extLst>
          </p:cNvPr>
          <p:cNvPicPr>
            <a:picLocks noChangeAspect="1"/>
          </p:cNvPicPr>
          <p:nvPr/>
        </p:nvPicPr>
        <p:blipFill>
          <a:blip r:embed="rId2"/>
          <a:stretch>
            <a:fillRect/>
          </a:stretch>
        </p:blipFill>
        <p:spPr>
          <a:xfrm>
            <a:off x="1105158" y="1095008"/>
            <a:ext cx="3348785" cy="3193200"/>
          </a:xfrm>
          <a:prstGeom prst="rect">
            <a:avLst/>
          </a:prstGeom>
        </p:spPr>
      </p:pic>
      <p:sp>
        <p:nvSpPr>
          <p:cNvPr id="8" name="TextBox 7">
            <a:extLst>
              <a:ext uri="{FF2B5EF4-FFF2-40B4-BE49-F238E27FC236}">
                <a16:creationId xmlns:a16="http://schemas.microsoft.com/office/drawing/2014/main" id="{D618F235-3EB5-845C-C8D2-842B4138117C}"/>
              </a:ext>
            </a:extLst>
          </p:cNvPr>
          <p:cNvSpPr txBox="1"/>
          <p:nvPr/>
        </p:nvSpPr>
        <p:spPr>
          <a:xfrm>
            <a:off x="438460" y="4166392"/>
            <a:ext cx="4941895" cy="1384995"/>
          </a:xfrm>
          <a:prstGeom prst="rect">
            <a:avLst/>
          </a:prstGeom>
          <a:noFill/>
        </p:spPr>
        <p:txBody>
          <a:bodyPr wrap="square">
            <a:spAutoFit/>
          </a:bodyPr>
          <a:lstStyle/>
          <a:p>
            <a:pPr algn="l"/>
            <a:br>
              <a:rPr lang="en-GB" sz="1400" b="1" i="0" strike="noStrike" dirty="0">
                <a:solidFill>
                  <a:srgbClr val="0E6681"/>
                </a:solidFill>
                <a:effectLst/>
                <a:latin typeface="Poppins" panose="020B0604020202020204" pitchFamily="34" charset="0"/>
                <a:hlinkClick r:id="rId3"/>
              </a:rPr>
            </a:br>
            <a:r>
              <a:rPr lang="en-GB" sz="1400" b="1" i="0" strike="noStrike" dirty="0">
                <a:solidFill>
                  <a:srgbClr val="0E6681"/>
                </a:solidFill>
                <a:effectLst/>
                <a:latin typeface="Poppins" panose="020B0604020202020204" pitchFamily="34" charset="0"/>
                <a:hlinkClick r:id="rId3"/>
              </a:rPr>
              <a:t>Frontier-market economies as a new group of the financial periphery: patterns and transmission channels of global shocks</a:t>
            </a:r>
            <a:endParaRPr lang="en-GB" sz="1400" b="1" i="0" dirty="0">
              <a:solidFill>
                <a:srgbClr val="18110A"/>
              </a:solidFill>
              <a:effectLst/>
              <a:latin typeface="Poppins" panose="020B0604020202020204" pitchFamily="34" charset="0"/>
            </a:endParaRPr>
          </a:p>
          <a:p>
            <a:pPr algn="l"/>
            <a:r>
              <a:rPr lang="en-GB" sz="1400" b="0" i="0" strike="noStrike" dirty="0">
                <a:solidFill>
                  <a:srgbClr val="0E6681"/>
                </a:solidFill>
                <a:effectLst/>
                <a:latin typeface="Poppins" pitchFamily="2" charset="77"/>
                <a:hlinkClick r:id="rId4"/>
              </a:rPr>
              <a:t>Daniela Prates</a:t>
            </a:r>
            <a:r>
              <a:rPr lang="en-GB" sz="1400" dirty="0">
                <a:solidFill>
                  <a:srgbClr val="18110A"/>
                </a:solidFill>
                <a:latin typeface="Poppins" pitchFamily="2" charset="77"/>
              </a:rPr>
              <a:t>, </a:t>
            </a:r>
            <a:r>
              <a:rPr lang="en-GB" sz="1400" b="0" i="0" strike="noStrike" dirty="0">
                <a:solidFill>
                  <a:srgbClr val="0E6681"/>
                </a:solidFill>
                <a:effectLst/>
                <a:latin typeface="Poppins" pitchFamily="2" charset="77"/>
                <a:hlinkClick r:id="rId5"/>
              </a:rPr>
              <a:t>Barbara Fritz</a:t>
            </a:r>
            <a:r>
              <a:rPr lang="en-GB" sz="1400" strike="noStrike" dirty="0">
                <a:solidFill>
                  <a:srgbClr val="18110A"/>
                </a:solidFill>
                <a:latin typeface="Poppins" pitchFamily="2" charset="77"/>
              </a:rPr>
              <a:t> </a:t>
            </a:r>
            <a:r>
              <a:rPr lang="en-GB" sz="1400" b="0" i="0" dirty="0">
                <a:solidFill>
                  <a:srgbClr val="18110A"/>
                </a:solidFill>
                <a:effectLst/>
                <a:latin typeface="Poppins" pitchFamily="2" charset="77"/>
              </a:rPr>
              <a:t>and </a:t>
            </a:r>
            <a:r>
              <a:rPr lang="en-GB" sz="1400" b="0" i="0" strike="noStrike" dirty="0">
                <a:solidFill>
                  <a:srgbClr val="0E6681"/>
                </a:solidFill>
                <a:effectLst/>
                <a:latin typeface="Poppins" pitchFamily="2" charset="77"/>
                <a:hlinkClick r:id="rId6"/>
              </a:rPr>
              <a:t>Luiz Fernando de Paula</a:t>
            </a:r>
            <a:endParaRPr lang="en-GB" sz="1400" b="0" i="0" dirty="0">
              <a:solidFill>
                <a:srgbClr val="18110A"/>
              </a:solidFill>
              <a:effectLst/>
              <a:latin typeface="Poppins" pitchFamily="2" charset="77"/>
            </a:endParaRPr>
          </a:p>
        </p:txBody>
      </p:sp>
      <p:pic>
        <p:nvPicPr>
          <p:cNvPr id="9" name="Picture 8">
            <a:extLst>
              <a:ext uri="{FF2B5EF4-FFF2-40B4-BE49-F238E27FC236}">
                <a16:creationId xmlns:a16="http://schemas.microsoft.com/office/drawing/2014/main" id="{D705FAC4-9788-3367-C571-93054BA3C82A}"/>
              </a:ext>
            </a:extLst>
          </p:cNvPr>
          <p:cNvPicPr>
            <a:picLocks noChangeAspect="1"/>
          </p:cNvPicPr>
          <p:nvPr/>
        </p:nvPicPr>
        <p:blipFill>
          <a:blip r:embed="rId7"/>
          <a:stretch>
            <a:fillRect/>
          </a:stretch>
        </p:blipFill>
        <p:spPr>
          <a:xfrm>
            <a:off x="5120641" y="65333"/>
            <a:ext cx="6735445" cy="3716202"/>
          </a:xfrm>
          <a:prstGeom prst="rect">
            <a:avLst/>
          </a:prstGeom>
        </p:spPr>
      </p:pic>
      <p:pic>
        <p:nvPicPr>
          <p:cNvPr id="17" name="Picture 16">
            <a:extLst>
              <a:ext uri="{FF2B5EF4-FFF2-40B4-BE49-F238E27FC236}">
                <a16:creationId xmlns:a16="http://schemas.microsoft.com/office/drawing/2014/main" id="{AE59880B-17F1-6C16-51CD-B047760F840E}"/>
              </a:ext>
            </a:extLst>
          </p:cNvPr>
          <p:cNvPicPr>
            <a:picLocks noChangeAspect="1"/>
          </p:cNvPicPr>
          <p:nvPr/>
        </p:nvPicPr>
        <p:blipFill>
          <a:blip r:embed="rId8"/>
          <a:stretch>
            <a:fillRect/>
          </a:stretch>
        </p:blipFill>
        <p:spPr>
          <a:xfrm>
            <a:off x="5120640" y="4644107"/>
            <a:ext cx="7071360" cy="1292137"/>
          </a:xfrm>
          <a:prstGeom prst="rect">
            <a:avLst/>
          </a:prstGeom>
        </p:spPr>
      </p:pic>
      <p:pic>
        <p:nvPicPr>
          <p:cNvPr id="19" name="Picture 18">
            <a:extLst>
              <a:ext uri="{FF2B5EF4-FFF2-40B4-BE49-F238E27FC236}">
                <a16:creationId xmlns:a16="http://schemas.microsoft.com/office/drawing/2014/main" id="{29CE36C5-A3AA-164D-C789-A46C8D91F05F}"/>
              </a:ext>
            </a:extLst>
          </p:cNvPr>
          <p:cNvPicPr>
            <a:picLocks noChangeAspect="1"/>
          </p:cNvPicPr>
          <p:nvPr/>
        </p:nvPicPr>
        <p:blipFill>
          <a:blip r:embed="rId9"/>
          <a:stretch>
            <a:fillRect/>
          </a:stretch>
        </p:blipFill>
        <p:spPr>
          <a:xfrm>
            <a:off x="5120640" y="3714771"/>
            <a:ext cx="6735446" cy="930768"/>
          </a:xfrm>
          <a:prstGeom prst="rect">
            <a:avLst/>
          </a:prstGeom>
        </p:spPr>
      </p:pic>
    </p:spTree>
    <p:extLst>
      <p:ext uri="{BB962C8B-B14F-4D97-AF65-F5344CB8AC3E}">
        <p14:creationId xmlns:p14="http://schemas.microsoft.com/office/powerpoint/2010/main" val="209873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C165-E77F-C7D3-88A8-09A825F07EAB}"/>
              </a:ext>
            </a:extLst>
          </p:cNvPr>
          <p:cNvSpPr>
            <a:spLocks noGrp="1"/>
          </p:cNvSpPr>
          <p:nvPr>
            <p:ph type="title"/>
          </p:nvPr>
        </p:nvSpPr>
        <p:spPr>
          <a:xfrm>
            <a:off x="415600" y="119395"/>
            <a:ext cx="11360800" cy="763600"/>
          </a:xfrm>
        </p:spPr>
        <p:txBody>
          <a:bodyPr>
            <a:normAutofit fontScale="90000"/>
          </a:bodyPr>
          <a:lstStyle/>
          <a:p>
            <a:r>
              <a:rPr lang="en-US" dirty="0"/>
              <a:t>Why have FME’s become an asset class?</a:t>
            </a:r>
            <a:endParaRPr lang="en-CH" dirty="0"/>
          </a:p>
        </p:txBody>
      </p:sp>
      <p:sp>
        <p:nvSpPr>
          <p:cNvPr id="3" name="Text Placeholder 2">
            <a:extLst>
              <a:ext uri="{FF2B5EF4-FFF2-40B4-BE49-F238E27FC236}">
                <a16:creationId xmlns:a16="http://schemas.microsoft.com/office/drawing/2014/main" id="{C57798C9-6037-2B50-E62D-9B0F6EB57196}"/>
              </a:ext>
            </a:extLst>
          </p:cNvPr>
          <p:cNvSpPr>
            <a:spLocks noGrp="1"/>
          </p:cNvSpPr>
          <p:nvPr>
            <p:ph type="body" idx="1"/>
          </p:nvPr>
        </p:nvSpPr>
        <p:spPr>
          <a:xfrm>
            <a:off x="207800" y="898013"/>
            <a:ext cx="11776400" cy="1006640"/>
          </a:xfrm>
        </p:spPr>
        <p:txBody>
          <a:bodyPr>
            <a:normAutofit fontScale="92500" lnSpcReduction="20000"/>
          </a:bodyPr>
          <a:lstStyle/>
          <a:p>
            <a:pPr>
              <a:lnSpc>
                <a:spcPct val="120000"/>
              </a:lnSpc>
              <a:buClr>
                <a:srgbClr val="F3B811"/>
              </a:buClr>
            </a:pPr>
            <a:r>
              <a:rPr lang="en-US" sz="2800" dirty="0">
                <a:solidFill>
                  <a:schemeClr val="tx1"/>
                </a:solidFill>
                <a:latin typeface="Helvetica Neue LT Std 45 Light" panose="020B0403020202020204" pitchFamily="34" charset="0"/>
              </a:rPr>
              <a:t>C</a:t>
            </a:r>
            <a:r>
              <a:rPr lang="en-CH" sz="2800" dirty="0" err="1">
                <a:solidFill>
                  <a:schemeClr val="tx1"/>
                </a:solidFill>
                <a:latin typeface="Helvetica Neue LT Std 45 Light" panose="020B0403020202020204" pitchFamily="34" charset="0"/>
              </a:rPr>
              <a:t>ent</a:t>
            </a:r>
            <a:r>
              <a:rPr lang="en-GB" sz="2800" dirty="0">
                <a:solidFill>
                  <a:schemeClr val="tx1"/>
                </a:solidFill>
                <a:latin typeface="Helvetica Neue LT Std 45 Light" panose="020B0403020202020204" pitchFamily="34" charset="0"/>
              </a:rPr>
              <a:t>er</a:t>
            </a:r>
            <a:r>
              <a:rPr lang="en-CH" sz="2800" dirty="0">
                <a:solidFill>
                  <a:schemeClr val="tx1"/>
                </a:solidFill>
                <a:latin typeface="Helvetica Neue LT Std 45 Light" panose="020B0403020202020204" pitchFamily="34" charset="0"/>
              </a:rPr>
              <a:t>-periphery dynamics of financial globalization: integration between unequal partners</a:t>
            </a:r>
            <a:endParaRPr lang="en-US" sz="2800" dirty="0">
              <a:solidFill>
                <a:schemeClr val="tx1"/>
              </a:solidFill>
              <a:latin typeface="Helvetica Neue LT Std 45 Light" panose="020B0403020202020204" pitchFamily="34" charset="0"/>
            </a:endParaRPr>
          </a:p>
          <a:p>
            <a:pPr marL="114300" indent="0">
              <a:lnSpc>
                <a:spcPct val="120000"/>
              </a:lnSpc>
              <a:buClr>
                <a:srgbClr val="F3B811"/>
              </a:buClr>
              <a:buNone/>
            </a:pPr>
            <a:endParaRPr lang="en-US" sz="2800" dirty="0">
              <a:solidFill>
                <a:schemeClr val="tx1"/>
              </a:solidFill>
              <a:latin typeface="Helvetica Neue LT Std 45 Light" panose="020B0403020202020204" pitchFamily="34" charset="0"/>
            </a:endParaRPr>
          </a:p>
          <a:p>
            <a:pPr marL="596900" lvl="1" indent="0">
              <a:lnSpc>
                <a:spcPct val="120000"/>
              </a:lnSpc>
              <a:buClr>
                <a:srgbClr val="00ADD8"/>
              </a:buClr>
              <a:buNone/>
            </a:pPr>
            <a:endParaRPr lang="en-US" sz="2400" dirty="0"/>
          </a:p>
          <a:p>
            <a:pPr lvl="1">
              <a:lnSpc>
                <a:spcPct val="120000"/>
              </a:lnSpc>
              <a:buClr>
                <a:srgbClr val="00ADD8"/>
              </a:buClr>
            </a:pPr>
            <a:endParaRPr lang="en-US" dirty="0">
              <a:solidFill>
                <a:schemeClr val="tx1"/>
              </a:solidFill>
              <a:latin typeface="Helvetica Neue LT Std 45 Light" panose="020B0403020202020204" pitchFamily="34" charset="0"/>
            </a:endParaRPr>
          </a:p>
          <a:p>
            <a:pPr>
              <a:lnSpc>
                <a:spcPct val="120000"/>
              </a:lnSpc>
              <a:buClr>
                <a:srgbClr val="F3B811"/>
              </a:buClr>
            </a:pPr>
            <a:endParaRPr lang="en-US" dirty="0"/>
          </a:p>
          <a:p>
            <a:pPr>
              <a:lnSpc>
                <a:spcPct val="120000"/>
              </a:lnSpc>
              <a:buClr>
                <a:srgbClr val="F3B811"/>
              </a:buClr>
            </a:pPr>
            <a:endParaRPr lang="en-CH" dirty="0"/>
          </a:p>
        </p:txBody>
      </p:sp>
      <p:sp>
        <p:nvSpPr>
          <p:cNvPr id="6" name="TextBox 5">
            <a:extLst>
              <a:ext uri="{FF2B5EF4-FFF2-40B4-BE49-F238E27FC236}">
                <a16:creationId xmlns:a16="http://schemas.microsoft.com/office/drawing/2014/main" id="{51189499-662D-7E53-7549-420D66D8104C}"/>
              </a:ext>
            </a:extLst>
          </p:cNvPr>
          <p:cNvSpPr txBox="1"/>
          <p:nvPr/>
        </p:nvSpPr>
        <p:spPr>
          <a:xfrm>
            <a:off x="4330261" y="4755910"/>
            <a:ext cx="2469932" cy="523220"/>
          </a:xfrm>
          <a:prstGeom prst="rect">
            <a:avLst/>
          </a:prstGeom>
          <a:noFill/>
        </p:spPr>
        <p:txBody>
          <a:bodyPr wrap="square" rtlCol="0">
            <a:spAutoFit/>
          </a:bodyPr>
          <a:lstStyle/>
          <a:p>
            <a:r>
              <a:rPr lang="en-CH" sz="2800" b="1" dirty="0">
                <a:solidFill>
                  <a:srgbClr val="3098D2"/>
                </a:solidFill>
                <a:latin typeface="Helvetica Neue LT Std 55 Roman" panose="020B0604020202020204" pitchFamily="34" charset="0"/>
                <a:ea typeface="Helvetica Neue" charset="0"/>
                <a:cs typeface="Helvetica Neue" charset="0"/>
              </a:rPr>
              <a:t>Functionality</a:t>
            </a:r>
          </a:p>
        </p:txBody>
      </p:sp>
      <p:sp>
        <p:nvSpPr>
          <p:cNvPr id="7" name="TextBox 6">
            <a:extLst>
              <a:ext uri="{FF2B5EF4-FFF2-40B4-BE49-F238E27FC236}">
                <a16:creationId xmlns:a16="http://schemas.microsoft.com/office/drawing/2014/main" id="{6CFCF9D8-6FD2-4735-3470-1C90079FB9E7}"/>
              </a:ext>
            </a:extLst>
          </p:cNvPr>
          <p:cNvSpPr txBox="1"/>
          <p:nvPr/>
        </p:nvSpPr>
        <p:spPr>
          <a:xfrm>
            <a:off x="4249515" y="2695753"/>
            <a:ext cx="2466595" cy="523220"/>
          </a:xfrm>
          <a:prstGeom prst="rect">
            <a:avLst/>
          </a:prstGeom>
          <a:noFill/>
        </p:spPr>
        <p:txBody>
          <a:bodyPr wrap="square" rtlCol="0">
            <a:spAutoFit/>
          </a:bodyPr>
          <a:lstStyle/>
          <a:p>
            <a:r>
              <a:rPr lang="en-CH" sz="2800" b="1" dirty="0">
                <a:solidFill>
                  <a:srgbClr val="3098D2"/>
                </a:solidFill>
                <a:latin typeface="Helvetica Neue LT Std 55 Roman" panose="020B0604020202020204" pitchFamily="34" charset="0"/>
                <a:ea typeface="Helvetica Neue" charset="0"/>
                <a:cs typeface="Helvetica Neue" charset="0"/>
              </a:rPr>
              <a:t>Dependency</a:t>
            </a:r>
          </a:p>
        </p:txBody>
      </p:sp>
      <p:sp>
        <p:nvSpPr>
          <p:cNvPr id="8" name="TextBox 7">
            <a:extLst>
              <a:ext uri="{FF2B5EF4-FFF2-40B4-BE49-F238E27FC236}">
                <a16:creationId xmlns:a16="http://schemas.microsoft.com/office/drawing/2014/main" id="{03133F3A-ADC4-5BE0-8373-9F3AA731778D}"/>
              </a:ext>
            </a:extLst>
          </p:cNvPr>
          <p:cNvSpPr txBox="1"/>
          <p:nvPr/>
        </p:nvSpPr>
        <p:spPr>
          <a:xfrm>
            <a:off x="620111" y="3918820"/>
            <a:ext cx="3531475" cy="523220"/>
          </a:xfrm>
          <a:prstGeom prst="rect">
            <a:avLst/>
          </a:prstGeom>
          <a:noFill/>
        </p:spPr>
        <p:txBody>
          <a:bodyPr wrap="square" rtlCol="0">
            <a:spAutoFit/>
          </a:bodyPr>
          <a:lstStyle/>
          <a:p>
            <a:r>
              <a:rPr lang="en-CH" sz="2800" b="1" dirty="0">
                <a:solidFill>
                  <a:srgbClr val="3098D2"/>
                </a:solidFill>
                <a:latin typeface="Helvetica Neue LT Std 55 Roman" panose="020B0604020202020204" pitchFamily="34" charset="0"/>
                <a:ea typeface="Helvetica Neue" charset="0"/>
                <a:cs typeface="Helvetica Neue" charset="0"/>
              </a:rPr>
              <a:t>Financial</a:t>
            </a:r>
            <a:r>
              <a:rPr lang="en-CH" sz="2000" b="1" dirty="0">
                <a:solidFill>
                  <a:srgbClr val="3098D2"/>
                </a:solidFill>
                <a:latin typeface="Helvetica Neue LT Std 55 Roman" panose="020B0604020202020204" pitchFamily="34" charset="0"/>
                <a:ea typeface="Helvetica Neue" charset="0"/>
                <a:cs typeface="Helvetica Neue" charset="0"/>
              </a:rPr>
              <a:t> </a:t>
            </a:r>
            <a:r>
              <a:rPr lang="en-CH" sz="2800" b="1" dirty="0">
                <a:solidFill>
                  <a:srgbClr val="3098D2"/>
                </a:solidFill>
                <a:latin typeface="Helvetica Neue LT Std 55 Roman" panose="020B0604020202020204" pitchFamily="34" charset="0"/>
                <a:ea typeface="Helvetica Neue" charset="0"/>
                <a:cs typeface="Helvetica Neue" charset="0"/>
              </a:rPr>
              <a:t>Periphery</a:t>
            </a:r>
          </a:p>
        </p:txBody>
      </p:sp>
      <p:sp>
        <p:nvSpPr>
          <p:cNvPr id="9" name="TextBox 8">
            <a:extLst>
              <a:ext uri="{FF2B5EF4-FFF2-40B4-BE49-F238E27FC236}">
                <a16:creationId xmlns:a16="http://schemas.microsoft.com/office/drawing/2014/main" id="{3BC1ABA5-50C5-FC77-D540-1A3A7B2C1907}"/>
              </a:ext>
            </a:extLst>
          </p:cNvPr>
          <p:cNvSpPr txBox="1"/>
          <p:nvPr/>
        </p:nvSpPr>
        <p:spPr>
          <a:xfrm>
            <a:off x="6831978" y="3623464"/>
            <a:ext cx="4624297" cy="523220"/>
          </a:xfrm>
          <a:prstGeom prst="rect">
            <a:avLst/>
          </a:prstGeom>
          <a:noFill/>
        </p:spPr>
        <p:txBody>
          <a:bodyPr wrap="square" rtlCol="0">
            <a:spAutoFit/>
          </a:bodyPr>
          <a:lstStyle/>
          <a:p>
            <a:r>
              <a:rPr lang="en-CH" sz="2800" b="1" dirty="0">
                <a:solidFill>
                  <a:srgbClr val="3098D2"/>
                </a:solidFill>
                <a:latin typeface="Helvetica Neue LT Std 55 Roman" panose="020B0604020202020204" pitchFamily="34" charset="0"/>
                <a:ea typeface="Helvetica Neue" charset="0"/>
                <a:cs typeface="Helvetica Neue" charset="0"/>
              </a:rPr>
              <a:t>Global investors/creditors</a:t>
            </a:r>
          </a:p>
        </p:txBody>
      </p:sp>
      <p:sp>
        <p:nvSpPr>
          <p:cNvPr id="12" name="Bent Arrow 11">
            <a:extLst>
              <a:ext uri="{FF2B5EF4-FFF2-40B4-BE49-F238E27FC236}">
                <a16:creationId xmlns:a16="http://schemas.microsoft.com/office/drawing/2014/main" id="{55D4F331-190B-3E33-FFD0-D48329579BC4}"/>
              </a:ext>
            </a:extLst>
          </p:cNvPr>
          <p:cNvSpPr/>
          <p:nvPr/>
        </p:nvSpPr>
        <p:spPr>
          <a:xfrm>
            <a:off x="3951890" y="3394840"/>
            <a:ext cx="2927131" cy="557048"/>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 name="Bent Arrow 13">
            <a:extLst>
              <a:ext uri="{FF2B5EF4-FFF2-40B4-BE49-F238E27FC236}">
                <a16:creationId xmlns:a16="http://schemas.microsoft.com/office/drawing/2014/main" id="{47F2D59A-25BB-5FAB-19FD-31DBA68DC25D}"/>
              </a:ext>
            </a:extLst>
          </p:cNvPr>
          <p:cNvSpPr/>
          <p:nvPr/>
        </p:nvSpPr>
        <p:spPr>
          <a:xfrm rot="10800000">
            <a:off x="4030716" y="4034437"/>
            <a:ext cx="2769477" cy="638923"/>
          </a:xfrm>
          <a:prstGeom prst="ben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cxnSp>
        <p:nvCxnSpPr>
          <p:cNvPr id="16" name="Straight Arrow Connector 15">
            <a:extLst>
              <a:ext uri="{FF2B5EF4-FFF2-40B4-BE49-F238E27FC236}">
                <a16:creationId xmlns:a16="http://schemas.microsoft.com/office/drawing/2014/main" id="{463211FA-FA5C-AD03-316C-A2FEE4CFBF4E}"/>
              </a:ext>
            </a:extLst>
          </p:cNvPr>
          <p:cNvCxnSpPr/>
          <p:nvPr/>
        </p:nvCxnSpPr>
        <p:spPr>
          <a:xfrm>
            <a:off x="5415454" y="5276193"/>
            <a:ext cx="0" cy="378373"/>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419AE20-6D7E-7980-AAD4-62709AB39A03}"/>
              </a:ext>
            </a:extLst>
          </p:cNvPr>
          <p:cNvSpPr txBox="1"/>
          <p:nvPr/>
        </p:nvSpPr>
        <p:spPr>
          <a:xfrm>
            <a:off x="4254061" y="5729154"/>
            <a:ext cx="2814255" cy="461665"/>
          </a:xfrm>
          <a:prstGeom prst="rect">
            <a:avLst/>
          </a:prstGeom>
          <a:noFill/>
        </p:spPr>
        <p:txBody>
          <a:bodyPr wrap="square" rtlCol="0">
            <a:spAutoFit/>
          </a:bodyPr>
          <a:lstStyle/>
          <a:p>
            <a:r>
              <a:rPr lang="en-CH" sz="2400" b="1" dirty="0">
                <a:solidFill>
                  <a:srgbClr val="E0AA11"/>
                </a:solidFill>
              </a:rPr>
              <a:t>Financial returns</a:t>
            </a:r>
          </a:p>
        </p:txBody>
      </p:sp>
      <p:cxnSp>
        <p:nvCxnSpPr>
          <p:cNvPr id="18" name="Straight Arrow Connector 17">
            <a:extLst>
              <a:ext uri="{FF2B5EF4-FFF2-40B4-BE49-F238E27FC236}">
                <a16:creationId xmlns:a16="http://schemas.microsoft.com/office/drawing/2014/main" id="{79037E2D-6325-7FD0-D844-0DB3ED0C7FEF}"/>
              </a:ext>
            </a:extLst>
          </p:cNvPr>
          <p:cNvCxnSpPr>
            <a:cxnSpLocks/>
          </p:cNvCxnSpPr>
          <p:nvPr/>
        </p:nvCxnSpPr>
        <p:spPr>
          <a:xfrm flipV="1">
            <a:off x="5307720" y="2417375"/>
            <a:ext cx="0" cy="323222"/>
          </a:xfrm>
          <a:prstGeom prst="straightConnector1">
            <a:avLst/>
          </a:prstGeom>
          <a:ln w="317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D50115-3ACD-E12E-D39A-58ECDAA49794}"/>
              </a:ext>
            </a:extLst>
          </p:cNvPr>
          <p:cNvSpPr txBox="1"/>
          <p:nvPr/>
        </p:nvSpPr>
        <p:spPr>
          <a:xfrm>
            <a:off x="4151586" y="1996415"/>
            <a:ext cx="2548760" cy="461665"/>
          </a:xfrm>
          <a:prstGeom prst="rect">
            <a:avLst/>
          </a:prstGeom>
          <a:noFill/>
        </p:spPr>
        <p:txBody>
          <a:bodyPr wrap="square" rtlCol="0">
            <a:spAutoFit/>
          </a:bodyPr>
          <a:lstStyle/>
          <a:p>
            <a:r>
              <a:rPr lang="en-CH" sz="2400" b="1" dirty="0">
                <a:solidFill>
                  <a:srgbClr val="E0AA11"/>
                </a:solidFill>
              </a:rPr>
              <a:t>External finance</a:t>
            </a:r>
          </a:p>
        </p:txBody>
      </p:sp>
    </p:spTree>
    <p:extLst>
      <p:ext uri="{BB962C8B-B14F-4D97-AF65-F5344CB8AC3E}">
        <p14:creationId xmlns:p14="http://schemas.microsoft.com/office/powerpoint/2010/main" val="551005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C165-E77F-C7D3-88A8-09A825F07EAB}"/>
              </a:ext>
            </a:extLst>
          </p:cNvPr>
          <p:cNvSpPr>
            <a:spLocks noGrp="1"/>
          </p:cNvSpPr>
          <p:nvPr>
            <p:ph type="title"/>
          </p:nvPr>
        </p:nvSpPr>
        <p:spPr>
          <a:xfrm>
            <a:off x="415600" y="211567"/>
            <a:ext cx="11360800" cy="763600"/>
          </a:xfrm>
        </p:spPr>
        <p:txBody>
          <a:bodyPr>
            <a:normAutofit fontScale="90000"/>
          </a:bodyPr>
          <a:lstStyle/>
          <a:p>
            <a:r>
              <a:rPr lang="en-US" dirty="0"/>
              <a:t>Functionality: supply side</a:t>
            </a:r>
            <a:endParaRPr lang="en-CH" dirty="0"/>
          </a:p>
        </p:txBody>
      </p:sp>
      <p:sp>
        <p:nvSpPr>
          <p:cNvPr id="3" name="Text Placeholder 2">
            <a:extLst>
              <a:ext uri="{FF2B5EF4-FFF2-40B4-BE49-F238E27FC236}">
                <a16:creationId xmlns:a16="http://schemas.microsoft.com/office/drawing/2014/main" id="{C57798C9-6037-2B50-E62D-9B0F6EB57196}"/>
              </a:ext>
            </a:extLst>
          </p:cNvPr>
          <p:cNvSpPr>
            <a:spLocks noGrp="1"/>
          </p:cNvSpPr>
          <p:nvPr>
            <p:ph type="body" idx="1"/>
          </p:nvPr>
        </p:nvSpPr>
        <p:spPr>
          <a:xfrm>
            <a:off x="415600" y="1080270"/>
            <a:ext cx="11103738" cy="4395619"/>
          </a:xfrm>
        </p:spPr>
        <p:txBody>
          <a:bodyPr>
            <a:normAutofit lnSpcReduction="10000"/>
          </a:bodyPr>
          <a:lstStyle/>
          <a:p>
            <a:pPr marL="114300" indent="0" algn="just">
              <a:buClr>
                <a:srgbClr val="F3B811"/>
              </a:buClr>
              <a:buNone/>
            </a:pPr>
            <a:r>
              <a:rPr lang="en-US" b="1" dirty="0"/>
              <a:t>Push factor: </a:t>
            </a:r>
            <a:r>
              <a:rPr lang="en-CH" b="1" dirty="0"/>
              <a:t>post-GFC capital flow boom</a:t>
            </a:r>
            <a:endParaRPr lang="en-US" b="1" dirty="0"/>
          </a:p>
          <a:p>
            <a:pPr lvl="1" algn="just">
              <a:buClr>
                <a:srgbClr val="00ADD8"/>
              </a:buClr>
            </a:pPr>
            <a:endParaRPr lang="en-US" dirty="0"/>
          </a:p>
          <a:p>
            <a:pPr algn="just">
              <a:buClr>
                <a:schemeClr val="accent2"/>
              </a:buClr>
            </a:pPr>
            <a:r>
              <a:rPr lang="en-GB" dirty="0">
                <a:ea typeface="Calibri" panose="020F0502020204030204" pitchFamily="34" charset="0"/>
                <a:cs typeface="Times New Roman" panose="02020603050405020304" pitchFamily="18" charset="0"/>
              </a:rPr>
              <a:t>Global investors s</a:t>
            </a:r>
            <a:r>
              <a:rPr lang="en-GB" dirty="0">
                <a:effectLst/>
                <a:ea typeface="Calibri" panose="020F0502020204030204" pitchFamily="34" charset="0"/>
                <a:cs typeface="Times New Roman" panose="02020603050405020304" pitchFamily="18" charset="0"/>
              </a:rPr>
              <a:t>earching for yield even more aggressively </a:t>
            </a:r>
            <a:r>
              <a:rPr lang="en-GB" dirty="0">
                <a:solidFill>
                  <a:srgbClr val="00B0F0"/>
                </a:solidFill>
                <a:effectLst/>
                <a:ea typeface="Calibri" panose="020F0502020204030204" pitchFamily="34" charset="0"/>
                <a:cs typeface="Times New Roman" panose="02020603050405020304" pitchFamily="18" charset="0"/>
                <a:sym typeface="Wingdings" pitchFamily="2" charset="2"/>
              </a:rPr>
              <a:t></a:t>
            </a:r>
            <a:r>
              <a:rPr lang="en-GB" dirty="0">
                <a:effectLst/>
                <a:ea typeface="Calibri" panose="020F0502020204030204" pitchFamily="34" charset="0"/>
                <a:cs typeface="Times New Roman" panose="02020603050405020304" pitchFamily="18" charset="0"/>
              </a:rPr>
              <a:t> historically low-interest rates and quantitative easing policies in the centre</a:t>
            </a:r>
          </a:p>
          <a:p>
            <a:pPr algn="just">
              <a:buClr>
                <a:schemeClr val="accent2"/>
              </a:buClr>
            </a:pPr>
            <a:endParaRPr lang="en-GB" dirty="0">
              <a:ea typeface="Calibri" panose="020F0502020204030204" pitchFamily="34" charset="0"/>
              <a:cs typeface="Times New Roman" panose="02020603050405020304" pitchFamily="18" charset="0"/>
            </a:endParaRPr>
          </a:p>
          <a:p>
            <a:pPr algn="just">
              <a:buClr>
                <a:schemeClr val="accent2"/>
              </a:buClr>
            </a:pPr>
            <a:r>
              <a:rPr lang="en-US" sz="2800" dirty="0">
                <a:latin typeface="Helvetica Neue LT Std 45 Light" panose="020B0403020202020204" pitchFamily="34" charset="0"/>
                <a:cs typeface="Times New Roman" panose="02020603050405020304" pitchFamily="18" charset="0"/>
              </a:rPr>
              <a:t>Global investors targeted assets issued by EMEs but also went after a new asset class – securities issued by the FMEs – searching for higher yields and opportunities for risk diversification.</a:t>
            </a:r>
          </a:p>
          <a:p>
            <a:pPr algn="just">
              <a:buClr>
                <a:schemeClr val="accent2"/>
              </a:buClr>
            </a:pPr>
            <a:endParaRPr lang="en-GB" dirty="0">
              <a:cs typeface="Times New Roman" panose="02020603050405020304" pitchFamily="18" charset="0"/>
            </a:endParaRPr>
          </a:p>
          <a:p>
            <a:pPr algn="just">
              <a:buClr>
                <a:schemeClr val="accent2"/>
              </a:buClr>
            </a:pPr>
            <a:r>
              <a:rPr lang="en-CH" sz="2800" dirty="0"/>
              <a:t>New financial strategies to invest in the financial periphery =&gt; passively managed or benchmark-driven funds</a:t>
            </a:r>
            <a:endParaRPr lang="en-GB" sz="2800" dirty="0">
              <a:latin typeface="Helvetica Neue LT Std 45 Light" panose="020B0403020202020204" pitchFamily="34" charset="0"/>
              <a:cs typeface="Times New Roman" panose="02020603050405020304" pitchFamily="18" charset="0"/>
            </a:endParaRPr>
          </a:p>
          <a:p>
            <a:pPr algn="just">
              <a:buClr>
                <a:schemeClr val="accent2"/>
              </a:buClr>
            </a:pPr>
            <a:endParaRPr lang="en-GB" dirty="0">
              <a:cs typeface="Times New Roman" panose="02020603050405020304" pitchFamily="18" charset="0"/>
            </a:endParaRPr>
          </a:p>
          <a:p>
            <a:pPr algn="just">
              <a:buClr>
                <a:schemeClr val="accent2"/>
              </a:buClr>
            </a:pPr>
            <a:endParaRPr lang="en-CH" sz="2800" dirty="0">
              <a:latin typeface="Helvetica Neue LT Std 45 Light" panose="020B0403020202020204" pitchFamily="34" charset="0"/>
              <a:cs typeface="Times New Roman" panose="02020603050405020304" pitchFamily="18" charset="0"/>
            </a:endParaRPr>
          </a:p>
          <a:p>
            <a:pPr algn="just">
              <a:buClr>
                <a:schemeClr val="accent2"/>
              </a:buClr>
            </a:pPr>
            <a:endParaRPr lang="en-GB" dirty="0">
              <a:effectLst/>
              <a:ea typeface="Calibri" panose="020F0502020204030204" pitchFamily="34" charset="0"/>
              <a:cs typeface="Times New Roman" panose="02020603050405020304" pitchFamily="18" charset="0"/>
            </a:endParaRPr>
          </a:p>
          <a:p>
            <a:pPr algn="just">
              <a:buClr>
                <a:schemeClr val="accent2"/>
              </a:buClr>
            </a:pPr>
            <a:endParaRPr lang="en-GB" sz="2400" dirty="0">
              <a:cs typeface="Times New Roman" panose="02020603050405020304" pitchFamily="18" charset="0"/>
            </a:endParaRPr>
          </a:p>
          <a:p>
            <a:pPr algn="just">
              <a:buClr>
                <a:schemeClr val="accent2"/>
              </a:buClr>
            </a:pPr>
            <a:endParaRPr lang="en-US" sz="2400" dirty="0"/>
          </a:p>
          <a:p>
            <a:pPr lvl="1" algn="just">
              <a:buClr>
                <a:srgbClr val="00ADD8"/>
              </a:buClr>
            </a:pPr>
            <a:endParaRPr lang="en-US" b="0" dirty="0">
              <a:solidFill>
                <a:schemeClr val="tx1"/>
              </a:solidFill>
              <a:latin typeface="Helvetica Neue LT Std 45 Light" panose="020B0403020202020204" pitchFamily="34" charset="0"/>
            </a:endParaRPr>
          </a:p>
          <a:p>
            <a:pPr algn="just">
              <a:buClr>
                <a:srgbClr val="F3B811"/>
              </a:buClr>
            </a:pPr>
            <a:endParaRPr lang="en-US" dirty="0"/>
          </a:p>
          <a:p>
            <a:pPr algn="just">
              <a:buClr>
                <a:srgbClr val="F3B811"/>
              </a:buClr>
            </a:pPr>
            <a:endParaRPr lang="en-CH" dirty="0"/>
          </a:p>
        </p:txBody>
      </p:sp>
    </p:spTree>
    <p:extLst>
      <p:ext uri="{BB962C8B-B14F-4D97-AF65-F5344CB8AC3E}">
        <p14:creationId xmlns:p14="http://schemas.microsoft.com/office/powerpoint/2010/main" val="41346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5406BE-41E1-2B65-0668-DBAFF102156F}"/>
              </a:ext>
            </a:extLst>
          </p:cNvPr>
          <p:cNvPicPr>
            <a:picLocks noChangeAspect="1"/>
          </p:cNvPicPr>
          <p:nvPr/>
        </p:nvPicPr>
        <p:blipFill>
          <a:blip r:embed="rId3"/>
          <a:stretch>
            <a:fillRect/>
          </a:stretch>
        </p:blipFill>
        <p:spPr>
          <a:xfrm>
            <a:off x="2170793" y="2504120"/>
            <a:ext cx="7772400" cy="4290210"/>
          </a:xfrm>
          <a:prstGeom prst="rect">
            <a:avLst/>
          </a:prstGeom>
        </p:spPr>
      </p:pic>
      <p:sp>
        <p:nvSpPr>
          <p:cNvPr id="3" name="Content Placeholder 2">
            <a:extLst>
              <a:ext uri="{FF2B5EF4-FFF2-40B4-BE49-F238E27FC236}">
                <a16:creationId xmlns:a16="http://schemas.microsoft.com/office/drawing/2014/main" id="{3B481BFC-7B61-93F5-0DAB-D067CEE673E5}"/>
              </a:ext>
            </a:extLst>
          </p:cNvPr>
          <p:cNvSpPr>
            <a:spLocks noGrp="1"/>
          </p:cNvSpPr>
          <p:nvPr>
            <p:ph idx="1"/>
          </p:nvPr>
        </p:nvSpPr>
        <p:spPr>
          <a:xfrm>
            <a:off x="337587" y="934281"/>
            <a:ext cx="11438813" cy="1292487"/>
          </a:xfrm>
          <a:solidFill>
            <a:schemeClr val="bg1"/>
          </a:solidFill>
        </p:spPr>
        <p:txBody>
          <a:bodyPr>
            <a:noAutofit/>
          </a:bodyPr>
          <a:lstStyle/>
          <a:p>
            <a:pPr>
              <a:lnSpc>
                <a:spcPct val="100000"/>
              </a:lnSpc>
              <a:spcAft>
                <a:spcPts val="600"/>
              </a:spcAft>
              <a:buClr>
                <a:srgbClr val="FFC000"/>
              </a:buClr>
              <a:buFont typeface="Arial" panose="020B0604020202020204" pitchFamily="34" charset="0"/>
              <a:buChar char="•"/>
            </a:pPr>
            <a:r>
              <a:rPr lang="en-CH" sz="2200" dirty="0"/>
              <a:t>Inclusion of FMEs in this investment pattern in 2011: launch of the J.P Morgan NextGen (17 countries to 38 in 2020)</a:t>
            </a:r>
            <a:endParaRPr lang="en-US" sz="2200" dirty="0"/>
          </a:p>
          <a:p>
            <a:pPr>
              <a:lnSpc>
                <a:spcPct val="100000"/>
              </a:lnSpc>
              <a:spcAft>
                <a:spcPts val="600"/>
              </a:spcAft>
              <a:buClr>
                <a:srgbClr val="FFC000"/>
              </a:buClr>
              <a:buFont typeface="Arial" panose="020B0604020202020204" pitchFamily="34" charset="0"/>
              <a:buChar char="•"/>
            </a:pPr>
            <a:r>
              <a:rPr lang="en-US" sz="2200" dirty="0"/>
              <a:t>FMEs fill the vacuum in the high yield/non-investment grade segment left by major EMEs</a:t>
            </a:r>
            <a:endParaRPr lang="en-CH" sz="2200" dirty="0"/>
          </a:p>
          <a:p>
            <a:pPr lvl="1">
              <a:lnSpc>
                <a:spcPct val="100000"/>
              </a:lnSpc>
              <a:spcAft>
                <a:spcPts val="600"/>
              </a:spcAft>
              <a:buFont typeface="Arial" panose="020B0604020202020204" pitchFamily="34" charset="0"/>
              <a:buChar char="•"/>
            </a:pPr>
            <a:endParaRPr lang="en-CH" sz="2200" dirty="0"/>
          </a:p>
          <a:p>
            <a:pPr marL="0" indent="0">
              <a:lnSpc>
                <a:spcPct val="100000"/>
              </a:lnSpc>
              <a:spcAft>
                <a:spcPts val="600"/>
              </a:spcAft>
              <a:buNone/>
            </a:pPr>
            <a:endParaRPr lang="en-CH" sz="2200" dirty="0"/>
          </a:p>
          <a:p>
            <a:pPr marL="201168" lvl="1" indent="0">
              <a:lnSpc>
                <a:spcPct val="100000"/>
              </a:lnSpc>
              <a:spcAft>
                <a:spcPts val="600"/>
              </a:spcAft>
              <a:buNone/>
            </a:pPr>
            <a:endParaRPr lang="en-CH" sz="2200" dirty="0"/>
          </a:p>
          <a:p>
            <a:pPr lvl="2">
              <a:lnSpc>
                <a:spcPct val="100000"/>
              </a:lnSpc>
              <a:spcAft>
                <a:spcPts val="600"/>
              </a:spcAft>
              <a:buFont typeface="Arial" panose="020B0604020202020204" pitchFamily="34" charset="0"/>
              <a:buChar char="•"/>
            </a:pPr>
            <a:endParaRPr lang="en-CH" sz="2200" dirty="0"/>
          </a:p>
        </p:txBody>
      </p:sp>
      <p:sp>
        <p:nvSpPr>
          <p:cNvPr id="9" name="Title 1">
            <a:extLst>
              <a:ext uri="{FF2B5EF4-FFF2-40B4-BE49-F238E27FC236}">
                <a16:creationId xmlns:a16="http://schemas.microsoft.com/office/drawing/2014/main" id="{8C359131-E9C0-180B-0EB5-F9B079526991}"/>
              </a:ext>
            </a:extLst>
          </p:cNvPr>
          <p:cNvSpPr>
            <a:spLocks noGrp="1"/>
          </p:cNvSpPr>
          <p:nvPr>
            <p:ph type="title"/>
          </p:nvPr>
        </p:nvSpPr>
        <p:spPr>
          <a:xfrm>
            <a:off x="415600" y="211567"/>
            <a:ext cx="11360800" cy="763600"/>
          </a:xfrm>
        </p:spPr>
        <p:txBody>
          <a:bodyPr>
            <a:normAutofit/>
          </a:bodyPr>
          <a:lstStyle/>
          <a:p>
            <a:r>
              <a:rPr lang="en-US" dirty="0"/>
              <a:t>Functionality: supply side</a:t>
            </a:r>
            <a:endParaRPr lang="en-CH" dirty="0"/>
          </a:p>
        </p:txBody>
      </p:sp>
      <p:sp>
        <p:nvSpPr>
          <p:cNvPr id="5" name="TextBox 4">
            <a:extLst>
              <a:ext uri="{FF2B5EF4-FFF2-40B4-BE49-F238E27FC236}">
                <a16:creationId xmlns:a16="http://schemas.microsoft.com/office/drawing/2014/main" id="{31C8E6C0-6303-0ADE-814A-6A5750AA26C8}"/>
              </a:ext>
            </a:extLst>
          </p:cNvPr>
          <p:cNvSpPr txBox="1"/>
          <p:nvPr/>
        </p:nvSpPr>
        <p:spPr>
          <a:xfrm>
            <a:off x="2431023" y="6486553"/>
            <a:ext cx="6505460" cy="261610"/>
          </a:xfrm>
          <a:prstGeom prst="rect">
            <a:avLst/>
          </a:prstGeom>
          <a:noFill/>
        </p:spPr>
        <p:txBody>
          <a:bodyPr wrap="square">
            <a:spAutoFit/>
          </a:bodyPr>
          <a:lstStyle/>
          <a:p>
            <a:r>
              <a:rPr lang="en-GB" sz="1100" dirty="0">
                <a:ea typeface="Calibri" panose="020F0502020204030204" pitchFamily="34" charset="0"/>
              </a:rPr>
              <a:t>UNCTAD TDR (2023), </a:t>
            </a:r>
            <a:r>
              <a:rPr lang="en-GB" sz="1100" dirty="0" err="1">
                <a:ea typeface="Calibri" panose="020F0502020204030204" pitchFamily="34" charset="0"/>
              </a:rPr>
              <a:t>ch.</a:t>
            </a:r>
            <a:r>
              <a:rPr lang="en-GB" sz="1100" dirty="0">
                <a:ea typeface="Calibri" panose="020F0502020204030204" pitchFamily="34" charset="0"/>
              </a:rPr>
              <a:t> 2</a:t>
            </a:r>
            <a:endParaRPr lang="en-CH" sz="1100" dirty="0"/>
          </a:p>
        </p:txBody>
      </p:sp>
      <p:sp>
        <p:nvSpPr>
          <p:cNvPr id="7" name="Title 1">
            <a:extLst>
              <a:ext uri="{FF2B5EF4-FFF2-40B4-BE49-F238E27FC236}">
                <a16:creationId xmlns:a16="http://schemas.microsoft.com/office/drawing/2014/main" id="{1877444D-982F-78FB-E927-8EE206225438}"/>
              </a:ext>
            </a:extLst>
          </p:cNvPr>
          <p:cNvSpPr txBox="1">
            <a:spLocks/>
          </p:cNvSpPr>
          <p:nvPr/>
        </p:nvSpPr>
        <p:spPr>
          <a:xfrm>
            <a:off x="3539648" y="2226767"/>
            <a:ext cx="7110599" cy="383821"/>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600" b="1" dirty="0">
                <a:latin typeface="+mn-lt"/>
              </a:rPr>
              <a:t>Distribution of credit ratings in EMEs and FMEs (%)</a:t>
            </a:r>
            <a:endParaRPr lang="pt-BR" sz="1600" b="1" dirty="0">
              <a:latin typeface="+mn-lt"/>
            </a:endParaRPr>
          </a:p>
        </p:txBody>
      </p:sp>
    </p:spTree>
    <p:extLst>
      <p:ext uri="{BB962C8B-B14F-4D97-AF65-F5344CB8AC3E}">
        <p14:creationId xmlns:p14="http://schemas.microsoft.com/office/powerpoint/2010/main" val="22846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674018" y="2064723"/>
            <a:ext cx="8843963" cy="923925"/>
          </a:xfrm>
        </p:spPr>
        <p:txBody>
          <a:bodyPr/>
          <a:lstStyle/>
          <a:p>
            <a:r>
              <a:rPr lang="en-US" dirty="0"/>
              <a:t>Setting the scene</a:t>
            </a:r>
          </a:p>
        </p:txBody>
      </p:sp>
    </p:spTree>
    <p:extLst>
      <p:ext uri="{BB962C8B-B14F-4D97-AF65-F5344CB8AC3E}">
        <p14:creationId xmlns:p14="http://schemas.microsoft.com/office/powerpoint/2010/main" val="151628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A20938-2C37-5107-E63F-93F33050813E}"/>
              </a:ext>
            </a:extLst>
          </p:cNvPr>
          <p:cNvSpPr txBox="1"/>
          <p:nvPr/>
        </p:nvSpPr>
        <p:spPr>
          <a:xfrm>
            <a:off x="-1053761" y="2305615"/>
            <a:ext cx="5122255" cy="3170099"/>
          </a:xfrm>
          <a:prstGeom prst="rect">
            <a:avLst/>
          </a:prstGeom>
          <a:noFill/>
        </p:spPr>
        <p:txBody>
          <a:bodyPr wrap="square">
            <a:spAutoFit/>
          </a:bodyPr>
          <a:lstStyle/>
          <a:p>
            <a:pPr marL="1828800" lvl="3" indent="-457200" algn="just">
              <a:buClr>
                <a:schemeClr val="accent2"/>
              </a:buClr>
              <a:buAutoNum type="arabicPeriod"/>
            </a:pPr>
            <a:r>
              <a:rPr lang="en-US" sz="2000" dirty="0"/>
              <a:t>Increasing share in global investors’ portfolios </a:t>
            </a:r>
            <a:r>
              <a:rPr lang="en-US" sz="2000" dirty="0">
                <a:solidFill>
                  <a:schemeClr val="accent1"/>
                </a:solidFill>
              </a:rPr>
              <a:t>=&gt;</a:t>
            </a:r>
            <a:r>
              <a:rPr lang="en-US" sz="2000" dirty="0"/>
              <a:t> less volatility </a:t>
            </a:r>
            <a:r>
              <a:rPr lang="en-US" sz="2000" dirty="0">
                <a:solidFill>
                  <a:schemeClr val="accent1"/>
                </a:solidFill>
              </a:rPr>
              <a:t>=&gt;</a:t>
            </a:r>
            <a:r>
              <a:rPr lang="en-US" sz="2000" dirty="0"/>
              <a:t> lower returns</a:t>
            </a:r>
          </a:p>
          <a:p>
            <a:pPr marL="1828800" lvl="3" indent="-457200" algn="just">
              <a:buClr>
                <a:schemeClr val="accent2"/>
              </a:buClr>
              <a:buAutoNum type="arabicPeriod"/>
            </a:pPr>
            <a:endParaRPr lang="en-US" sz="2000" dirty="0"/>
          </a:p>
          <a:p>
            <a:pPr marL="1828800" lvl="3" indent="-457200" algn="just">
              <a:buClr>
                <a:schemeClr val="accent2"/>
              </a:buClr>
              <a:buFontTx/>
              <a:buAutoNum type="arabicPeriod"/>
            </a:pPr>
            <a:endParaRPr lang="en-US" sz="2000" dirty="0"/>
          </a:p>
          <a:p>
            <a:pPr marL="1828800" lvl="3" indent="-457200" algn="just">
              <a:buClr>
                <a:schemeClr val="accent2"/>
              </a:buClr>
              <a:buFontTx/>
              <a:buAutoNum type="arabicPeriod"/>
            </a:pPr>
            <a:r>
              <a:rPr lang="en-US" sz="2000" dirty="0"/>
              <a:t>FX reserve accumulation and “sound” macro policies </a:t>
            </a:r>
            <a:r>
              <a:rPr lang="en-US" sz="2000" dirty="0">
                <a:solidFill>
                  <a:schemeClr val="accent1"/>
                </a:solidFill>
              </a:rPr>
              <a:t>=&gt;</a:t>
            </a:r>
            <a:r>
              <a:rPr lang="en-US" sz="2000" dirty="0"/>
              <a:t> positive impact on CRA evaluations</a:t>
            </a:r>
          </a:p>
          <a:p>
            <a:pPr lvl="3" algn="just">
              <a:buClr>
                <a:schemeClr val="accent2"/>
              </a:buClr>
              <a:buFont typeface="Arial" panose="020B0604020202020204" pitchFamily="34" charset="0"/>
              <a:buChar char="•"/>
            </a:pPr>
            <a:endParaRPr lang="en-US" sz="2000" dirty="0"/>
          </a:p>
        </p:txBody>
      </p:sp>
      <p:sp>
        <p:nvSpPr>
          <p:cNvPr id="11" name="Title 1">
            <a:extLst>
              <a:ext uri="{FF2B5EF4-FFF2-40B4-BE49-F238E27FC236}">
                <a16:creationId xmlns:a16="http://schemas.microsoft.com/office/drawing/2014/main" id="{B091BF36-0FB2-CCDD-5AC6-53912FD444F7}"/>
              </a:ext>
            </a:extLst>
          </p:cNvPr>
          <p:cNvSpPr txBox="1">
            <a:spLocks/>
          </p:cNvSpPr>
          <p:nvPr/>
        </p:nvSpPr>
        <p:spPr>
          <a:xfrm>
            <a:off x="5168636" y="1169913"/>
            <a:ext cx="7110599" cy="526727"/>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800" b="1" dirty="0">
                <a:latin typeface="+mn-lt"/>
              </a:rPr>
              <a:t>Global external liabilities of EMEs and FMEs - USD billion</a:t>
            </a:r>
            <a:endParaRPr lang="pt-BR" sz="1800" b="1" dirty="0">
              <a:latin typeface="+mn-lt"/>
            </a:endParaRPr>
          </a:p>
        </p:txBody>
      </p:sp>
      <p:pic>
        <p:nvPicPr>
          <p:cNvPr id="12" name="Content Placeholder 3">
            <a:extLst>
              <a:ext uri="{FF2B5EF4-FFF2-40B4-BE49-F238E27FC236}">
                <a16:creationId xmlns:a16="http://schemas.microsoft.com/office/drawing/2014/main" id="{DF1E29C5-0936-7A0E-9F9A-750C3D3D18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59291" y="1748720"/>
            <a:ext cx="7732709" cy="4629270"/>
          </a:xfrm>
          <a:prstGeom prst="rect">
            <a:avLst/>
          </a:prstGeom>
          <a:noFill/>
        </p:spPr>
      </p:pic>
      <p:sp>
        <p:nvSpPr>
          <p:cNvPr id="14" name="TextBox 13">
            <a:extLst>
              <a:ext uri="{FF2B5EF4-FFF2-40B4-BE49-F238E27FC236}">
                <a16:creationId xmlns:a16="http://schemas.microsoft.com/office/drawing/2014/main" id="{B3AAAF4E-B14F-E323-552D-352B6C3C7031}"/>
              </a:ext>
            </a:extLst>
          </p:cNvPr>
          <p:cNvSpPr txBox="1"/>
          <p:nvPr/>
        </p:nvSpPr>
        <p:spPr>
          <a:xfrm>
            <a:off x="4459291" y="6550223"/>
            <a:ext cx="7732709" cy="307777"/>
          </a:xfrm>
          <a:prstGeom prst="rect">
            <a:avLst/>
          </a:prstGeom>
          <a:solidFill>
            <a:schemeClr val="bg1"/>
          </a:solidFill>
        </p:spPr>
        <p:txBody>
          <a:bodyPr wrap="square">
            <a:spAutoFit/>
          </a:bodyPr>
          <a:lstStyle/>
          <a:p>
            <a:r>
              <a:rPr lang="en-GB" sz="1400" dirty="0">
                <a:effectLst/>
                <a:ea typeface="Calibri" panose="020F0502020204030204" pitchFamily="34" charset="0"/>
              </a:rPr>
              <a:t>Source: Prates at. al 2023</a:t>
            </a:r>
            <a:r>
              <a:rPr lang="en-GB" sz="1400" dirty="0">
                <a:ea typeface="Calibri" panose="020F0502020204030204" pitchFamily="34" charset="0"/>
              </a:rPr>
              <a:t> based on </a:t>
            </a:r>
            <a:r>
              <a:rPr lang="en-GB" sz="1400" dirty="0" err="1">
                <a:ea typeface="Calibri" panose="020F0502020204030204" pitchFamily="34" charset="0"/>
              </a:rPr>
              <a:t>Milesi</a:t>
            </a:r>
            <a:r>
              <a:rPr lang="en-GB" sz="1400" dirty="0">
                <a:ea typeface="Calibri" panose="020F0502020204030204" pitchFamily="34" charset="0"/>
              </a:rPr>
              <a:t> &amp; </a:t>
            </a:r>
            <a:r>
              <a:rPr lang="en-GB" sz="1400" dirty="0" err="1">
                <a:ea typeface="Calibri" panose="020F0502020204030204" pitchFamily="34" charset="0"/>
              </a:rPr>
              <a:t>Ferreti</a:t>
            </a:r>
            <a:r>
              <a:rPr lang="en-GB" sz="1400" dirty="0">
                <a:effectLst/>
                <a:ea typeface="Calibri" panose="020F0502020204030204" pitchFamily="34" charset="0"/>
              </a:rPr>
              <a:t> </a:t>
            </a:r>
            <a:endParaRPr lang="en-CH" sz="1400" dirty="0"/>
          </a:p>
        </p:txBody>
      </p:sp>
      <p:sp>
        <p:nvSpPr>
          <p:cNvPr id="16" name="TextBox 15">
            <a:extLst>
              <a:ext uri="{FF2B5EF4-FFF2-40B4-BE49-F238E27FC236}">
                <a16:creationId xmlns:a16="http://schemas.microsoft.com/office/drawing/2014/main" id="{6A8A22E2-E901-585B-A5EC-8DFAA868A377}"/>
              </a:ext>
            </a:extLst>
          </p:cNvPr>
          <p:cNvSpPr txBox="1"/>
          <p:nvPr/>
        </p:nvSpPr>
        <p:spPr>
          <a:xfrm>
            <a:off x="415600" y="1169914"/>
            <a:ext cx="3525531" cy="707886"/>
          </a:xfrm>
          <a:prstGeom prst="rect">
            <a:avLst/>
          </a:prstGeom>
          <a:noFill/>
        </p:spPr>
        <p:txBody>
          <a:bodyPr wrap="square">
            <a:spAutoFit/>
          </a:bodyPr>
          <a:lstStyle/>
          <a:p>
            <a:pPr algn="ctr"/>
            <a:r>
              <a:rPr lang="en-US" sz="2000" b="1" dirty="0">
                <a:solidFill>
                  <a:schemeClr val="accent1"/>
                </a:solidFill>
              </a:rPr>
              <a:t> Why EME’s climbed the rating scale?</a:t>
            </a:r>
            <a:endParaRPr lang="en-CH" sz="2000" b="1" dirty="0">
              <a:solidFill>
                <a:schemeClr val="accent1"/>
              </a:solidFill>
            </a:endParaRPr>
          </a:p>
        </p:txBody>
      </p:sp>
      <p:sp>
        <p:nvSpPr>
          <p:cNvPr id="2" name="Title 1">
            <a:extLst>
              <a:ext uri="{FF2B5EF4-FFF2-40B4-BE49-F238E27FC236}">
                <a16:creationId xmlns:a16="http://schemas.microsoft.com/office/drawing/2014/main" id="{01CC0388-2FEB-A938-A19E-3D5497AA69D8}"/>
              </a:ext>
            </a:extLst>
          </p:cNvPr>
          <p:cNvSpPr>
            <a:spLocks noGrp="1"/>
          </p:cNvSpPr>
          <p:nvPr>
            <p:ph type="title"/>
          </p:nvPr>
        </p:nvSpPr>
        <p:spPr>
          <a:xfrm>
            <a:off x="415600" y="211567"/>
            <a:ext cx="11360800" cy="763600"/>
          </a:xfrm>
        </p:spPr>
        <p:txBody>
          <a:bodyPr>
            <a:normAutofit/>
          </a:bodyPr>
          <a:lstStyle/>
          <a:p>
            <a:r>
              <a:rPr lang="en-US" dirty="0"/>
              <a:t>Functionality: supply side</a:t>
            </a:r>
            <a:endParaRPr lang="en-CH" dirty="0"/>
          </a:p>
        </p:txBody>
      </p:sp>
    </p:spTree>
    <p:extLst>
      <p:ext uri="{BB962C8B-B14F-4D97-AF65-F5344CB8AC3E}">
        <p14:creationId xmlns:p14="http://schemas.microsoft.com/office/powerpoint/2010/main" val="2487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0FEA3564-CE0B-0686-859D-4C00C37FE084}"/>
              </a:ext>
            </a:extLst>
          </p:cNvPr>
          <p:cNvSpPr/>
          <p:nvPr/>
        </p:nvSpPr>
        <p:spPr>
          <a:xfrm>
            <a:off x="9602875" y="3437263"/>
            <a:ext cx="1868725" cy="216525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 name="Content Placeholder 2">
            <a:extLst>
              <a:ext uri="{FF2B5EF4-FFF2-40B4-BE49-F238E27FC236}">
                <a16:creationId xmlns:a16="http://schemas.microsoft.com/office/drawing/2014/main" id="{F0AA58FE-9325-6EAB-44FC-92348C62C306}"/>
              </a:ext>
            </a:extLst>
          </p:cNvPr>
          <p:cNvSpPr>
            <a:spLocks noGrp="1"/>
          </p:cNvSpPr>
          <p:nvPr>
            <p:ph idx="1"/>
          </p:nvPr>
        </p:nvSpPr>
        <p:spPr>
          <a:xfrm>
            <a:off x="498853" y="1675746"/>
            <a:ext cx="8605390" cy="3797401"/>
          </a:xfrm>
        </p:spPr>
        <p:txBody>
          <a:bodyPr>
            <a:normAutofit lnSpcReduction="10000"/>
          </a:bodyPr>
          <a:lstStyle/>
          <a:p>
            <a:pPr algn="just">
              <a:lnSpc>
                <a:spcPct val="110000"/>
              </a:lnSpc>
              <a:spcAft>
                <a:spcPts val="1400"/>
              </a:spcAft>
              <a:buClr>
                <a:schemeClr val="accent2"/>
              </a:buClr>
              <a:buFont typeface="Arial" panose="020B0604020202020204" pitchFamily="34" charset="0"/>
              <a:buChar char="•"/>
            </a:pPr>
            <a:r>
              <a:rPr lang="en-US" dirty="0"/>
              <a:t>FMEs’ sovereigns started to tap international capital markets to close the balance of payment gap and development financing needs.</a:t>
            </a:r>
          </a:p>
          <a:p>
            <a:pPr algn="just">
              <a:lnSpc>
                <a:spcPct val="110000"/>
              </a:lnSpc>
              <a:spcAft>
                <a:spcPts val="1400"/>
              </a:spcAft>
              <a:buClr>
                <a:schemeClr val="accent2"/>
              </a:buClr>
              <a:buFont typeface="Arial" panose="020B0604020202020204" pitchFamily="34" charset="0"/>
              <a:buChar char="•"/>
            </a:pPr>
            <a:r>
              <a:rPr lang="en-US" dirty="0"/>
              <a:t>Many FMEs climbed the income-scale from low-income (LICs) to lower-middle-income (LMIC) countries shortly after the GFC and lost access to affordable external finance and ODA.</a:t>
            </a:r>
          </a:p>
          <a:p>
            <a:pPr algn="just">
              <a:lnSpc>
                <a:spcPct val="110000"/>
              </a:lnSpc>
              <a:spcAft>
                <a:spcPts val="1400"/>
              </a:spcAft>
              <a:buClr>
                <a:schemeClr val="accent2"/>
              </a:buClr>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55EC294A-B47E-C4FA-9D7B-90B898D763BC}"/>
              </a:ext>
            </a:extLst>
          </p:cNvPr>
          <p:cNvSpPr>
            <a:spLocks noGrp="1"/>
          </p:cNvSpPr>
          <p:nvPr>
            <p:ph type="title"/>
          </p:nvPr>
        </p:nvSpPr>
        <p:spPr>
          <a:xfrm>
            <a:off x="415600" y="211567"/>
            <a:ext cx="11360800" cy="763600"/>
          </a:xfrm>
        </p:spPr>
        <p:txBody>
          <a:bodyPr>
            <a:normAutofit/>
          </a:bodyPr>
          <a:lstStyle/>
          <a:p>
            <a:r>
              <a:rPr lang="en-US" dirty="0"/>
              <a:t>Dependence: demand side</a:t>
            </a:r>
            <a:endParaRPr lang="en-CH" dirty="0"/>
          </a:p>
        </p:txBody>
      </p:sp>
      <p:sp>
        <p:nvSpPr>
          <p:cNvPr id="5" name="TextBox 4">
            <a:extLst>
              <a:ext uri="{FF2B5EF4-FFF2-40B4-BE49-F238E27FC236}">
                <a16:creationId xmlns:a16="http://schemas.microsoft.com/office/drawing/2014/main" id="{504FB3F8-4FAB-A341-70EA-B31E60FBA327}"/>
              </a:ext>
            </a:extLst>
          </p:cNvPr>
          <p:cNvSpPr txBox="1"/>
          <p:nvPr/>
        </p:nvSpPr>
        <p:spPr>
          <a:xfrm>
            <a:off x="9783477" y="3531001"/>
            <a:ext cx="1688123" cy="1938992"/>
          </a:xfrm>
          <a:prstGeom prst="rect">
            <a:avLst/>
          </a:prstGeom>
          <a:noFill/>
        </p:spPr>
        <p:txBody>
          <a:bodyPr wrap="square">
            <a:spAutoFit/>
          </a:bodyPr>
          <a:lstStyle/>
          <a:p>
            <a:r>
              <a:rPr lang="en-GB" sz="2400" b="1" dirty="0">
                <a:solidFill>
                  <a:srgbClr val="3098D2"/>
                </a:solidFill>
                <a:latin typeface="Helvetica Neue LT Std 55 Roman" panose="020B0604020202020204" pitchFamily="34" charset="0"/>
                <a:ea typeface="Helvetica Neue" charset="0"/>
                <a:cs typeface="Helvetica Neue" charset="0"/>
              </a:rPr>
              <a:t>Angola</a:t>
            </a:r>
          </a:p>
          <a:p>
            <a:r>
              <a:rPr lang="en-GB" sz="2400" b="1" dirty="0">
                <a:solidFill>
                  <a:srgbClr val="3098D2"/>
                </a:solidFill>
                <a:latin typeface="Helvetica Neue LT Std 55 Roman" panose="020B0604020202020204" pitchFamily="34" charset="0"/>
                <a:ea typeface="Helvetica Neue" charset="0"/>
                <a:cs typeface="Helvetica Neue" charset="0"/>
              </a:rPr>
              <a:t>Nigeria</a:t>
            </a:r>
          </a:p>
          <a:p>
            <a:r>
              <a:rPr lang="en-GB" sz="2400" b="1" dirty="0">
                <a:solidFill>
                  <a:srgbClr val="3098D2"/>
                </a:solidFill>
                <a:latin typeface="Helvetica Neue LT Std 55 Roman" panose="020B0604020202020204" pitchFamily="34" charset="0"/>
                <a:ea typeface="Helvetica Neue" charset="0"/>
                <a:cs typeface="Helvetica Neue" charset="0"/>
              </a:rPr>
              <a:t>Mongolia</a:t>
            </a:r>
          </a:p>
          <a:p>
            <a:r>
              <a:rPr lang="en-GB" sz="2400" b="1" dirty="0">
                <a:solidFill>
                  <a:srgbClr val="3098D2"/>
                </a:solidFill>
                <a:latin typeface="Helvetica Neue LT Std 55 Roman" panose="020B0604020202020204" pitchFamily="34" charset="0"/>
                <a:ea typeface="Helvetica Neue" charset="0"/>
                <a:cs typeface="Helvetica Neue" charset="0"/>
              </a:rPr>
              <a:t>Pakistan</a:t>
            </a:r>
          </a:p>
          <a:p>
            <a:r>
              <a:rPr lang="en-GB" sz="2400" b="1" dirty="0">
                <a:solidFill>
                  <a:srgbClr val="3098D2"/>
                </a:solidFill>
                <a:latin typeface="Helvetica Neue LT Std 55 Roman" panose="020B0604020202020204" pitchFamily="34" charset="0"/>
                <a:ea typeface="Helvetica Neue" charset="0"/>
                <a:cs typeface="Helvetica Neue" charset="0"/>
              </a:rPr>
              <a:t>Vietnam</a:t>
            </a:r>
            <a:endParaRPr lang="en-BR" sz="2400" b="1" dirty="0">
              <a:solidFill>
                <a:srgbClr val="3098D2"/>
              </a:solidFill>
              <a:latin typeface="Helvetica Neue LT Std 55 Roman" panose="020B0604020202020204" pitchFamily="34" charset="0"/>
              <a:ea typeface="Helvetica Neue" charset="0"/>
              <a:cs typeface="Helvetica Neue" charset="0"/>
            </a:endParaRPr>
          </a:p>
        </p:txBody>
      </p:sp>
    </p:spTree>
    <p:extLst>
      <p:ext uri="{BB962C8B-B14F-4D97-AF65-F5344CB8AC3E}">
        <p14:creationId xmlns:p14="http://schemas.microsoft.com/office/powerpoint/2010/main" val="6107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DC1A8-3D20-0180-1381-1376FB784898}"/>
              </a:ext>
            </a:extLst>
          </p:cNvPr>
          <p:cNvPicPr>
            <a:picLocks noChangeAspect="1"/>
          </p:cNvPicPr>
          <p:nvPr/>
        </p:nvPicPr>
        <p:blipFill>
          <a:blip r:embed="rId2"/>
          <a:stretch>
            <a:fillRect/>
          </a:stretch>
        </p:blipFill>
        <p:spPr>
          <a:xfrm>
            <a:off x="205155" y="1913111"/>
            <a:ext cx="5175103" cy="4975581"/>
          </a:xfrm>
          <a:prstGeom prst="rect">
            <a:avLst/>
          </a:prstGeom>
        </p:spPr>
      </p:pic>
      <p:sp>
        <p:nvSpPr>
          <p:cNvPr id="2" name="Title 1">
            <a:extLst>
              <a:ext uri="{FF2B5EF4-FFF2-40B4-BE49-F238E27FC236}">
                <a16:creationId xmlns:a16="http://schemas.microsoft.com/office/drawing/2014/main" id="{6E12115B-1257-5844-20A8-802AA6093152}"/>
              </a:ext>
            </a:extLst>
          </p:cNvPr>
          <p:cNvSpPr>
            <a:spLocks noGrp="1"/>
          </p:cNvSpPr>
          <p:nvPr>
            <p:ph type="title"/>
          </p:nvPr>
        </p:nvSpPr>
        <p:spPr>
          <a:xfrm>
            <a:off x="205155" y="-315914"/>
            <a:ext cx="11028903" cy="1325563"/>
          </a:xfrm>
        </p:spPr>
        <p:txBody>
          <a:bodyPr/>
          <a:lstStyle/>
          <a:p>
            <a:r>
              <a:rPr lang="en-BR" dirty="0"/>
              <a:t>Boom in FMEs’ bond issuance</a:t>
            </a:r>
          </a:p>
        </p:txBody>
      </p:sp>
      <p:sp>
        <p:nvSpPr>
          <p:cNvPr id="6" name="TextBox 5">
            <a:extLst>
              <a:ext uri="{FF2B5EF4-FFF2-40B4-BE49-F238E27FC236}">
                <a16:creationId xmlns:a16="http://schemas.microsoft.com/office/drawing/2014/main" id="{8802966C-F3B8-8588-5CA8-BC00578AEAAC}"/>
              </a:ext>
            </a:extLst>
          </p:cNvPr>
          <p:cNvSpPr txBox="1"/>
          <p:nvPr/>
        </p:nvSpPr>
        <p:spPr>
          <a:xfrm>
            <a:off x="573106" y="6428534"/>
            <a:ext cx="3441845" cy="292388"/>
          </a:xfrm>
          <a:prstGeom prst="rect">
            <a:avLst/>
          </a:prstGeom>
          <a:noFill/>
        </p:spPr>
        <p:txBody>
          <a:bodyPr wrap="square">
            <a:spAutoFit/>
          </a:bodyPr>
          <a:lstStyle/>
          <a:p>
            <a:r>
              <a:rPr lang="en-GB" sz="1300" i="1" dirty="0">
                <a:ea typeface="Calibri" panose="020F0502020204030204" pitchFamily="34" charset="0"/>
              </a:rPr>
              <a:t>Source: UNCTAD TDR (2023), </a:t>
            </a:r>
            <a:r>
              <a:rPr lang="en-GB" sz="1300" i="1" dirty="0" err="1">
                <a:ea typeface="Calibri" panose="020F0502020204030204" pitchFamily="34" charset="0"/>
              </a:rPr>
              <a:t>ch.</a:t>
            </a:r>
            <a:r>
              <a:rPr lang="en-GB" sz="1300" i="1" dirty="0">
                <a:ea typeface="Calibri" panose="020F0502020204030204" pitchFamily="34" charset="0"/>
              </a:rPr>
              <a:t> 2</a:t>
            </a:r>
            <a:endParaRPr lang="en-CH" sz="1300" i="1" dirty="0"/>
          </a:p>
        </p:txBody>
      </p:sp>
      <p:sp>
        <p:nvSpPr>
          <p:cNvPr id="7" name="TextBox 6">
            <a:extLst>
              <a:ext uri="{FF2B5EF4-FFF2-40B4-BE49-F238E27FC236}">
                <a16:creationId xmlns:a16="http://schemas.microsoft.com/office/drawing/2014/main" id="{11CA4D9B-791C-BEB5-FE4E-046ACD95E475}"/>
              </a:ext>
            </a:extLst>
          </p:cNvPr>
          <p:cNvSpPr txBox="1"/>
          <p:nvPr/>
        </p:nvSpPr>
        <p:spPr>
          <a:xfrm>
            <a:off x="447911" y="1628825"/>
            <a:ext cx="4734560" cy="338554"/>
          </a:xfrm>
          <a:prstGeom prst="rect">
            <a:avLst/>
          </a:prstGeom>
          <a:noFill/>
        </p:spPr>
        <p:txBody>
          <a:bodyPr wrap="square" rtlCol="0">
            <a:spAutoFit/>
          </a:bodyPr>
          <a:lstStyle/>
          <a:p>
            <a:pPr algn="ctr"/>
            <a:r>
              <a:rPr lang="en-US" sz="1600" b="1" dirty="0">
                <a:solidFill>
                  <a:schemeClr val="tx1">
                    <a:lumMod val="65000"/>
                    <a:lumOff val="35000"/>
                  </a:schemeClr>
                </a:solidFill>
              </a:rPr>
              <a:t>External gross issuances (USD billions)</a:t>
            </a:r>
            <a:endParaRPr lang="en-CH" sz="1600" b="1" dirty="0">
              <a:solidFill>
                <a:schemeClr val="tx1">
                  <a:lumMod val="65000"/>
                  <a:lumOff val="35000"/>
                </a:schemeClr>
              </a:solidFill>
            </a:endParaRPr>
          </a:p>
        </p:txBody>
      </p:sp>
      <p:sp>
        <p:nvSpPr>
          <p:cNvPr id="11" name="TextBox 10">
            <a:extLst>
              <a:ext uri="{FF2B5EF4-FFF2-40B4-BE49-F238E27FC236}">
                <a16:creationId xmlns:a16="http://schemas.microsoft.com/office/drawing/2014/main" id="{6AC94479-53D8-F7E0-7789-1018F7230478}"/>
              </a:ext>
            </a:extLst>
          </p:cNvPr>
          <p:cNvSpPr txBox="1"/>
          <p:nvPr/>
        </p:nvSpPr>
        <p:spPr>
          <a:xfrm>
            <a:off x="6591171" y="1574557"/>
            <a:ext cx="5335386" cy="338554"/>
          </a:xfrm>
          <a:prstGeom prst="rect">
            <a:avLst/>
          </a:prstGeom>
          <a:noFill/>
        </p:spPr>
        <p:txBody>
          <a:bodyPr wrap="square" rtlCol="0">
            <a:spAutoFit/>
          </a:bodyPr>
          <a:lstStyle/>
          <a:p>
            <a:pPr algn="ctr"/>
            <a:r>
              <a:rPr lang="en-US" sz="1600" b="1" dirty="0">
                <a:solidFill>
                  <a:schemeClr val="tx1">
                    <a:lumMod val="65000"/>
                    <a:lumOff val="35000"/>
                  </a:schemeClr>
                </a:solidFill>
              </a:rPr>
              <a:t>Growth of PPG debt (USD billions), 2010-2021 (%)</a:t>
            </a:r>
            <a:endParaRPr lang="en-CH" sz="1600" b="1" dirty="0">
              <a:solidFill>
                <a:schemeClr val="tx1">
                  <a:lumMod val="65000"/>
                  <a:lumOff val="35000"/>
                </a:schemeClr>
              </a:solidFill>
            </a:endParaRPr>
          </a:p>
        </p:txBody>
      </p:sp>
      <p:pic>
        <p:nvPicPr>
          <p:cNvPr id="12" name="Picture 11">
            <a:extLst>
              <a:ext uri="{FF2B5EF4-FFF2-40B4-BE49-F238E27FC236}">
                <a16:creationId xmlns:a16="http://schemas.microsoft.com/office/drawing/2014/main" id="{52177ACB-B2A2-F489-3F42-0F71C107BCED}"/>
              </a:ext>
            </a:extLst>
          </p:cNvPr>
          <p:cNvPicPr>
            <a:picLocks noChangeAspect="1"/>
          </p:cNvPicPr>
          <p:nvPr/>
        </p:nvPicPr>
        <p:blipFill>
          <a:blip r:embed="rId3"/>
          <a:stretch>
            <a:fillRect/>
          </a:stretch>
        </p:blipFill>
        <p:spPr>
          <a:xfrm>
            <a:off x="6108771" y="2210083"/>
            <a:ext cx="5219700" cy="3810000"/>
          </a:xfrm>
          <a:prstGeom prst="rect">
            <a:avLst/>
          </a:prstGeom>
        </p:spPr>
      </p:pic>
      <p:sp>
        <p:nvSpPr>
          <p:cNvPr id="13" name="Oval 12">
            <a:extLst>
              <a:ext uri="{FF2B5EF4-FFF2-40B4-BE49-F238E27FC236}">
                <a16:creationId xmlns:a16="http://schemas.microsoft.com/office/drawing/2014/main" id="{0AA072D8-5F44-476B-35B2-81D277649E9B}"/>
              </a:ext>
            </a:extLst>
          </p:cNvPr>
          <p:cNvSpPr/>
          <p:nvPr/>
        </p:nvSpPr>
        <p:spPr>
          <a:xfrm>
            <a:off x="6259576" y="2987443"/>
            <a:ext cx="4974482" cy="1042010"/>
          </a:xfrm>
          <a:prstGeom prst="ellipse">
            <a:avLst/>
          </a:prstGeom>
          <a:noFill/>
          <a:ln w="31750">
            <a:solidFill>
              <a:srgbClr val="EA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dirty="0"/>
          </a:p>
        </p:txBody>
      </p:sp>
      <p:sp>
        <p:nvSpPr>
          <p:cNvPr id="16" name="TextBox 15">
            <a:extLst>
              <a:ext uri="{FF2B5EF4-FFF2-40B4-BE49-F238E27FC236}">
                <a16:creationId xmlns:a16="http://schemas.microsoft.com/office/drawing/2014/main" id="{A4703148-FBBE-36AC-2A40-46C6A83C66AC}"/>
              </a:ext>
            </a:extLst>
          </p:cNvPr>
          <p:cNvSpPr txBox="1"/>
          <p:nvPr/>
        </p:nvSpPr>
        <p:spPr>
          <a:xfrm>
            <a:off x="345831" y="718185"/>
            <a:ext cx="10888227" cy="707886"/>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US" sz="2000" dirty="0">
                <a:latin typeface="HelveticaNeueLTStd"/>
              </a:rPr>
              <a:t>B</a:t>
            </a:r>
            <a:r>
              <a:rPr lang="en-US" sz="2000" dirty="0">
                <a:effectLst/>
                <a:latin typeface="HelveticaNeueLTStd"/>
              </a:rPr>
              <a:t>ond issuance by FMEs has been at the core of the massive accumulation of external public and publicly guaranteed (PPG) debt over the past decade </a:t>
            </a:r>
            <a:endParaRPr lang="en-US" sz="2000" dirty="0"/>
          </a:p>
        </p:txBody>
      </p:sp>
      <p:sp>
        <p:nvSpPr>
          <p:cNvPr id="4" name="Rounded Rectangle 3">
            <a:extLst>
              <a:ext uri="{FF2B5EF4-FFF2-40B4-BE49-F238E27FC236}">
                <a16:creationId xmlns:a16="http://schemas.microsoft.com/office/drawing/2014/main" id="{E2CB50C2-005D-0087-BE2C-BA598D517F0B}"/>
              </a:ext>
            </a:extLst>
          </p:cNvPr>
          <p:cNvSpPr/>
          <p:nvPr/>
        </p:nvSpPr>
        <p:spPr>
          <a:xfrm>
            <a:off x="3268717" y="2438400"/>
            <a:ext cx="1492469" cy="2291255"/>
          </a:xfrm>
          <a:prstGeom prst="round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51580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E2F2F-3FFC-E675-808D-53DEBBB4B8FD}"/>
              </a:ext>
            </a:extLst>
          </p:cNvPr>
          <p:cNvPicPr>
            <a:picLocks noChangeAspect="1"/>
          </p:cNvPicPr>
          <p:nvPr/>
        </p:nvPicPr>
        <p:blipFill>
          <a:blip r:embed="rId2"/>
          <a:stretch>
            <a:fillRect/>
          </a:stretch>
        </p:blipFill>
        <p:spPr>
          <a:xfrm>
            <a:off x="6500758" y="1600211"/>
            <a:ext cx="4734561" cy="5180996"/>
          </a:xfrm>
          <a:prstGeom prst="rect">
            <a:avLst/>
          </a:prstGeom>
        </p:spPr>
      </p:pic>
      <p:sp>
        <p:nvSpPr>
          <p:cNvPr id="3" name="Title 2">
            <a:extLst>
              <a:ext uri="{FF2B5EF4-FFF2-40B4-BE49-F238E27FC236}">
                <a16:creationId xmlns:a16="http://schemas.microsoft.com/office/drawing/2014/main" id="{32039C20-7FD2-0C34-6A5F-E5974E74D4C7}"/>
              </a:ext>
            </a:extLst>
          </p:cNvPr>
          <p:cNvSpPr>
            <a:spLocks noGrp="1"/>
          </p:cNvSpPr>
          <p:nvPr>
            <p:ph type="title"/>
          </p:nvPr>
        </p:nvSpPr>
        <p:spPr>
          <a:xfrm>
            <a:off x="210443" y="0"/>
            <a:ext cx="11562457" cy="1325563"/>
          </a:xfrm>
        </p:spPr>
        <p:txBody>
          <a:bodyPr>
            <a:normAutofit/>
          </a:bodyPr>
          <a:lstStyle/>
          <a:p>
            <a:r>
              <a:rPr lang="en-US" dirty="0"/>
              <a:t>FMEs’ greater reliance on private creditors</a:t>
            </a:r>
            <a:endParaRPr lang="en-CH" dirty="0"/>
          </a:p>
        </p:txBody>
      </p:sp>
      <p:sp>
        <p:nvSpPr>
          <p:cNvPr id="2" name="TextBox 1">
            <a:extLst>
              <a:ext uri="{FF2B5EF4-FFF2-40B4-BE49-F238E27FC236}">
                <a16:creationId xmlns:a16="http://schemas.microsoft.com/office/drawing/2014/main" id="{44F8458A-2E87-C49E-F652-82CCB4EFB5EF}"/>
              </a:ext>
            </a:extLst>
          </p:cNvPr>
          <p:cNvSpPr txBox="1"/>
          <p:nvPr/>
        </p:nvSpPr>
        <p:spPr>
          <a:xfrm>
            <a:off x="6883503" y="6362696"/>
            <a:ext cx="3084362" cy="261610"/>
          </a:xfrm>
          <a:prstGeom prst="rect">
            <a:avLst/>
          </a:prstGeom>
          <a:noFill/>
        </p:spPr>
        <p:txBody>
          <a:bodyPr wrap="square">
            <a:spAutoFit/>
          </a:bodyPr>
          <a:lstStyle/>
          <a:p>
            <a:r>
              <a:rPr lang="en-GB" sz="1100" i="1" dirty="0">
                <a:ea typeface="Calibri" panose="020F0502020204030204" pitchFamily="34" charset="0"/>
              </a:rPr>
              <a:t>Source: UNCTAD TDR (2023), </a:t>
            </a:r>
            <a:r>
              <a:rPr lang="en-GB" sz="1100" i="1" dirty="0" err="1">
                <a:ea typeface="Calibri" panose="020F0502020204030204" pitchFamily="34" charset="0"/>
              </a:rPr>
              <a:t>ch.</a:t>
            </a:r>
            <a:r>
              <a:rPr lang="en-GB" sz="1100" i="1" dirty="0">
                <a:ea typeface="Calibri" panose="020F0502020204030204" pitchFamily="34" charset="0"/>
              </a:rPr>
              <a:t> 2</a:t>
            </a:r>
            <a:endParaRPr lang="en-CH" sz="1100" i="1" dirty="0"/>
          </a:p>
        </p:txBody>
      </p:sp>
      <p:sp>
        <p:nvSpPr>
          <p:cNvPr id="4" name="TextBox 3">
            <a:extLst>
              <a:ext uri="{FF2B5EF4-FFF2-40B4-BE49-F238E27FC236}">
                <a16:creationId xmlns:a16="http://schemas.microsoft.com/office/drawing/2014/main" id="{B21DDD5B-43B8-9579-0AEB-223D36843D82}"/>
              </a:ext>
            </a:extLst>
          </p:cNvPr>
          <p:cNvSpPr txBox="1"/>
          <p:nvPr/>
        </p:nvSpPr>
        <p:spPr>
          <a:xfrm>
            <a:off x="6639393" y="1261657"/>
            <a:ext cx="4734560" cy="338554"/>
          </a:xfrm>
          <a:prstGeom prst="rect">
            <a:avLst/>
          </a:prstGeom>
          <a:noFill/>
        </p:spPr>
        <p:txBody>
          <a:bodyPr wrap="square" rtlCol="0">
            <a:spAutoFit/>
          </a:bodyPr>
          <a:lstStyle/>
          <a:p>
            <a:pPr algn="ctr"/>
            <a:r>
              <a:rPr lang="en-US" sz="1600" b="1" dirty="0">
                <a:solidFill>
                  <a:schemeClr val="tx1">
                    <a:lumMod val="65000"/>
                    <a:lumOff val="35000"/>
                  </a:schemeClr>
                </a:solidFill>
              </a:rPr>
              <a:t>PPG debt’ creditor composition (%)</a:t>
            </a:r>
            <a:endParaRPr lang="en-CH" sz="1600" b="1" dirty="0">
              <a:solidFill>
                <a:schemeClr val="tx1">
                  <a:lumMod val="65000"/>
                  <a:lumOff val="35000"/>
                </a:schemeClr>
              </a:solidFill>
            </a:endParaRPr>
          </a:p>
        </p:txBody>
      </p:sp>
      <p:sp>
        <p:nvSpPr>
          <p:cNvPr id="15" name="TextBox 14">
            <a:extLst>
              <a:ext uri="{FF2B5EF4-FFF2-40B4-BE49-F238E27FC236}">
                <a16:creationId xmlns:a16="http://schemas.microsoft.com/office/drawing/2014/main" id="{5ECC4874-20FA-8250-EAF4-4B18ADF861E2}"/>
              </a:ext>
            </a:extLst>
          </p:cNvPr>
          <p:cNvSpPr txBox="1"/>
          <p:nvPr/>
        </p:nvSpPr>
        <p:spPr>
          <a:xfrm>
            <a:off x="473897" y="2156180"/>
            <a:ext cx="5622103" cy="2308324"/>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GB" sz="2400" dirty="0">
                <a:latin typeface="HelveticaNeueLTStd"/>
              </a:rPr>
              <a:t>T</a:t>
            </a:r>
            <a:r>
              <a:rPr lang="en-GB" sz="2400" dirty="0">
                <a:effectLst/>
                <a:latin typeface="HelveticaNeueLTStd"/>
              </a:rPr>
              <a:t>he </a:t>
            </a:r>
            <a:r>
              <a:rPr lang="en-GB" sz="2400" dirty="0">
                <a:latin typeface="HelveticaNeueLTStd"/>
              </a:rPr>
              <a:t>share of private creditors in </a:t>
            </a:r>
            <a:r>
              <a:rPr lang="en-GB" sz="2400" dirty="0">
                <a:effectLst/>
                <a:latin typeface="HelveticaNeueLTStd"/>
              </a:rPr>
              <a:t>FMEs’ PPG debt has almost doubled from 19.6% in 2011 to 35.9 % in 2021</a:t>
            </a:r>
          </a:p>
          <a:p>
            <a:pPr marL="285750" indent="-285750">
              <a:buClr>
                <a:schemeClr val="accent2"/>
              </a:buClr>
              <a:buFont typeface="Arial" panose="020B0604020202020204" pitchFamily="34" charset="0"/>
              <a:buChar char="•"/>
            </a:pPr>
            <a:endParaRPr lang="en-GB" sz="2400" dirty="0">
              <a:latin typeface="HelveticaNeueLTStd"/>
            </a:endParaRPr>
          </a:p>
          <a:p>
            <a:pPr marL="285750" indent="-285750">
              <a:buClr>
                <a:schemeClr val="accent2"/>
              </a:buClr>
              <a:buFont typeface="Arial" panose="020B0604020202020204" pitchFamily="34" charset="0"/>
              <a:buChar char="•"/>
            </a:pPr>
            <a:r>
              <a:rPr lang="en-GB" sz="2400" dirty="0">
                <a:latin typeface="HelveticaNeueLTStd"/>
              </a:rPr>
              <a:t>B</a:t>
            </a:r>
            <a:r>
              <a:rPr lang="en-GB" sz="2400" dirty="0">
                <a:effectLst/>
                <a:latin typeface="HelveticaNeueLTStd"/>
              </a:rPr>
              <a:t>ondholders account for 8.8% and 23.7%.</a:t>
            </a:r>
            <a:endParaRPr lang="en-GB" sz="2400" dirty="0"/>
          </a:p>
        </p:txBody>
      </p:sp>
    </p:spTree>
    <p:extLst>
      <p:ext uri="{BB962C8B-B14F-4D97-AF65-F5344CB8AC3E}">
        <p14:creationId xmlns:p14="http://schemas.microsoft.com/office/powerpoint/2010/main" val="255396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39C20-7FD2-0C34-6A5F-E5974E74D4C7}"/>
              </a:ext>
            </a:extLst>
          </p:cNvPr>
          <p:cNvSpPr>
            <a:spLocks noGrp="1"/>
          </p:cNvSpPr>
          <p:nvPr>
            <p:ph type="title"/>
          </p:nvPr>
        </p:nvSpPr>
        <p:spPr>
          <a:xfrm>
            <a:off x="366026" y="0"/>
            <a:ext cx="10515600" cy="1325563"/>
          </a:xfrm>
        </p:spPr>
        <p:txBody>
          <a:bodyPr>
            <a:normAutofit/>
          </a:bodyPr>
          <a:lstStyle/>
          <a:p>
            <a:r>
              <a:rPr lang="en-US" dirty="0"/>
              <a:t>FME’s public finance under pressure</a:t>
            </a:r>
            <a:endParaRPr lang="en-CH" dirty="0"/>
          </a:p>
        </p:txBody>
      </p:sp>
      <p:sp>
        <p:nvSpPr>
          <p:cNvPr id="2" name="TextBox 1">
            <a:extLst>
              <a:ext uri="{FF2B5EF4-FFF2-40B4-BE49-F238E27FC236}">
                <a16:creationId xmlns:a16="http://schemas.microsoft.com/office/drawing/2014/main" id="{44F8458A-2E87-C49E-F652-82CCB4EFB5EF}"/>
              </a:ext>
            </a:extLst>
          </p:cNvPr>
          <p:cNvSpPr txBox="1"/>
          <p:nvPr/>
        </p:nvSpPr>
        <p:spPr>
          <a:xfrm>
            <a:off x="6874636" y="6422462"/>
            <a:ext cx="4006990" cy="276999"/>
          </a:xfrm>
          <a:prstGeom prst="rect">
            <a:avLst/>
          </a:prstGeom>
          <a:noFill/>
        </p:spPr>
        <p:txBody>
          <a:bodyPr wrap="square">
            <a:spAutoFit/>
          </a:bodyPr>
          <a:lstStyle/>
          <a:p>
            <a:r>
              <a:rPr lang="en-GB" sz="1200" i="1" dirty="0">
                <a:ea typeface="Calibri" panose="020F0502020204030204" pitchFamily="34" charset="0"/>
              </a:rPr>
              <a:t>Source: UNCTAD TDR (2023), </a:t>
            </a:r>
            <a:r>
              <a:rPr lang="en-GB" sz="1200" i="1" dirty="0" err="1">
                <a:ea typeface="Calibri" panose="020F0502020204030204" pitchFamily="34" charset="0"/>
              </a:rPr>
              <a:t>ch.</a:t>
            </a:r>
            <a:r>
              <a:rPr lang="en-GB" sz="1200" i="1" dirty="0">
                <a:ea typeface="Calibri" panose="020F0502020204030204" pitchFamily="34" charset="0"/>
              </a:rPr>
              <a:t> 2</a:t>
            </a:r>
            <a:endParaRPr lang="en-CH" sz="1200" i="1" dirty="0"/>
          </a:p>
        </p:txBody>
      </p:sp>
      <p:pic>
        <p:nvPicPr>
          <p:cNvPr id="6" name="Picture 5">
            <a:extLst>
              <a:ext uri="{FF2B5EF4-FFF2-40B4-BE49-F238E27FC236}">
                <a16:creationId xmlns:a16="http://schemas.microsoft.com/office/drawing/2014/main" id="{8D72A4D8-9FB1-B2D0-06C2-2D3EBA15B31D}"/>
              </a:ext>
            </a:extLst>
          </p:cNvPr>
          <p:cNvPicPr>
            <a:picLocks noChangeAspect="1"/>
          </p:cNvPicPr>
          <p:nvPr/>
        </p:nvPicPr>
        <p:blipFill>
          <a:blip r:embed="rId2"/>
          <a:stretch>
            <a:fillRect/>
          </a:stretch>
        </p:blipFill>
        <p:spPr>
          <a:xfrm>
            <a:off x="6437644" y="1812570"/>
            <a:ext cx="5486400" cy="3810000"/>
          </a:xfrm>
          <a:prstGeom prst="rect">
            <a:avLst/>
          </a:prstGeom>
        </p:spPr>
      </p:pic>
      <p:pic>
        <p:nvPicPr>
          <p:cNvPr id="8" name="Picture 7">
            <a:extLst>
              <a:ext uri="{FF2B5EF4-FFF2-40B4-BE49-F238E27FC236}">
                <a16:creationId xmlns:a16="http://schemas.microsoft.com/office/drawing/2014/main" id="{ADF280C9-02A8-70D8-DE6B-999594724893}"/>
              </a:ext>
            </a:extLst>
          </p:cNvPr>
          <p:cNvPicPr>
            <a:picLocks noChangeAspect="1"/>
          </p:cNvPicPr>
          <p:nvPr/>
        </p:nvPicPr>
        <p:blipFill>
          <a:blip r:embed="rId3"/>
          <a:stretch>
            <a:fillRect/>
          </a:stretch>
        </p:blipFill>
        <p:spPr>
          <a:xfrm>
            <a:off x="6717044" y="5711366"/>
            <a:ext cx="4927600" cy="622300"/>
          </a:xfrm>
          <a:prstGeom prst="rect">
            <a:avLst/>
          </a:prstGeom>
        </p:spPr>
      </p:pic>
      <p:sp>
        <p:nvSpPr>
          <p:cNvPr id="12" name="TextBox 11">
            <a:extLst>
              <a:ext uri="{FF2B5EF4-FFF2-40B4-BE49-F238E27FC236}">
                <a16:creationId xmlns:a16="http://schemas.microsoft.com/office/drawing/2014/main" id="{DE3B1C18-CF25-B524-B784-651E0230664C}"/>
              </a:ext>
            </a:extLst>
          </p:cNvPr>
          <p:cNvSpPr txBox="1"/>
          <p:nvPr/>
        </p:nvSpPr>
        <p:spPr>
          <a:xfrm>
            <a:off x="6717044" y="1183397"/>
            <a:ext cx="4734560" cy="584775"/>
          </a:xfrm>
          <a:prstGeom prst="rect">
            <a:avLst/>
          </a:prstGeom>
          <a:noFill/>
        </p:spPr>
        <p:txBody>
          <a:bodyPr wrap="square" rtlCol="0">
            <a:spAutoFit/>
          </a:bodyPr>
          <a:lstStyle/>
          <a:p>
            <a:pPr algn="ctr"/>
            <a:r>
              <a:rPr lang="en-US" sz="1600" b="1" dirty="0">
                <a:solidFill>
                  <a:schemeClr val="tx1">
                    <a:lumMod val="65000"/>
                    <a:lumOff val="35000"/>
                  </a:schemeClr>
                </a:solidFill>
              </a:rPr>
              <a:t>PPG external debt service to government revenues debt’ creditor composition (%)</a:t>
            </a:r>
            <a:endParaRPr lang="en-CH" sz="1600" b="1" dirty="0">
              <a:solidFill>
                <a:schemeClr val="tx1">
                  <a:lumMod val="65000"/>
                  <a:lumOff val="35000"/>
                </a:schemeClr>
              </a:solidFill>
            </a:endParaRPr>
          </a:p>
        </p:txBody>
      </p:sp>
      <p:sp>
        <p:nvSpPr>
          <p:cNvPr id="9" name="TextBox 8">
            <a:extLst>
              <a:ext uri="{FF2B5EF4-FFF2-40B4-BE49-F238E27FC236}">
                <a16:creationId xmlns:a16="http://schemas.microsoft.com/office/drawing/2014/main" id="{CEA63E32-FEF2-12F8-3C83-75EA4B140F59}"/>
              </a:ext>
            </a:extLst>
          </p:cNvPr>
          <p:cNvSpPr txBox="1"/>
          <p:nvPr/>
        </p:nvSpPr>
        <p:spPr>
          <a:xfrm>
            <a:off x="468827" y="1928415"/>
            <a:ext cx="5753297" cy="2985433"/>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GB" sz="2400" dirty="0">
                <a:latin typeface="Helvetica Neue LT Std 45 Light" panose="020B0403020202020204" pitchFamily="34" charset="0"/>
                <a:ea typeface="Helvetica Neue Light" charset="0"/>
                <a:cs typeface="Helvetica Neue LT Std 45 Light" panose="020B0403020202020204" pitchFamily="34" charset="0"/>
              </a:rPr>
              <a:t>Growing debt service obligations reduce available resources for crucial public expenditures </a:t>
            </a:r>
          </a:p>
          <a:p>
            <a:pPr marL="285750" indent="-285750">
              <a:buClr>
                <a:schemeClr val="accent2"/>
              </a:buClr>
              <a:buFont typeface="Arial" panose="020B0604020202020204" pitchFamily="34" charset="0"/>
              <a:buChar char="•"/>
            </a:pPr>
            <a:endParaRPr lang="en-GB" sz="24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buClr>
                <a:schemeClr val="accent2"/>
              </a:buClr>
              <a:buFont typeface="Arial" panose="020B0604020202020204" pitchFamily="34" charset="0"/>
              <a:buChar char="•"/>
            </a:pPr>
            <a:r>
              <a:rPr lang="en-GB" sz="2400" dirty="0">
                <a:latin typeface="Helvetica Neue LT Std 45 Light" panose="020B0403020202020204" pitchFamily="34" charset="0"/>
                <a:ea typeface="Helvetica Neue Light" charset="0"/>
                <a:cs typeface="Helvetica Neue LT Std 45 Light" panose="020B0403020202020204" pitchFamily="34" charset="0"/>
              </a:rPr>
              <a:t>26 out 37 FMEs were spending more on external PPG debt service than in education or health by 2021 </a:t>
            </a:r>
          </a:p>
          <a:p>
            <a:pPr marL="285750" indent="-285750">
              <a:buClr>
                <a:schemeClr val="accent2"/>
              </a:buClr>
              <a:buFont typeface="Arial" panose="020B0604020202020204" pitchFamily="34" charset="0"/>
              <a:buChar char="•"/>
            </a:pPr>
            <a:endParaRPr lang="en-GB" sz="2000" dirty="0">
              <a:effectLst/>
              <a:latin typeface="HelveticaNeueLTStd"/>
            </a:endParaRPr>
          </a:p>
        </p:txBody>
      </p:sp>
    </p:spTree>
    <p:extLst>
      <p:ext uri="{BB962C8B-B14F-4D97-AF65-F5344CB8AC3E}">
        <p14:creationId xmlns:p14="http://schemas.microsoft.com/office/powerpoint/2010/main" val="560484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39C20-7FD2-0C34-6A5F-E5974E74D4C7}"/>
              </a:ext>
            </a:extLst>
          </p:cNvPr>
          <p:cNvSpPr>
            <a:spLocks noGrp="1"/>
          </p:cNvSpPr>
          <p:nvPr>
            <p:ph type="title"/>
          </p:nvPr>
        </p:nvSpPr>
        <p:spPr>
          <a:xfrm>
            <a:off x="189711" y="-206799"/>
            <a:ext cx="12495865" cy="1325563"/>
          </a:xfrm>
        </p:spPr>
        <p:txBody>
          <a:bodyPr>
            <a:normAutofit/>
          </a:bodyPr>
          <a:lstStyle/>
          <a:p>
            <a:r>
              <a:rPr lang="en-US" sz="3600" dirty="0"/>
              <a:t>FME’s external debt service drains export revenues</a:t>
            </a:r>
            <a:endParaRPr lang="en-CH" sz="3600"/>
          </a:p>
        </p:txBody>
      </p:sp>
      <p:sp>
        <p:nvSpPr>
          <p:cNvPr id="2" name="TextBox 1">
            <a:extLst>
              <a:ext uri="{FF2B5EF4-FFF2-40B4-BE49-F238E27FC236}">
                <a16:creationId xmlns:a16="http://schemas.microsoft.com/office/drawing/2014/main" id="{44F8458A-2E87-C49E-F652-82CCB4EFB5EF}"/>
              </a:ext>
            </a:extLst>
          </p:cNvPr>
          <p:cNvSpPr txBox="1"/>
          <p:nvPr/>
        </p:nvSpPr>
        <p:spPr>
          <a:xfrm>
            <a:off x="6874636" y="6510432"/>
            <a:ext cx="3672651" cy="276999"/>
          </a:xfrm>
          <a:prstGeom prst="rect">
            <a:avLst/>
          </a:prstGeom>
          <a:noFill/>
        </p:spPr>
        <p:txBody>
          <a:bodyPr wrap="square">
            <a:spAutoFit/>
          </a:bodyPr>
          <a:lstStyle/>
          <a:p>
            <a:r>
              <a:rPr lang="en-GB" sz="1200" i="1" dirty="0">
                <a:ea typeface="Calibri" panose="020F0502020204030204" pitchFamily="34" charset="0"/>
              </a:rPr>
              <a:t>Source: UNCTAD TDR (2023), </a:t>
            </a:r>
            <a:r>
              <a:rPr lang="en-GB" sz="1200" i="1" dirty="0" err="1">
                <a:ea typeface="Calibri" panose="020F0502020204030204" pitchFamily="34" charset="0"/>
              </a:rPr>
              <a:t>ch.</a:t>
            </a:r>
            <a:r>
              <a:rPr lang="en-GB" sz="1200" i="1" dirty="0">
                <a:ea typeface="Calibri" panose="020F0502020204030204" pitchFamily="34" charset="0"/>
              </a:rPr>
              <a:t> 2</a:t>
            </a:r>
            <a:endParaRPr lang="en-CH" sz="1200" i="1" dirty="0"/>
          </a:p>
        </p:txBody>
      </p:sp>
      <p:pic>
        <p:nvPicPr>
          <p:cNvPr id="8" name="Picture 7">
            <a:extLst>
              <a:ext uri="{FF2B5EF4-FFF2-40B4-BE49-F238E27FC236}">
                <a16:creationId xmlns:a16="http://schemas.microsoft.com/office/drawing/2014/main" id="{ADF280C9-02A8-70D8-DE6B-999594724893}"/>
              </a:ext>
            </a:extLst>
          </p:cNvPr>
          <p:cNvPicPr>
            <a:picLocks noChangeAspect="1"/>
          </p:cNvPicPr>
          <p:nvPr/>
        </p:nvPicPr>
        <p:blipFill>
          <a:blip r:embed="rId2"/>
          <a:stretch>
            <a:fillRect/>
          </a:stretch>
        </p:blipFill>
        <p:spPr>
          <a:xfrm>
            <a:off x="6717044" y="5711366"/>
            <a:ext cx="4927600" cy="622300"/>
          </a:xfrm>
          <a:prstGeom prst="rect">
            <a:avLst/>
          </a:prstGeom>
        </p:spPr>
      </p:pic>
      <p:sp>
        <p:nvSpPr>
          <p:cNvPr id="12" name="TextBox 11">
            <a:extLst>
              <a:ext uri="{FF2B5EF4-FFF2-40B4-BE49-F238E27FC236}">
                <a16:creationId xmlns:a16="http://schemas.microsoft.com/office/drawing/2014/main" id="{DE3B1C18-CF25-B524-B784-651E0230664C}"/>
              </a:ext>
            </a:extLst>
          </p:cNvPr>
          <p:cNvSpPr txBox="1"/>
          <p:nvPr/>
        </p:nvSpPr>
        <p:spPr>
          <a:xfrm>
            <a:off x="6717043" y="1277486"/>
            <a:ext cx="5134155" cy="338554"/>
          </a:xfrm>
          <a:prstGeom prst="rect">
            <a:avLst/>
          </a:prstGeom>
          <a:noFill/>
        </p:spPr>
        <p:txBody>
          <a:bodyPr wrap="square" rtlCol="0">
            <a:spAutoFit/>
          </a:bodyPr>
          <a:lstStyle/>
          <a:p>
            <a:pPr algn="ctr"/>
            <a:r>
              <a:rPr lang="en-US" sz="1600" b="1" dirty="0">
                <a:solidFill>
                  <a:schemeClr val="tx1">
                    <a:lumMod val="65000"/>
                    <a:lumOff val="35000"/>
                  </a:schemeClr>
                </a:solidFill>
              </a:rPr>
              <a:t>PPG external debt service to export revenues (%)</a:t>
            </a:r>
            <a:endParaRPr lang="en-CH" sz="1600" b="1" dirty="0">
              <a:solidFill>
                <a:schemeClr val="tx1">
                  <a:lumMod val="65000"/>
                  <a:lumOff val="35000"/>
                </a:schemeClr>
              </a:solidFill>
            </a:endParaRPr>
          </a:p>
        </p:txBody>
      </p:sp>
      <p:sp>
        <p:nvSpPr>
          <p:cNvPr id="9" name="TextBox 8">
            <a:extLst>
              <a:ext uri="{FF2B5EF4-FFF2-40B4-BE49-F238E27FC236}">
                <a16:creationId xmlns:a16="http://schemas.microsoft.com/office/drawing/2014/main" id="{CEA63E32-FEF2-12F8-3C83-75EA4B140F59}"/>
              </a:ext>
            </a:extLst>
          </p:cNvPr>
          <p:cNvSpPr txBox="1"/>
          <p:nvPr/>
        </p:nvSpPr>
        <p:spPr>
          <a:xfrm>
            <a:off x="468827" y="1738365"/>
            <a:ext cx="5627173" cy="2523768"/>
          </a:xfrm>
          <a:prstGeom prst="rect">
            <a:avLst/>
          </a:prstGeom>
          <a:noFill/>
        </p:spPr>
        <p:txBody>
          <a:bodyPr wrap="square">
            <a:spAutoFit/>
          </a:bodyPr>
          <a:lstStyle/>
          <a:p>
            <a:pPr algn="just">
              <a:buClr>
                <a:schemeClr val="accent2"/>
              </a:buClr>
            </a:pPr>
            <a:endParaRPr lang="en-GB" sz="20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endParaRPr lang="en-GB" sz="20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endParaRPr lang="en-GB" sz="20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r>
              <a:rPr lang="en-GB" sz="2000" dirty="0">
                <a:latin typeface="Helvetica Neue LT Std 45 Light" panose="020B0403020202020204" pitchFamily="34" charset="0"/>
                <a:ea typeface="Helvetica Neue Light" charset="0"/>
                <a:cs typeface="Helvetica Neue LT Std 45 Light" panose="020B0403020202020204" pitchFamily="34" charset="0"/>
              </a:rPr>
              <a:t>Among the 25 countries with the highest proportion of export revenues allocated to total external debt servicing in 2021, over half (13 countries) were FMEs </a:t>
            </a:r>
          </a:p>
          <a:p>
            <a:pPr marL="285750" indent="-285750" algn="just">
              <a:buClr>
                <a:schemeClr val="accent2"/>
              </a:buClr>
              <a:buFont typeface="Arial" panose="020B0604020202020204" pitchFamily="34" charset="0"/>
              <a:buChar char="•"/>
            </a:pPr>
            <a:endParaRPr lang="en-GB" sz="1800" dirty="0">
              <a:effectLst/>
              <a:latin typeface="HelveticaNeueLTStd"/>
            </a:endParaRPr>
          </a:p>
        </p:txBody>
      </p:sp>
      <p:pic>
        <p:nvPicPr>
          <p:cNvPr id="5" name="Picture 4">
            <a:extLst>
              <a:ext uri="{FF2B5EF4-FFF2-40B4-BE49-F238E27FC236}">
                <a16:creationId xmlns:a16="http://schemas.microsoft.com/office/drawing/2014/main" id="{273885D2-8A4D-707C-098D-8308F6D5A746}"/>
              </a:ext>
            </a:extLst>
          </p:cNvPr>
          <p:cNvPicPr>
            <a:picLocks noChangeAspect="1"/>
          </p:cNvPicPr>
          <p:nvPr/>
        </p:nvPicPr>
        <p:blipFill>
          <a:blip r:embed="rId3"/>
          <a:stretch>
            <a:fillRect/>
          </a:stretch>
        </p:blipFill>
        <p:spPr>
          <a:xfrm>
            <a:off x="6490705" y="1738365"/>
            <a:ext cx="5360494" cy="3884618"/>
          </a:xfrm>
          <a:prstGeom prst="rect">
            <a:avLst/>
          </a:prstGeom>
        </p:spPr>
      </p:pic>
    </p:spTree>
    <p:extLst>
      <p:ext uri="{BB962C8B-B14F-4D97-AF65-F5344CB8AC3E}">
        <p14:creationId xmlns:p14="http://schemas.microsoft.com/office/powerpoint/2010/main" val="3376953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60D4F-32C9-7BC8-E432-F3D741CA7AEC}"/>
              </a:ext>
            </a:extLst>
          </p:cNvPr>
          <p:cNvSpPr>
            <a:spLocks noGrp="1"/>
          </p:cNvSpPr>
          <p:nvPr>
            <p:ph idx="1"/>
          </p:nvPr>
        </p:nvSpPr>
        <p:spPr>
          <a:xfrm>
            <a:off x="50800" y="1814479"/>
            <a:ext cx="4317539" cy="2680083"/>
          </a:xfrm>
        </p:spPr>
        <p:txBody>
          <a:bodyPr>
            <a:normAutofit fontScale="62500" lnSpcReduction="20000"/>
          </a:bodyPr>
          <a:lstStyle/>
          <a:p>
            <a:pPr marL="0" indent="0" algn="just">
              <a:lnSpc>
                <a:spcPct val="100000"/>
              </a:lnSpc>
              <a:buClr>
                <a:schemeClr val="accent2"/>
              </a:buClr>
              <a:buNone/>
            </a:pPr>
            <a:endParaRPr lang="en-US" sz="2400" dirty="0">
              <a:latin typeface="Calibri" panose="020F0502020204030204" pitchFamily="34" charset="0"/>
              <a:cs typeface="Calibri" panose="020F0502020204030204" pitchFamily="34" charset="0"/>
            </a:endParaRPr>
          </a:p>
          <a:p>
            <a:pPr algn="just">
              <a:lnSpc>
                <a:spcPct val="100000"/>
              </a:lnSpc>
              <a:buClr>
                <a:schemeClr val="accent2"/>
              </a:buClr>
              <a:buFont typeface="Arial" panose="020B0604020202020204" pitchFamily="34" charset="0"/>
              <a:buChar char="•"/>
            </a:pPr>
            <a:r>
              <a:rPr lang="en-US" sz="2900" dirty="0"/>
              <a:t>Cascading crises laid bare FMEs’ greater external vulnerability </a:t>
            </a:r>
          </a:p>
          <a:p>
            <a:pPr algn="just">
              <a:lnSpc>
                <a:spcPct val="100000"/>
              </a:lnSpc>
              <a:buClr>
                <a:schemeClr val="accent2"/>
              </a:buClr>
              <a:buFont typeface="Arial" panose="020B0604020202020204" pitchFamily="34" charset="0"/>
              <a:buChar char="•"/>
            </a:pPr>
            <a:endParaRPr lang="en-US" sz="2900" dirty="0"/>
          </a:p>
          <a:p>
            <a:pPr algn="just">
              <a:lnSpc>
                <a:spcPct val="100000"/>
              </a:lnSpc>
              <a:buClr>
                <a:schemeClr val="accent2"/>
              </a:buClr>
              <a:buFont typeface="Arial" panose="020B0604020202020204" pitchFamily="34" charset="0"/>
              <a:buChar char="•"/>
            </a:pPr>
            <a:r>
              <a:rPr lang="en-US" sz="2900" dirty="0"/>
              <a:t>FMEs have been hit more by external shocks than EMEs </a:t>
            </a:r>
          </a:p>
          <a:p>
            <a:pPr algn="just">
              <a:lnSpc>
                <a:spcPct val="100000"/>
              </a:lnSpc>
              <a:buClr>
                <a:schemeClr val="accent2"/>
              </a:buClr>
              <a:buFont typeface="Arial" panose="020B0604020202020204" pitchFamily="34" charset="0"/>
              <a:buChar char="•"/>
            </a:pPr>
            <a:endParaRPr lang="en-US" sz="2900" dirty="0"/>
          </a:p>
          <a:p>
            <a:pPr algn="just">
              <a:lnSpc>
                <a:spcPct val="100000"/>
              </a:lnSpc>
              <a:buClr>
                <a:schemeClr val="accent2"/>
              </a:buClr>
              <a:buFont typeface="Arial" panose="020B0604020202020204" pitchFamily="34" charset="0"/>
              <a:buChar char="•"/>
            </a:pPr>
            <a:r>
              <a:rPr lang="en-US" sz="2900" dirty="0"/>
              <a:t>FMEs: higher spreads and higher spread volatility</a:t>
            </a:r>
          </a:p>
          <a:p>
            <a:pPr algn="just">
              <a:lnSpc>
                <a:spcPct val="100000"/>
              </a:lnSpc>
              <a:buClr>
                <a:schemeClr val="accent2"/>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algn="just">
              <a:lnSpc>
                <a:spcPct val="100000"/>
              </a:lnSpc>
              <a:buClr>
                <a:schemeClr val="accent2"/>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0" indent="0" algn="just">
              <a:lnSpc>
                <a:spcPct val="100000"/>
              </a:lnSpc>
              <a:buClr>
                <a:schemeClr val="accent2"/>
              </a:buClr>
              <a:buNone/>
            </a:pPr>
            <a:endParaRPr lang="en-US" sz="2400" dirty="0">
              <a:latin typeface="Calibri" panose="020F0502020204030204" pitchFamily="34" charset="0"/>
              <a:cs typeface="Calibri" panose="020F0502020204030204" pitchFamily="34" charset="0"/>
            </a:endParaRPr>
          </a:p>
          <a:p>
            <a:pPr algn="just">
              <a:lnSpc>
                <a:spcPct val="100000"/>
              </a:lnSpc>
              <a:buClr>
                <a:schemeClr val="accent2"/>
              </a:buClr>
            </a:pPr>
            <a:endParaRPr lang="pt-BR"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B3470C2-051A-0D54-CEA7-160EA31756AF}"/>
              </a:ext>
            </a:extLst>
          </p:cNvPr>
          <p:cNvSpPr txBox="1"/>
          <p:nvPr/>
        </p:nvSpPr>
        <p:spPr>
          <a:xfrm>
            <a:off x="5208149" y="6015048"/>
            <a:ext cx="6505460" cy="276999"/>
          </a:xfrm>
          <a:prstGeom prst="rect">
            <a:avLst/>
          </a:prstGeom>
          <a:noFill/>
        </p:spPr>
        <p:txBody>
          <a:bodyPr wrap="square">
            <a:spAutoFit/>
          </a:bodyPr>
          <a:lstStyle/>
          <a:p>
            <a:r>
              <a:rPr lang="en-CH" sz="1200" dirty="0">
                <a:effectLst/>
                <a:ea typeface="Calibri" panose="020F0502020204030204" pitchFamily="34" charset="0"/>
                <a:cs typeface="Times New Roman" panose="02020603050405020304" pitchFamily="18" charset="0"/>
              </a:rPr>
              <a:t> </a:t>
            </a:r>
            <a:r>
              <a:rPr lang="en-GB" sz="1200" dirty="0">
                <a:effectLst/>
                <a:ea typeface="Calibri" panose="020F0502020204030204" pitchFamily="34" charset="0"/>
              </a:rPr>
              <a:t>Source: </a:t>
            </a:r>
            <a:r>
              <a:rPr lang="en-GB" sz="1200" dirty="0">
                <a:ea typeface="Calibri" panose="020F0502020204030204" pitchFamily="34" charset="0"/>
              </a:rPr>
              <a:t>UNCTAD TDR (2023), </a:t>
            </a:r>
            <a:r>
              <a:rPr lang="en-GB" sz="1200" dirty="0" err="1">
                <a:ea typeface="Calibri" panose="020F0502020204030204" pitchFamily="34" charset="0"/>
              </a:rPr>
              <a:t>ch.</a:t>
            </a:r>
            <a:r>
              <a:rPr lang="en-GB" sz="1200" dirty="0">
                <a:ea typeface="Calibri" panose="020F0502020204030204" pitchFamily="34" charset="0"/>
              </a:rPr>
              <a:t> 2</a:t>
            </a:r>
            <a:endParaRPr lang="en-CH" sz="1200" dirty="0"/>
          </a:p>
        </p:txBody>
      </p:sp>
      <p:sp>
        <p:nvSpPr>
          <p:cNvPr id="10" name="TextBox 9">
            <a:extLst>
              <a:ext uri="{FF2B5EF4-FFF2-40B4-BE49-F238E27FC236}">
                <a16:creationId xmlns:a16="http://schemas.microsoft.com/office/drawing/2014/main" id="{AAD04966-5231-0B65-F6D7-825CF622C14F}"/>
              </a:ext>
            </a:extLst>
          </p:cNvPr>
          <p:cNvSpPr txBox="1"/>
          <p:nvPr/>
        </p:nvSpPr>
        <p:spPr>
          <a:xfrm>
            <a:off x="5391951" y="1262089"/>
            <a:ext cx="6137855" cy="375552"/>
          </a:xfrm>
          <a:prstGeom prst="rect">
            <a:avLst/>
          </a:prstGeom>
          <a:noFill/>
        </p:spPr>
        <p:txBody>
          <a:bodyPr wrap="square">
            <a:spAutoFit/>
          </a:bodyPr>
          <a:lstStyle/>
          <a:p>
            <a:pPr algn="ctr">
              <a:lnSpc>
                <a:spcPct val="107000"/>
              </a:lnSpc>
              <a:spcAft>
                <a:spcPts val="800"/>
              </a:spcAft>
            </a:pP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Bond </a:t>
            </a:r>
            <a:r>
              <a:rPr lang="en-GB" b="1" kern="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preads with respect to the Treasuries of the US (</a:t>
            </a:r>
            <a:r>
              <a:rPr lang="en-GB" b="1" kern="1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b.p</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CH" sz="18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EBEFD060-31A3-690B-E1C8-FB911ABAA925}"/>
              </a:ext>
            </a:extLst>
          </p:cNvPr>
          <p:cNvSpPr txBox="1">
            <a:spLocks/>
          </p:cNvSpPr>
          <p:nvPr/>
        </p:nvSpPr>
        <p:spPr>
          <a:xfrm>
            <a:off x="50800" y="-45614"/>
            <a:ext cx="11337689" cy="1388564"/>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FMEs are at the forefront of cascading crises</a:t>
            </a:r>
            <a:br>
              <a:rPr lang="en-CH" sz="4000" dirty="0">
                <a:solidFill>
                  <a:schemeClr val="accent1"/>
                </a:solidFill>
              </a:rPr>
            </a:br>
            <a:endParaRPr lang="en-CH" sz="4000" dirty="0">
              <a:solidFill>
                <a:schemeClr val="accent1"/>
              </a:solidFill>
            </a:endParaRPr>
          </a:p>
        </p:txBody>
      </p:sp>
      <p:pic>
        <p:nvPicPr>
          <p:cNvPr id="4" name="Picture 3">
            <a:extLst>
              <a:ext uri="{FF2B5EF4-FFF2-40B4-BE49-F238E27FC236}">
                <a16:creationId xmlns:a16="http://schemas.microsoft.com/office/drawing/2014/main" id="{B0A7DE25-3E84-8C72-C3CB-91137D5C333D}"/>
              </a:ext>
            </a:extLst>
          </p:cNvPr>
          <p:cNvPicPr>
            <a:picLocks noChangeAspect="1"/>
          </p:cNvPicPr>
          <p:nvPr/>
        </p:nvPicPr>
        <p:blipFill>
          <a:blip r:embed="rId3"/>
          <a:stretch>
            <a:fillRect/>
          </a:stretch>
        </p:blipFill>
        <p:spPr>
          <a:xfrm>
            <a:off x="4542271" y="1604125"/>
            <a:ext cx="7278537" cy="4702779"/>
          </a:xfrm>
          <a:prstGeom prst="rect">
            <a:avLst/>
          </a:prstGeom>
        </p:spPr>
      </p:pic>
    </p:spTree>
    <p:extLst>
      <p:ext uri="{BB962C8B-B14F-4D97-AF65-F5344CB8AC3E}">
        <p14:creationId xmlns:p14="http://schemas.microsoft.com/office/powerpoint/2010/main" val="3664078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60D4F-32C9-7BC8-E432-F3D741CA7AEC}"/>
              </a:ext>
            </a:extLst>
          </p:cNvPr>
          <p:cNvSpPr>
            <a:spLocks noGrp="1"/>
          </p:cNvSpPr>
          <p:nvPr>
            <p:ph idx="1"/>
          </p:nvPr>
        </p:nvSpPr>
        <p:spPr>
          <a:xfrm>
            <a:off x="599901" y="534007"/>
            <a:ext cx="8137699" cy="1220637"/>
          </a:xfrm>
        </p:spPr>
        <p:txBody>
          <a:bodyPr>
            <a:normAutofit/>
          </a:bodyPr>
          <a:lstStyle/>
          <a:p>
            <a:pPr marL="0" indent="0" algn="just">
              <a:lnSpc>
                <a:spcPct val="100000"/>
              </a:lnSpc>
              <a:buClr>
                <a:schemeClr val="accent2"/>
              </a:buClr>
              <a:buNone/>
            </a:pPr>
            <a:endParaRPr lang="en-US" sz="2400" dirty="0">
              <a:latin typeface="Calibri" panose="020F0502020204030204" pitchFamily="34" charset="0"/>
              <a:cs typeface="Calibri" panose="020F0502020204030204" pitchFamily="34" charset="0"/>
            </a:endParaRPr>
          </a:p>
          <a:p>
            <a:pPr algn="just">
              <a:lnSpc>
                <a:spcPct val="100000"/>
              </a:lnSpc>
              <a:buClr>
                <a:schemeClr val="accent2"/>
              </a:buClr>
              <a:buFont typeface="Arial" panose="020B0604020202020204" pitchFamily="34" charset="0"/>
              <a:buChar char="•"/>
            </a:pPr>
            <a:r>
              <a:rPr lang="en-US" sz="2400" dirty="0">
                <a:latin typeface="Calibri" panose="020F0502020204030204" pitchFamily="34" charset="0"/>
                <a:cs typeface="Calibri" panose="020F0502020204030204" pitchFamily="34" charset="0"/>
              </a:rPr>
              <a:t>Growing number of FMEs are going into distress</a:t>
            </a:r>
          </a:p>
          <a:p>
            <a:pPr algn="just">
              <a:lnSpc>
                <a:spcPct val="100000"/>
              </a:lnSpc>
              <a:buClr>
                <a:schemeClr val="accent2"/>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0" indent="0" algn="just">
              <a:lnSpc>
                <a:spcPct val="100000"/>
              </a:lnSpc>
              <a:buClr>
                <a:schemeClr val="accent2"/>
              </a:buClr>
              <a:buNone/>
            </a:pPr>
            <a:endParaRPr lang="en-US" sz="2400" dirty="0">
              <a:latin typeface="Calibri" panose="020F0502020204030204" pitchFamily="34" charset="0"/>
              <a:cs typeface="Calibri" panose="020F0502020204030204" pitchFamily="34" charset="0"/>
            </a:endParaRPr>
          </a:p>
          <a:p>
            <a:pPr algn="just">
              <a:lnSpc>
                <a:spcPct val="100000"/>
              </a:lnSpc>
              <a:buClr>
                <a:schemeClr val="accent2"/>
              </a:buClr>
            </a:pPr>
            <a:endParaRPr lang="pt-BR"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B3470C2-051A-0D54-CEA7-160EA31756AF}"/>
              </a:ext>
            </a:extLst>
          </p:cNvPr>
          <p:cNvSpPr txBox="1"/>
          <p:nvPr/>
        </p:nvSpPr>
        <p:spPr>
          <a:xfrm>
            <a:off x="1824118" y="6441310"/>
            <a:ext cx="6505460" cy="292388"/>
          </a:xfrm>
          <a:prstGeom prst="rect">
            <a:avLst/>
          </a:prstGeom>
          <a:noFill/>
        </p:spPr>
        <p:txBody>
          <a:bodyPr wrap="square">
            <a:spAutoFit/>
          </a:bodyPr>
          <a:lstStyle/>
          <a:p>
            <a:r>
              <a:rPr lang="en-CH" sz="1300" dirty="0">
                <a:effectLst/>
                <a:ea typeface="Calibri" panose="020F0502020204030204" pitchFamily="34" charset="0"/>
                <a:cs typeface="Times New Roman" panose="02020603050405020304" pitchFamily="18" charset="0"/>
              </a:rPr>
              <a:t> </a:t>
            </a:r>
            <a:r>
              <a:rPr lang="en-GB" sz="1300" dirty="0">
                <a:effectLst/>
                <a:ea typeface="Calibri" panose="020F0502020204030204" pitchFamily="34" charset="0"/>
              </a:rPr>
              <a:t>Source: </a:t>
            </a:r>
            <a:r>
              <a:rPr lang="en-GB" sz="1300" dirty="0">
                <a:ea typeface="Calibri" panose="020F0502020204030204" pitchFamily="34" charset="0"/>
              </a:rPr>
              <a:t>UNCTAD TDR (2023), </a:t>
            </a:r>
            <a:r>
              <a:rPr lang="en-GB" sz="1300" dirty="0" err="1">
                <a:ea typeface="Calibri" panose="020F0502020204030204" pitchFamily="34" charset="0"/>
              </a:rPr>
              <a:t>ch.</a:t>
            </a:r>
            <a:r>
              <a:rPr lang="en-GB" sz="1300" dirty="0">
                <a:ea typeface="Calibri" panose="020F0502020204030204" pitchFamily="34" charset="0"/>
              </a:rPr>
              <a:t> 2</a:t>
            </a:r>
            <a:endParaRPr lang="en-CH" sz="1300" dirty="0"/>
          </a:p>
        </p:txBody>
      </p:sp>
      <p:sp>
        <p:nvSpPr>
          <p:cNvPr id="10" name="TextBox 9">
            <a:extLst>
              <a:ext uri="{FF2B5EF4-FFF2-40B4-BE49-F238E27FC236}">
                <a16:creationId xmlns:a16="http://schemas.microsoft.com/office/drawing/2014/main" id="{AAD04966-5231-0B65-F6D7-825CF622C14F}"/>
              </a:ext>
            </a:extLst>
          </p:cNvPr>
          <p:cNvSpPr txBox="1"/>
          <p:nvPr/>
        </p:nvSpPr>
        <p:spPr>
          <a:xfrm>
            <a:off x="2168552" y="1922571"/>
            <a:ext cx="7854895" cy="375552"/>
          </a:xfrm>
          <a:prstGeom prst="rect">
            <a:avLst/>
          </a:prstGeom>
          <a:noFill/>
        </p:spPr>
        <p:txBody>
          <a:bodyPr wrap="square">
            <a:spAutoFit/>
          </a:bodyPr>
          <a:lstStyle/>
          <a:p>
            <a:pPr algn="ctr">
              <a:lnSpc>
                <a:spcPct val="107000"/>
              </a:lnSpc>
              <a:spcAft>
                <a:spcPts val="800"/>
              </a:spcAft>
            </a:pP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Bond </a:t>
            </a:r>
            <a:r>
              <a:rPr lang="en-GB" b="1" kern="1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preads above 1,000 </a:t>
            </a:r>
            <a:r>
              <a:rPr lang="en-GB" sz="1800" b="1" kern="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b.p</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above US Treasuries (number of countries)</a:t>
            </a:r>
            <a:endParaRPr lang="en-CH" sz="1800" b="1" kern="1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EBEFD060-31A3-690B-E1C8-FB911ABAA925}"/>
              </a:ext>
            </a:extLst>
          </p:cNvPr>
          <p:cNvSpPr txBox="1">
            <a:spLocks/>
          </p:cNvSpPr>
          <p:nvPr/>
        </p:nvSpPr>
        <p:spPr>
          <a:xfrm>
            <a:off x="50800" y="-45614"/>
            <a:ext cx="11337689" cy="1388564"/>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FMEs are at the forefront of cascading crises</a:t>
            </a:r>
            <a:br>
              <a:rPr lang="en-CH" sz="4000" dirty="0">
                <a:solidFill>
                  <a:schemeClr val="accent1"/>
                </a:solidFill>
              </a:rPr>
            </a:br>
            <a:endParaRPr lang="en-CH" sz="4000" dirty="0">
              <a:solidFill>
                <a:schemeClr val="accent1"/>
              </a:solidFill>
            </a:endParaRPr>
          </a:p>
        </p:txBody>
      </p:sp>
      <p:pic>
        <p:nvPicPr>
          <p:cNvPr id="4" name="Picture 3">
            <a:extLst>
              <a:ext uri="{FF2B5EF4-FFF2-40B4-BE49-F238E27FC236}">
                <a16:creationId xmlns:a16="http://schemas.microsoft.com/office/drawing/2014/main" id="{D4F9DE44-23B4-A006-B74F-EF2F2ADF5AFA}"/>
              </a:ext>
            </a:extLst>
          </p:cNvPr>
          <p:cNvPicPr>
            <a:picLocks noChangeAspect="1"/>
          </p:cNvPicPr>
          <p:nvPr/>
        </p:nvPicPr>
        <p:blipFill>
          <a:blip r:embed="rId3"/>
          <a:stretch>
            <a:fillRect/>
          </a:stretch>
        </p:blipFill>
        <p:spPr>
          <a:xfrm>
            <a:off x="1640831" y="2359468"/>
            <a:ext cx="9254426" cy="4081842"/>
          </a:xfrm>
          <a:prstGeom prst="rect">
            <a:avLst/>
          </a:prstGeom>
        </p:spPr>
      </p:pic>
    </p:spTree>
    <p:extLst>
      <p:ext uri="{BB962C8B-B14F-4D97-AF65-F5344CB8AC3E}">
        <p14:creationId xmlns:p14="http://schemas.microsoft.com/office/powerpoint/2010/main" val="3407070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D83615BB-1723-23DE-B9DE-63F0C7DB2514}"/>
              </a:ext>
            </a:extLst>
          </p:cNvPr>
          <p:cNvGraphicFramePr>
            <a:graphicFrameLocks noGrp="1"/>
          </p:cNvGraphicFramePr>
          <p:nvPr>
            <p:ph idx="1"/>
            <p:extLst>
              <p:ext uri="{D42A27DB-BD31-4B8C-83A1-F6EECF244321}">
                <p14:modId xmlns:p14="http://schemas.microsoft.com/office/powerpoint/2010/main" val="1930499195"/>
              </p:ext>
            </p:extLst>
          </p:nvPr>
        </p:nvGraphicFramePr>
        <p:xfrm>
          <a:off x="6024880" y="2182271"/>
          <a:ext cx="5699514" cy="2792457"/>
        </p:xfrm>
        <a:graphic>
          <a:graphicData uri="http://schemas.openxmlformats.org/drawingml/2006/table">
            <a:tbl>
              <a:tblPr firstRow="1" firstCol="1" bandRow="1">
                <a:tableStyleId>{5C22544A-7EE6-4342-B048-85BDC9FD1C3A}</a:tableStyleId>
              </a:tblPr>
              <a:tblGrid>
                <a:gridCol w="1891937">
                  <a:extLst>
                    <a:ext uri="{9D8B030D-6E8A-4147-A177-3AD203B41FA5}">
                      <a16:colId xmlns:a16="http://schemas.microsoft.com/office/drawing/2014/main" val="3521392529"/>
                    </a:ext>
                  </a:extLst>
                </a:gridCol>
                <a:gridCol w="1497193">
                  <a:extLst>
                    <a:ext uri="{9D8B030D-6E8A-4147-A177-3AD203B41FA5}">
                      <a16:colId xmlns:a16="http://schemas.microsoft.com/office/drawing/2014/main" val="681067428"/>
                    </a:ext>
                  </a:extLst>
                </a:gridCol>
                <a:gridCol w="2310384">
                  <a:extLst>
                    <a:ext uri="{9D8B030D-6E8A-4147-A177-3AD203B41FA5}">
                      <a16:colId xmlns:a16="http://schemas.microsoft.com/office/drawing/2014/main" val="1622821355"/>
                    </a:ext>
                  </a:extLst>
                </a:gridCol>
              </a:tblGrid>
              <a:tr h="463198">
                <a:tc>
                  <a:txBody>
                    <a:bodyPr/>
                    <a:lstStyle/>
                    <a:p>
                      <a:pPr algn="ctr"/>
                      <a:r>
                        <a:rPr lang="en-GB" sz="1800" dirty="0">
                          <a:effectLst/>
                        </a:rPr>
                        <a:t>Country group</a:t>
                      </a:r>
                      <a:endParaRPr lang="en-CH" sz="18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ctr"/>
                      <a:r>
                        <a:rPr lang="en-GB" sz="1800">
                          <a:effectLst/>
                        </a:rPr>
                        <a:t>Defaults</a:t>
                      </a:r>
                      <a:endParaRPr lang="en-CH" sz="18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ctr"/>
                      <a:r>
                        <a:rPr lang="en-GB" sz="1800">
                          <a:effectLst/>
                        </a:rPr>
                        <a:t>Debt Restructurings</a:t>
                      </a:r>
                      <a:endParaRPr lang="en-CH" sz="18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3926246630"/>
                  </a:ext>
                </a:extLst>
              </a:tr>
              <a:tr h="388210">
                <a:tc rowSpan="4">
                  <a:txBody>
                    <a:bodyPr/>
                    <a:lstStyle/>
                    <a:p>
                      <a:pPr algn="just"/>
                      <a:r>
                        <a:rPr lang="en-GB" sz="1800">
                          <a:effectLst/>
                        </a:rPr>
                        <a:t> </a:t>
                      </a:r>
                      <a:endParaRPr lang="en-CH" sz="1800">
                        <a:effectLst/>
                      </a:endParaRPr>
                    </a:p>
                    <a:p>
                      <a:pPr algn="just"/>
                      <a:r>
                        <a:rPr lang="en-GB" sz="1800">
                          <a:effectLst/>
                        </a:rPr>
                        <a:t>Frontier-market economies</a:t>
                      </a:r>
                      <a:endParaRPr lang="en-CH" sz="18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dirty="0" err="1">
                          <a:effectLst/>
                        </a:rPr>
                        <a:t>Ghana</a:t>
                      </a:r>
                      <a:r>
                        <a:rPr lang="en-GB" sz="2000" baseline="30000" dirty="0" err="1">
                          <a:effectLst/>
                        </a:rPr>
                        <a:t>a</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a:effectLst/>
                        </a:rPr>
                        <a:t>Belize</a:t>
                      </a:r>
                      <a:endParaRPr lang="en-CH" sz="20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4069524135"/>
                  </a:ext>
                </a:extLst>
              </a:tr>
              <a:tr h="388210">
                <a:tc vMerge="1">
                  <a:txBody>
                    <a:bodyPr/>
                    <a:lstStyle/>
                    <a:p>
                      <a:endParaRPr lang="en-CH"/>
                    </a:p>
                  </a:txBody>
                  <a:tcPr/>
                </a:tc>
                <a:tc>
                  <a:txBody>
                    <a:bodyPr/>
                    <a:lstStyle/>
                    <a:p>
                      <a:pPr algn="just"/>
                      <a:r>
                        <a:rPr lang="en-GB" sz="2000" dirty="0">
                          <a:effectLst/>
                        </a:rPr>
                        <a:t>Sri Lanka</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dirty="0" err="1">
                          <a:effectLst/>
                        </a:rPr>
                        <a:t>Ethiopia</a:t>
                      </a:r>
                      <a:r>
                        <a:rPr lang="en-GB" sz="2000" baseline="30000" dirty="0" err="1">
                          <a:effectLst/>
                        </a:rPr>
                        <a:t>a</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1833582978"/>
                  </a:ext>
                </a:extLst>
              </a:tr>
              <a:tr h="388210">
                <a:tc vMerge="1">
                  <a:txBody>
                    <a:bodyPr/>
                    <a:lstStyle/>
                    <a:p>
                      <a:endParaRPr lang="en-CH"/>
                    </a:p>
                  </a:txBody>
                  <a:tcPr/>
                </a:tc>
                <a:tc>
                  <a:txBody>
                    <a:bodyPr/>
                    <a:lstStyle/>
                    <a:p>
                      <a:pPr algn="just"/>
                      <a:r>
                        <a:rPr lang="en-GB" sz="2000" dirty="0">
                          <a:effectLst/>
                        </a:rPr>
                        <a:t>Suriname</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a:effectLst/>
                        </a:rPr>
                        <a:t> </a:t>
                      </a:r>
                      <a:endParaRPr lang="en-CH" sz="20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3030586001"/>
                  </a:ext>
                </a:extLst>
              </a:tr>
              <a:tr h="388210">
                <a:tc vMerge="1">
                  <a:txBody>
                    <a:bodyPr/>
                    <a:lstStyle/>
                    <a:p>
                      <a:endParaRPr lang="en-CH"/>
                    </a:p>
                  </a:txBody>
                  <a:tcPr/>
                </a:tc>
                <a:tc>
                  <a:txBody>
                    <a:bodyPr/>
                    <a:lstStyle/>
                    <a:p>
                      <a:pPr algn="just"/>
                      <a:r>
                        <a:rPr lang="en-GB" sz="2000" dirty="0" err="1">
                          <a:effectLst/>
                        </a:rPr>
                        <a:t>Zambia</a:t>
                      </a:r>
                      <a:r>
                        <a:rPr lang="en-GB" sz="2000" baseline="30000" dirty="0" err="1">
                          <a:effectLst/>
                        </a:rPr>
                        <a:t>a</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a:effectLst/>
                        </a:rPr>
                        <a:t> </a:t>
                      </a:r>
                      <a:endParaRPr lang="en-CH" sz="200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1022209714"/>
                  </a:ext>
                </a:extLst>
              </a:tr>
              <a:tr h="776419">
                <a:tc>
                  <a:txBody>
                    <a:bodyPr/>
                    <a:lstStyle/>
                    <a:p>
                      <a:pPr algn="just"/>
                      <a:r>
                        <a:rPr lang="en-GB" sz="1800" dirty="0">
                          <a:effectLst/>
                        </a:rPr>
                        <a:t>Other peripheral countries</a:t>
                      </a:r>
                      <a:endParaRPr lang="en-CH" sz="18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dirty="0">
                          <a:effectLst/>
                        </a:rPr>
                        <a:t>Malawi</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tc>
                  <a:txBody>
                    <a:bodyPr/>
                    <a:lstStyle/>
                    <a:p>
                      <a:pPr algn="just"/>
                      <a:r>
                        <a:rPr lang="en-GB" sz="2000" dirty="0" err="1">
                          <a:effectLst/>
                        </a:rPr>
                        <a:t>Chad</a:t>
                      </a:r>
                      <a:r>
                        <a:rPr lang="en-GB" sz="2000" baseline="30000" dirty="0" err="1">
                          <a:effectLst/>
                        </a:rPr>
                        <a:t>a</a:t>
                      </a:r>
                      <a:endParaRPr lang="en-CH" sz="2000" dirty="0">
                        <a:effectLst/>
                        <a:latin typeface="Times New Roman" panose="02020603050405020304" pitchFamily="18" charset="0"/>
                        <a:ea typeface="Times New Roman" panose="02020603050405020304" pitchFamily="18" charset="0"/>
                        <a:cs typeface="Microsoft Himalaya" pitchFamily="2" charset="0"/>
                      </a:endParaRPr>
                    </a:p>
                  </a:txBody>
                  <a:tcPr marL="23229" marR="23229" marT="0" marB="0"/>
                </a:tc>
                <a:extLst>
                  <a:ext uri="{0D108BD9-81ED-4DB2-BD59-A6C34878D82A}">
                    <a16:rowId xmlns:a16="http://schemas.microsoft.com/office/drawing/2014/main" val="1422829762"/>
                  </a:ext>
                </a:extLst>
              </a:tr>
            </a:tbl>
          </a:graphicData>
        </a:graphic>
      </p:graphicFrame>
      <p:sp>
        <p:nvSpPr>
          <p:cNvPr id="13" name="TextBox 12">
            <a:extLst>
              <a:ext uri="{FF2B5EF4-FFF2-40B4-BE49-F238E27FC236}">
                <a16:creationId xmlns:a16="http://schemas.microsoft.com/office/drawing/2014/main" id="{904B81AF-24D1-2745-E371-B9331DD5726B}"/>
              </a:ext>
            </a:extLst>
          </p:cNvPr>
          <p:cNvSpPr txBox="1"/>
          <p:nvPr/>
        </p:nvSpPr>
        <p:spPr>
          <a:xfrm>
            <a:off x="6096000" y="1518759"/>
            <a:ext cx="5800433" cy="646331"/>
          </a:xfrm>
          <a:prstGeom prst="rect">
            <a:avLst/>
          </a:prstGeom>
          <a:noFill/>
        </p:spPr>
        <p:txBody>
          <a:bodyPr wrap="square">
            <a:spAutoFit/>
          </a:bodyPr>
          <a:lstStyle/>
          <a:p>
            <a:pPr algn="ctr"/>
            <a:r>
              <a:rPr lang="en-GB" sz="1800" b="1" dirty="0">
                <a:solidFill>
                  <a:schemeClr val="tx1">
                    <a:lumMod val="65000"/>
                    <a:lumOff val="35000"/>
                  </a:schemeClr>
                </a:solidFill>
                <a:effectLst/>
                <a:latin typeface="Calibri" panose="020F0502020204030204" pitchFamily="34" charset="0"/>
                <a:ea typeface="Times New Roman" panose="02020603050405020304" pitchFamily="18" charset="0"/>
              </a:rPr>
              <a:t>Developing countries’ defaults and restructurings after the COVID-19 pandemic</a:t>
            </a:r>
            <a:r>
              <a:rPr lang="en-CH" b="1" dirty="0">
                <a:solidFill>
                  <a:schemeClr val="tx1">
                    <a:lumMod val="65000"/>
                    <a:lumOff val="35000"/>
                  </a:schemeClr>
                </a:solidFill>
                <a:effectLst/>
              </a:rPr>
              <a:t> </a:t>
            </a:r>
            <a:endParaRPr lang="en-CH" b="1" dirty="0">
              <a:solidFill>
                <a:schemeClr val="tx1">
                  <a:lumMod val="65000"/>
                  <a:lumOff val="35000"/>
                </a:schemeClr>
              </a:solidFill>
            </a:endParaRPr>
          </a:p>
        </p:txBody>
      </p:sp>
      <p:sp>
        <p:nvSpPr>
          <p:cNvPr id="14" name="Content Placeholder 2">
            <a:extLst>
              <a:ext uri="{FF2B5EF4-FFF2-40B4-BE49-F238E27FC236}">
                <a16:creationId xmlns:a16="http://schemas.microsoft.com/office/drawing/2014/main" id="{56020B29-2743-EB8E-B1C3-623F2CF6BA33}"/>
              </a:ext>
            </a:extLst>
          </p:cNvPr>
          <p:cNvSpPr txBox="1">
            <a:spLocks/>
          </p:cNvSpPr>
          <p:nvPr/>
        </p:nvSpPr>
        <p:spPr>
          <a:xfrm>
            <a:off x="269966" y="2182271"/>
            <a:ext cx="5175210" cy="2511846"/>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Font typeface="Arial" panose="020B0604020202020204" pitchFamily="34" charset="0"/>
              <a:buChar char="•"/>
            </a:pPr>
            <a:r>
              <a:rPr lang="en-GB" sz="2400" dirty="0"/>
              <a:t> </a:t>
            </a:r>
            <a:r>
              <a:rPr lang="en-GB" sz="2400" dirty="0">
                <a:solidFill>
                  <a:schemeClr val="tx1"/>
                </a:solidFill>
              </a:rPr>
              <a:t>Out of 5 developing countries that defaulted after the pandemic, 4 were FMEs</a:t>
            </a:r>
          </a:p>
          <a:p>
            <a:pPr algn="just">
              <a:lnSpc>
                <a:spcPct val="100000"/>
              </a:lnSpc>
              <a:buFont typeface="Arial" panose="020B0604020202020204" pitchFamily="34" charset="0"/>
              <a:buChar char="•"/>
            </a:pPr>
            <a:endParaRPr lang="en-GB" sz="2400" dirty="0">
              <a:solidFill>
                <a:schemeClr val="tx1"/>
              </a:solidFill>
            </a:endParaRPr>
          </a:p>
          <a:p>
            <a:pPr algn="just">
              <a:lnSpc>
                <a:spcPct val="100000"/>
              </a:lnSpc>
              <a:buFont typeface="Arial" panose="020B0604020202020204" pitchFamily="34" charset="0"/>
              <a:buChar char="•"/>
            </a:pPr>
            <a:r>
              <a:rPr lang="en-GB" sz="2400" dirty="0">
                <a:solidFill>
                  <a:schemeClr val="tx1"/>
                </a:solidFill>
              </a:rPr>
              <a:t> One FME completed (Belize) and another (Ethiopia) applied to a debt restructuring under the G20 Common Framework for Debt Treatment beyond DSSI</a:t>
            </a:r>
            <a:r>
              <a:rPr lang="en-CH" sz="2400" dirty="0">
                <a:solidFill>
                  <a:schemeClr val="tx1"/>
                </a:solidFill>
              </a:rPr>
              <a:t> </a:t>
            </a:r>
            <a:endParaRPr lang="en-US" sz="2400" dirty="0">
              <a:solidFill>
                <a:schemeClr val="tx1"/>
              </a:solidFill>
            </a:endParaRPr>
          </a:p>
          <a:p>
            <a:pPr algn="just">
              <a:lnSpc>
                <a:spcPct val="100000"/>
              </a:lnSpc>
              <a:buFont typeface="Arial" panose="020B0604020202020204" pitchFamily="34" charset="0"/>
              <a:buChar char="•"/>
            </a:pPr>
            <a:endParaRPr lang="en-US" sz="2400" dirty="0"/>
          </a:p>
          <a:p>
            <a:pPr marL="0" indent="0" algn="just">
              <a:lnSpc>
                <a:spcPct val="100000"/>
              </a:lnSpc>
              <a:buFont typeface="Calibri" panose="020F0502020204030204" pitchFamily="34" charset="0"/>
              <a:buNone/>
            </a:pPr>
            <a:endParaRPr lang="en-US" sz="2400" dirty="0"/>
          </a:p>
          <a:p>
            <a:pPr algn="just">
              <a:lnSpc>
                <a:spcPct val="100000"/>
              </a:lnSpc>
            </a:pPr>
            <a:endParaRPr lang="pt-BR" sz="2400" dirty="0"/>
          </a:p>
        </p:txBody>
      </p:sp>
      <p:sp>
        <p:nvSpPr>
          <p:cNvPr id="2" name="TextBox 1">
            <a:extLst>
              <a:ext uri="{FF2B5EF4-FFF2-40B4-BE49-F238E27FC236}">
                <a16:creationId xmlns:a16="http://schemas.microsoft.com/office/drawing/2014/main" id="{1B01FB82-CC4B-D067-12EA-D0AF78F269D5}"/>
              </a:ext>
            </a:extLst>
          </p:cNvPr>
          <p:cNvSpPr txBox="1"/>
          <p:nvPr/>
        </p:nvSpPr>
        <p:spPr>
          <a:xfrm>
            <a:off x="6024880" y="5022510"/>
            <a:ext cx="6167120" cy="369332"/>
          </a:xfrm>
          <a:prstGeom prst="rect">
            <a:avLst/>
          </a:prstGeom>
          <a:noFill/>
        </p:spPr>
        <p:txBody>
          <a:bodyPr wrap="square" rtlCol="0">
            <a:spAutoFit/>
          </a:bodyPr>
          <a:lstStyle/>
          <a:p>
            <a:r>
              <a:rPr lang="en-US" dirty="0"/>
              <a:t>a. Participating in the G20 Common Framework</a:t>
            </a:r>
            <a:endParaRPr lang="en-CH" dirty="0"/>
          </a:p>
        </p:txBody>
      </p:sp>
      <p:sp>
        <p:nvSpPr>
          <p:cNvPr id="5" name="Title 1">
            <a:extLst>
              <a:ext uri="{FF2B5EF4-FFF2-40B4-BE49-F238E27FC236}">
                <a16:creationId xmlns:a16="http://schemas.microsoft.com/office/drawing/2014/main" id="{491A6426-B0FA-5311-BEB1-75C7E74DC75C}"/>
              </a:ext>
            </a:extLst>
          </p:cNvPr>
          <p:cNvSpPr txBox="1">
            <a:spLocks/>
          </p:cNvSpPr>
          <p:nvPr/>
        </p:nvSpPr>
        <p:spPr>
          <a:xfrm>
            <a:off x="182880" y="82505"/>
            <a:ext cx="11337689" cy="1388564"/>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FMEs are at the forefront of cascading crises</a:t>
            </a:r>
            <a:br>
              <a:rPr lang="en-CH" sz="4000" dirty="0">
                <a:solidFill>
                  <a:schemeClr val="accent1"/>
                </a:solidFill>
              </a:rPr>
            </a:br>
            <a:endParaRPr lang="en-CH" sz="4000" dirty="0">
              <a:solidFill>
                <a:schemeClr val="accent1"/>
              </a:solidFill>
            </a:endParaRPr>
          </a:p>
        </p:txBody>
      </p:sp>
    </p:spTree>
    <p:extLst>
      <p:ext uri="{BB962C8B-B14F-4D97-AF65-F5344CB8AC3E}">
        <p14:creationId xmlns:p14="http://schemas.microsoft.com/office/powerpoint/2010/main" val="1758367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064187" y="1988956"/>
            <a:ext cx="9647356" cy="923925"/>
          </a:xfrm>
        </p:spPr>
        <p:txBody>
          <a:bodyPr/>
          <a:lstStyle/>
          <a:p>
            <a:r>
              <a:rPr lang="en-GB" dirty="0"/>
              <a:t>What </a:t>
            </a:r>
            <a:r>
              <a:rPr lang="en-US" dirty="0"/>
              <a:t>explains the greater vulnerability of FMEs compared</a:t>
            </a:r>
            <a:r>
              <a:rPr lang="en-GB" dirty="0"/>
              <a:t> to EMEs to external shocks</a:t>
            </a:r>
            <a:endParaRPr lang="en-US" dirty="0"/>
          </a:p>
        </p:txBody>
      </p:sp>
    </p:spTree>
    <p:extLst>
      <p:ext uri="{BB962C8B-B14F-4D97-AF65-F5344CB8AC3E}">
        <p14:creationId xmlns:p14="http://schemas.microsoft.com/office/powerpoint/2010/main" val="223897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301B-11B8-B297-428D-6DBC7FD957C7}"/>
              </a:ext>
            </a:extLst>
          </p:cNvPr>
          <p:cNvSpPr>
            <a:spLocks noGrp="1"/>
          </p:cNvSpPr>
          <p:nvPr>
            <p:ph type="title"/>
          </p:nvPr>
        </p:nvSpPr>
        <p:spPr>
          <a:xfrm>
            <a:off x="415600" y="452520"/>
            <a:ext cx="11360800" cy="763600"/>
          </a:xfrm>
        </p:spPr>
        <p:txBody>
          <a:bodyPr>
            <a:normAutofit fontScale="90000"/>
          </a:bodyPr>
          <a:lstStyle/>
          <a:p>
            <a:r>
              <a:rPr lang="en-CH" dirty="0"/>
              <a:t>Conference even more timing than in 2020</a:t>
            </a:r>
            <a:br>
              <a:rPr lang="en-CH" dirty="0"/>
            </a:br>
            <a:endParaRPr lang="en-CH" dirty="0"/>
          </a:p>
        </p:txBody>
      </p:sp>
      <p:sp>
        <p:nvSpPr>
          <p:cNvPr id="3" name="Text Placeholder 2">
            <a:extLst>
              <a:ext uri="{FF2B5EF4-FFF2-40B4-BE49-F238E27FC236}">
                <a16:creationId xmlns:a16="http://schemas.microsoft.com/office/drawing/2014/main" id="{059F01A7-6C33-9805-5CCD-4942F19FE652}"/>
              </a:ext>
            </a:extLst>
          </p:cNvPr>
          <p:cNvSpPr>
            <a:spLocks noGrp="1"/>
          </p:cNvSpPr>
          <p:nvPr>
            <p:ph type="body" idx="1"/>
          </p:nvPr>
        </p:nvSpPr>
        <p:spPr>
          <a:xfrm>
            <a:off x="0" y="1984105"/>
            <a:ext cx="11360800" cy="4555200"/>
          </a:xfrm>
        </p:spPr>
        <p:txBody>
          <a:bodyPr/>
          <a:lstStyle/>
          <a:p>
            <a:pPr marL="114300" indent="0">
              <a:buNone/>
            </a:pPr>
            <a:endParaRPr lang="en-CH" dirty="0"/>
          </a:p>
          <a:p>
            <a:endParaRPr lang="en-CH" dirty="0"/>
          </a:p>
          <a:p>
            <a:pPr marL="114300" indent="0">
              <a:buNone/>
            </a:pPr>
            <a:endParaRPr lang="en-CH" dirty="0"/>
          </a:p>
          <a:p>
            <a:pPr marL="114300" indent="0">
              <a:buNone/>
            </a:pPr>
            <a:r>
              <a:rPr lang="en-US" dirty="0"/>
              <a:t>Cascading crises/</a:t>
            </a:r>
            <a:r>
              <a:rPr lang="en-US" dirty="0" err="1"/>
              <a:t>polycrisis</a:t>
            </a:r>
            <a:endParaRPr lang="en-US" dirty="0"/>
          </a:p>
          <a:p>
            <a:endParaRPr lang="en-US" dirty="0"/>
          </a:p>
          <a:p>
            <a:endParaRPr lang="en-CH" dirty="0"/>
          </a:p>
          <a:p>
            <a:pPr marL="114300" indent="0">
              <a:buNone/>
            </a:pPr>
            <a:endParaRPr lang="en-CH" dirty="0"/>
          </a:p>
          <a:p>
            <a:endParaRPr lang="en-CH" dirty="0"/>
          </a:p>
        </p:txBody>
      </p:sp>
      <p:sp>
        <p:nvSpPr>
          <p:cNvPr id="4" name="Left Brace 3">
            <a:extLst>
              <a:ext uri="{FF2B5EF4-FFF2-40B4-BE49-F238E27FC236}">
                <a16:creationId xmlns:a16="http://schemas.microsoft.com/office/drawing/2014/main" id="{2A548A28-ADAC-873A-5878-DA87501C5C40}"/>
              </a:ext>
            </a:extLst>
          </p:cNvPr>
          <p:cNvSpPr/>
          <p:nvPr/>
        </p:nvSpPr>
        <p:spPr>
          <a:xfrm>
            <a:off x="4755202" y="1726648"/>
            <a:ext cx="515565" cy="3467921"/>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5" name="TextBox 4">
            <a:extLst>
              <a:ext uri="{FF2B5EF4-FFF2-40B4-BE49-F238E27FC236}">
                <a16:creationId xmlns:a16="http://schemas.microsoft.com/office/drawing/2014/main" id="{EE74927E-A9E5-F5CF-41F8-FAE576119040}"/>
              </a:ext>
            </a:extLst>
          </p:cNvPr>
          <p:cNvSpPr txBox="1"/>
          <p:nvPr/>
        </p:nvSpPr>
        <p:spPr>
          <a:xfrm>
            <a:off x="5588104" y="1902111"/>
            <a:ext cx="5772696" cy="3170099"/>
          </a:xfrm>
          <a:prstGeom prst="rect">
            <a:avLst/>
          </a:prstGeom>
          <a:noFill/>
        </p:spPr>
        <p:txBody>
          <a:bodyPr wrap="square">
            <a:spAutoFit/>
          </a:bodyPr>
          <a:lstStyle/>
          <a:p>
            <a:pPr marL="425768" indent="-285750">
              <a:spcBef>
                <a:spcPts val="0"/>
              </a:spcBef>
              <a:spcAft>
                <a:spcPts val="2400"/>
              </a:spcAft>
              <a:buClr>
                <a:schemeClr val="accent2"/>
              </a:buClr>
              <a:buSzPct val="130000"/>
              <a:buFont typeface="Arial" panose="020B0604020202020204" pitchFamily="34" charset="0"/>
              <a:buChar char="•"/>
            </a:pPr>
            <a:r>
              <a:rPr lang="en-US" sz="2800" dirty="0">
                <a:latin typeface="Helvetica Neue LT Std 45 Light" panose="020B0403020202020204" pitchFamily="34" charset="0"/>
                <a:ea typeface="Helvetica Neue Light" charset="0"/>
                <a:cs typeface="Helvetica Neue LT Std 45 Light" panose="020B0403020202020204" pitchFamily="34" charset="0"/>
              </a:rPr>
              <a:t>Covid-19 pandemic</a:t>
            </a:r>
          </a:p>
          <a:p>
            <a:pPr marL="425768" indent="-285750">
              <a:spcBef>
                <a:spcPts val="0"/>
              </a:spcBef>
              <a:spcAft>
                <a:spcPts val="2400"/>
              </a:spcAft>
              <a:buClr>
                <a:schemeClr val="accent2"/>
              </a:buClr>
              <a:buSzPct val="130000"/>
              <a:buFont typeface="Arial" panose="020B0604020202020204" pitchFamily="34" charset="0"/>
              <a:buChar char="•"/>
            </a:pPr>
            <a:r>
              <a:rPr lang="en-US" sz="2800" dirty="0">
                <a:latin typeface="Helvetica Neue LT Std 45 Light" panose="020B0403020202020204" pitchFamily="34" charset="0"/>
                <a:ea typeface="Helvetica Neue Light" charset="0"/>
                <a:cs typeface="Helvetica Neue LT Std 45 Light" panose="020B0403020202020204" pitchFamily="34" charset="0"/>
              </a:rPr>
              <a:t>Geopolitical tensions and conflicts</a:t>
            </a:r>
          </a:p>
          <a:p>
            <a:pPr marL="425768" indent="-285750">
              <a:spcBef>
                <a:spcPts val="0"/>
              </a:spcBef>
              <a:spcAft>
                <a:spcPts val="2400"/>
              </a:spcAft>
              <a:buClr>
                <a:schemeClr val="accent2"/>
              </a:buClr>
              <a:buSzPct val="130000"/>
              <a:buFont typeface="Arial" panose="020B0604020202020204" pitchFamily="34" charset="0"/>
              <a:buChar char="•"/>
            </a:pPr>
            <a:r>
              <a:rPr lang="en-US" sz="2800" dirty="0">
                <a:latin typeface="Helvetica Neue LT Std 45 Light" panose="020B0403020202020204" pitchFamily="34" charset="0"/>
                <a:ea typeface="Helvetica Neue Light" charset="0"/>
                <a:cs typeface="Helvetica Neue LT Std 45 Light" panose="020B0403020202020204" pitchFamily="34" charset="0"/>
              </a:rPr>
              <a:t>Cost-of-living crisis</a:t>
            </a:r>
          </a:p>
          <a:p>
            <a:pPr marL="425768" indent="-285750">
              <a:spcBef>
                <a:spcPts val="0"/>
              </a:spcBef>
              <a:spcAft>
                <a:spcPts val="2400"/>
              </a:spcAft>
              <a:buClr>
                <a:schemeClr val="accent2"/>
              </a:buClr>
              <a:buSzPct val="130000"/>
              <a:buFont typeface="Arial" panose="020B0604020202020204" pitchFamily="34" charset="0"/>
              <a:buChar char="•"/>
            </a:pPr>
            <a:r>
              <a:rPr lang="en-US" sz="2800" dirty="0">
                <a:latin typeface="Helvetica Neue LT Std 45 Light" panose="020B0403020202020204" pitchFamily="34" charset="0"/>
                <a:ea typeface="Helvetica Neue Light" charset="0"/>
                <a:cs typeface="Helvetica Neue LT Std 45 Light" panose="020B0403020202020204" pitchFamily="34" charset="0"/>
              </a:rPr>
              <a:t>Deepening climate crisis</a:t>
            </a:r>
          </a:p>
        </p:txBody>
      </p:sp>
    </p:spTree>
    <p:extLst>
      <p:ext uri="{BB962C8B-B14F-4D97-AF65-F5344CB8AC3E}">
        <p14:creationId xmlns:p14="http://schemas.microsoft.com/office/powerpoint/2010/main" val="34890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40DC-2D9A-C287-3F3F-B209ADAEF741}"/>
              </a:ext>
            </a:extLst>
          </p:cNvPr>
          <p:cNvSpPr>
            <a:spLocks noGrp="1"/>
          </p:cNvSpPr>
          <p:nvPr>
            <p:ph type="title"/>
          </p:nvPr>
        </p:nvSpPr>
        <p:spPr>
          <a:xfrm>
            <a:off x="415600" y="198463"/>
            <a:ext cx="11360800" cy="763600"/>
          </a:xfrm>
        </p:spPr>
        <p:txBody>
          <a:bodyPr>
            <a:normAutofit fontScale="90000"/>
          </a:bodyPr>
          <a:lstStyle/>
          <a:p>
            <a:r>
              <a:rPr lang="en-GB" dirty="0"/>
              <a:t>Monetary and financial asymmetries</a:t>
            </a:r>
          </a:p>
        </p:txBody>
      </p:sp>
      <p:sp>
        <p:nvSpPr>
          <p:cNvPr id="3" name="Text Placeholder 2">
            <a:extLst>
              <a:ext uri="{FF2B5EF4-FFF2-40B4-BE49-F238E27FC236}">
                <a16:creationId xmlns:a16="http://schemas.microsoft.com/office/drawing/2014/main" id="{CD795F96-DEA1-43E7-BC59-762D53F422E9}"/>
              </a:ext>
            </a:extLst>
          </p:cNvPr>
          <p:cNvSpPr>
            <a:spLocks noGrp="1"/>
          </p:cNvSpPr>
          <p:nvPr>
            <p:ph type="body" idx="1"/>
          </p:nvPr>
        </p:nvSpPr>
        <p:spPr>
          <a:xfrm>
            <a:off x="163352" y="1142456"/>
            <a:ext cx="11881504" cy="4862123"/>
          </a:xfrm>
        </p:spPr>
        <p:txBody>
          <a:bodyPr>
            <a:normAutofit/>
          </a:bodyPr>
          <a:lstStyle/>
          <a:p>
            <a:pPr>
              <a:lnSpc>
                <a:spcPct val="120000"/>
              </a:lnSpc>
              <a:spcAft>
                <a:spcPts val="1200"/>
              </a:spcAft>
              <a:buClr>
                <a:schemeClr val="accent2"/>
              </a:buClr>
            </a:pPr>
            <a:r>
              <a:rPr lang="en-CH" sz="3200" b="1" dirty="0"/>
              <a:t>Position in the currency hierarchy </a:t>
            </a:r>
            <a:r>
              <a:rPr lang="en-CH" sz="3200" b="1" dirty="0">
                <a:solidFill>
                  <a:srgbClr val="00B0F0"/>
                </a:solidFill>
              </a:rPr>
              <a:t>=&gt;</a:t>
            </a:r>
            <a:r>
              <a:rPr lang="en-CH" sz="3200" dirty="0"/>
              <a:t> update</a:t>
            </a:r>
            <a:r>
              <a:rPr lang="en-GB" sz="3200" dirty="0"/>
              <a:t>s</a:t>
            </a:r>
            <a:r>
              <a:rPr lang="en-CH" sz="3200" dirty="0"/>
              <a:t> needed; original version only includes EMEs (Andrade and Prates, 2013; Paula, Fritz and Prates, 2016)</a:t>
            </a:r>
          </a:p>
          <a:p>
            <a:pPr lvl="1">
              <a:lnSpc>
                <a:spcPct val="120000"/>
              </a:lnSpc>
              <a:spcAft>
                <a:spcPts val="1200"/>
              </a:spcAft>
              <a:buClr>
                <a:schemeClr val="accent2"/>
              </a:buClr>
            </a:pPr>
            <a:endParaRPr lang="en-CH" sz="2800" dirty="0"/>
          </a:p>
          <a:p>
            <a:pPr>
              <a:lnSpc>
                <a:spcPct val="120000"/>
              </a:lnSpc>
              <a:spcAft>
                <a:spcPts val="1200"/>
              </a:spcAft>
              <a:buClr>
                <a:schemeClr val="accent2"/>
              </a:buClr>
            </a:pPr>
            <a:r>
              <a:rPr lang="en-CH" sz="3200" b="1" dirty="0"/>
              <a:t>Position in the financial hierarchy </a:t>
            </a:r>
            <a:r>
              <a:rPr lang="en-CH" sz="3200" b="1" dirty="0">
                <a:solidFill>
                  <a:srgbClr val="00B0F0"/>
                </a:solidFill>
              </a:rPr>
              <a:t>=&gt;</a:t>
            </a:r>
            <a:r>
              <a:rPr lang="en-CH" sz="3200" b="1" dirty="0"/>
              <a:t> </a:t>
            </a:r>
            <a:r>
              <a:rPr lang="en-GB" sz="3200" dirty="0">
                <a:latin typeface="Helvetica Neue LT Std 45 Light" panose="020B0403020202020204" pitchFamily="34" charset="0"/>
                <a:ea typeface="Helvetica Neue Light" charset="0"/>
                <a:cs typeface="Helvetica Neue LT Std 45 Light" panose="020B0403020202020204" pitchFamily="34" charset="0"/>
              </a:rPr>
              <a:t>new concept to understand the asymmetries across the financial periphery</a:t>
            </a:r>
          </a:p>
          <a:p>
            <a:pPr marL="114300" indent="0">
              <a:buNone/>
            </a:pPr>
            <a:endParaRPr lang="en-CH" dirty="0"/>
          </a:p>
        </p:txBody>
      </p:sp>
    </p:spTree>
    <p:extLst>
      <p:ext uri="{BB962C8B-B14F-4D97-AF65-F5344CB8AC3E}">
        <p14:creationId xmlns:p14="http://schemas.microsoft.com/office/powerpoint/2010/main" val="32258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B83245-1436-9475-D05C-A476D9AFC49E}"/>
              </a:ext>
            </a:extLst>
          </p:cNvPr>
          <p:cNvSpPr txBox="1">
            <a:spLocks/>
          </p:cNvSpPr>
          <p:nvPr/>
        </p:nvSpPr>
        <p:spPr>
          <a:xfrm>
            <a:off x="312986" y="265038"/>
            <a:ext cx="8492285" cy="1388564"/>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Updating the </a:t>
            </a:r>
            <a:r>
              <a:rPr lang="en-CH" sz="4000" b="1" dirty="0">
                <a:solidFill>
                  <a:schemeClr val="accent1"/>
                </a:solidFill>
              </a:rPr>
              <a:t>currency hierarchy</a:t>
            </a:r>
            <a:r>
              <a:rPr lang="en-US" sz="4000" b="1" dirty="0">
                <a:solidFill>
                  <a:schemeClr val="accent1"/>
                </a:solidFill>
              </a:rPr>
              <a:t> (CH)</a:t>
            </a:r>
            <a:r>
              <a:rPr lang="en-CH" sz="4000" b="1" dirty="0">
                <a:solidFill>
                  <a:schemeClr val="accent1"/>
                </a:solidFill>
              </a:rPr>
              <a:t> </a:t>
            </a:r>
            <a:br>
              <a:rPr lang="en-CH" sz="4000" dirty="0">
                <a:solidFill>
                  <a:schemeClr val="accent1"/>
                </a:solidFill>
              </a:rPr>
            </a:br>
            <a:endParaRPr lang="en-CH" sz="4000" dirty="0">
              <a:solidFill>
                <a:schemeClr val="accent1"/>
              </a:solidFill>
            </a:endParaRPr>
          </a:p>
        </p:txBody>
      </p:sp>
      <p:sp>
        <p:nvSpPr>
          <p:cNvPr id="5" name="TextBox 4">
            <a:extLst>
              <a:ext uri="{FF2B5EF4-FFF2-40B4-BE49-F238E27FC236}">
                <a16:creationId xmlns:a16="http://schemas.microsoft.com/office/drawing/2014/main" id="{D7D36648-BB0B-C740-8F1E-079C80D3B566}"/>
              </a:ext>
            </a:extLst>
          </p:cNvPr>
          <p:cNvSpPr txBox="1"/>
          <p:nvPr/>
        </p:nvSpPr>
        <p:spPr>
          <a:xfrm>
            <a:off x="-1024657" y="1391090"/>
            <a:ext cx="5367781" cy="3785652"/>
          </a:xfrm>
          <a:prstGeom prst="rect">
            <a:avLst/>
          </a:prstGeom>
          <a:noFill/>
        </p:spPr>
        <p:txBody>
          <a:bodyPr wrap="square">
            <a:spAutoFit/>
          </a:bodyPr>
          <a:lstStyle/>
          <a:p>
            <a:pPr lvl="3" algn="just">
              <a:buClr>
                <a:schemeClr val="accent2"/>
              </a:buClr>
              <a:buFont typeface="Arial" panose="020B0604020202020204" pitchFamily="34" charset="0"/>
              <a:buChar char="•"/>
            </a:pPr>
            <a:r>
              <a:rPr lang="en-US" sz="2000" dirty="0">
                <a:latin typeface="Calibri" panose="020F0502020204030204" pitchFamily="34" charset="0"/>
                <a:cs typeface="Calibri" panose="020F0502020204030204" pitchFamily="34" charset="0"/>
              </a:rPr>
              <a:t>  </a:t>
            </a:r>
            <a:r>
              <a:rPr lang="en-US" sz="2000" dirty="0">
                <a:latin typeface="Helvetica Neue LT Std 45 Light" panose="020B0403020202020204" pitchFamily="34" charset="0"/>
                <a:ea typeface="Helvetica Neue Light" charset="0"/>
                <a:cs typeface="Helvetica Neue LT Std 45 Light" panose="020B0403020202020204" pitchFamily="34" charset="0"/>
              </a:rPr>
              <a:t>At the international level, </a:t>
            </a:r>
            <a:r>
              <a:rPr lang="en-GB" sz="2000" dirty="0">
                <a:latin typeface="Helvetica Neue LT Std 45 Light" panose="020B0403020202020204" pitchFamily="34" charset="0"/>
                <a:ea typeface="Helvetica Neue Light" charset="0"/>
                <a:cs typeface="Helvetica Neue LT Std 45 Light" panose="020B0403020202020204" pitchFamily="34" charset="0"/>
              </a:rPr>
              <a:t>currencies are ordered along their liquidity premia</a:t>
            </a:r>
          </a:p>
          <a:p>
            <a:pPr lvl="3" algn="just">
              <a:buClr>
                <a:schemeClr val="accent2"/>
              </a:buClr>
            </a:pPr>
            <a:endParaRPr lang="en-GB" sz="2000" dirty="0">
              <a:latin typeface="Helvetica Neue LT Std 45 Light" panose="020B0403020202020204" pitchFamily="34" charset="0"/>
              <a:ea typeface="Helvetica Neue Light" charset="0"/>
              <a:cs typeface="Helvetica Neue LT Std 45 Light" panose="020B0403020202020204" pitchFamily="34" charset="0"/>
            </a:endParaRPr>
          </a:p>
          <a:p>
            <a:pPr lvl="3" algn="just">
              <a:buClr>
                <a:schemeClr val="accent2"/>
              </a:buClr>
              <a:buFont typeface="Arial" panose="020B0604020202020204" pitchFamily="34" charset="0"/>
              <a:buChar char="•"/>
            </a:pPr>
            <a:r>
              <a:rPr lang="en-GB" sz="2000" dirty="0">
                <a:latin typeface="Helvetica Neue LT Std 45 Light" panose="020B0403020202020204" pitchFamily="34" charset="0"/>
                <a:ea typeface="Helvetica Neue Light" charset="0"/>
                <a:cs typeface="Helvetica Neue LT Std 45 Light" panose="020B0403020202020204" pitchFamily="34" charset="0"/>
              </a:rPr>
              <a:t> Currencies at the lower end are more vulnerable to global shocks </a:t>
            </a:r>
            <a:r>
              <a:rPr lang="en-GB" sz="2000" dirty="0">
                <a:solidFill>
                  <a:schemeClr val="accent1"/>
                </a:solidFill>
                <a:latin typeface="Helvetica Neue LT Std 45 Light" panose="020B0403020202020204" pitchFamily="34" charset="0"/>
                <a:ea typeface="Helvetica Neue Light" charset="0"/>
                <a:cs typeface="Helvetica Neue LT Std 45 Light" panose="020B0403020202020204" pitchFamily="34" charset="0"/>
              </a:rPr>
              <a:t>=&gt;</a:t>
            </a:r>
            <a:r>
              <a:rPr lang="en-GB" sz="2000" dirty="0">
                <a:latin typeface="Helvetica Neue LT Std 45 Light" panose="020B0403020202020204" pitchFamily="34" charset="0"/>
                <a:ea typeface="Helvetica Neue Light" charset="0"/>
                <a:cs typeface="Helvetica Neue LT Std 45 Light" panose="020B0403020202020204" pitchFamily="34" charset="0"/>
              </a:rPr>
              <a:t> greater ER volatility</a:t>
            </a:r>
          </a:p>
          <a:p>
            <a:pPr lvl="3" algn="just">
              <a:buClr>
                <a:schemeClr val="accent2"/>
              </a:buClr>
              <a:buFont typeface="Arial" panose="020B0604020202020204" pitchFamily="34" charset="0"/>
              <a:buChar char="•"/>
            </a:pPr>
            <a:endParaRPr lang="en-GB" sz="2000" dirty="0">
              <a:latin typeface="Helvetica Neue LT Std 45 Light" panose="020B0403020202020204" pitchFamily="34" charset="0"/>
              <a:ea typeface="Helvetica Neue Light" charset="0"/>
              <a:cs typeface="Helvetica Neue LT Std 45 Light" panose="020B0403020202020204" pitchFamily="34" charset="0"/>
            </a:endParaRPr>
          </a:p>
          <a:p>
            <a:pPr lvl="3" algn="just">
              <a:buClr>
                <a:schemeClr val="accent2"/>
              </a:buClr>
              <a:buFont typeface="Arial" panose="020B0604020202020204" pitchFamily="34" charset="0"/>
              <a:buChar char="•"/>
            </a:pPr>
            <a:r>
              <a:rPr lang="en-GB" sz="2000" dirty="0">
                <a:latin typeface="Helvetica Neue LT Std 45 Light" panose="020B0403020202020204" pitchFamily="34" charset="0"/>
                <a:ea typeface="Helvetica Neue Light" charset="0"/>
                <a:cs typeface="Helvetica Neue LT Std 45 Light" panose="020B0403020202020204" pitchFamily="34" charset="0"/>
              </a:rPr>
              <a:t> Difference in the liquidity premia of EMEs and FMEs is not wide =&gt; non-international currencies</a:t>
            </a:r>
          </a:p>
          <a:p>
            <a:pPr lvl="3" algn="just">
              <a:buClr>
                <a:schemeClr val="accent2"/>
              </a:buCl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C29BB2-52BD-85F5-A3E3-65A4B476D467}"/>
              </a:ext>
            </a:extLst>
          </p:cNvPr>
          <p:cNvSpPr txBox="1"/>
          <p:nvPr/>
        </p:nvSpPr>
        <p:spPr>
          <a:xfrm>
            <a:off x="5753821" y="5889455"/>
            <a:ext cx="6102900" cy="615553"/>
          </a:xfrm>
          <a:prstGeom prst="rect">
            <a:avLst/>
          </a:prstGeom>
          <a:solidFill>
            <a:schemeClr val="bg1"/>
          </a:solidFill>
        </p:spPr>
        <p:txBody>
          <a:bodyPr wrap="square">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Source: Updated based on </a:t>
            </a:r>
            <a:r>
              <a:rPr lang="en-GB" sz="1800" dirty="0">
                <a:effectLst/>
                <a:latin typeface="Calibri" panose="020F0502020204030204" pitchFamily="34" charset="0"/>
                <a:ea typeface="Calibri" panose="020F0502020204030204" pitchFamily="34" charset="0"/>
                <a:cs typeface="Calibri" panose="020F0502020204030204" pitchFamily="34" charset="0"/>
              </a:rPr>
              <a:t>Andrade</a:t>
            </a:r>
            <a:r>
              <a:rPr lang="en-GB" dirty="0">
                <a:latin typeface="Calibri" panose="020F0502020204030204" pitchFamily="34" charset="0"/>
                <a:ea typeface="Calibri" panose="020F0502020204030204" pitchFamily="34" charset="0"/>
                <a:cs typeface="Calibri" panose="020F0502020204030204" pitchFamily="34" charset="0"/>
              </a:rPr>
              <a:t> and </a:t>
            </a:r>
            <a:r>
              <a:rPr lang="en-GB" sz="1800" dirty="0">
                <a:effectLst/>
                <a:latin typeface="Calibri" panose="020F0502020204030204" pitchFamily="34" charset="0"/>
                <a:ea typeface="Calibri" panose="020F0502020204030204" pitchFamily="34" charset="0"/>
                <a:cs typeface="Calibri" panose="020F0502020204030204" pitchFamily="34" charset="0"/>
              </a:rPr>
              <a:t>Prates (2013); </a:t>
            </a:r>
            <a:r>
              <a:rPr lang="en-CH" sz="1600" dirty="0"/>
              <a:t>Paula, Fritz and Prates (2016)</a:t>
            </a:r>
            <a:endParaRPr lang="en-CH"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8AB147E-88A8-B654-6971-AA8E7F9B8D77}"/>
              </a:ext>
            </a:extLst>
          </p:cNvPr>
          <p:cNvSpPr txBox="1"/>
          <p:nvPr/>
        </p:nvSpPr>
        <p:spPr>
          <a:xfrm>
            <a:off x="5875283" y="4298731"/>
            <a:ext cx="184731" cy="369332"/>
          </a:xfrm>
          <a:prstGeom prst="rect">
            <a:avLst/>
          </a:prstGeom>
          <a:noFill/>
        </p:spPr>
        <p:txBody>
          <a:bodyPr wrap="none" rtlCol="0">
            <a:spAutoFit/>
          </a:bodyPr>
          <a:lstStyle/>
          <a:p>
            <a:endParaRPr lang="en-CH" dirty="0"/>
          </a:p>
        </p:txBody>
      </p:sp>
      <p:pic>
        <p:nvPicPr>
          <p:cNvPr id="34" name="Picture 33">
            <a:extLst>
              <a:ext uri="{FF2B5EF4-FFF2-40B4-BE49-F238E27FC236}">
                <a16:creationId xmlns:a16="http://schemas.microsoft.com/office/drawing/2014/main" id="{25BD704A-FF61-9C12-C9E1-B4C55750C2C6}"/>
              </a:ext>
            </a:extLst>
          </p:cNvPr>
          <p:cNvPicPr>
            <a:picLocks noChangeAspect="1"/>
          </p:cNvPicPr>
          <p:nvPr/>
        </p:nvPicPr>
        <p:blipFill>
          <a:blip r:embed="rId3"/>
          <a:stretch>
            <a:fillRect/>
          </a:stretch>
        </p:blipFill>
        <p:spPr>
          <a:xfrm>
            <a:off x="4419600" y="1400315"/>
            <a:ext cx="7772400" cy="4057370"/>
          </a:xfrm>
          <a:prstGeom prst="rect">
            <a:avLst/>
          </a:prstGeom>
        </p:spPr>
      </p:pic>
    </p:spTree>
    <p:extLst>
      <p:ext uri="{BB962C8B-B14F-4D97-AF65-F5344CB8AC3E}">
        <p14:creationId xmlns:p14="http://schemas.microsoft.com/office/powerpoint/2010/main" val="1053375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EEBAD6-C915-5D53-A0F3-9B40B62D76A3}"/>
              </a:ext>
            </a:extLst>
          </p:cNvPr>
          <p:cNvSpPr txBox="1">
            <a:spLocks/>
          </p:cNvSpPr>
          <p:nvPr/>
        </p:nvSpPr>
        <p:spPr>
          <a:xfrm>
            <a:off x="119152" y="-45614"/>
            <a:ext cx="11269337" cy="1388564"/>
          </a:xfrm>
          <a:prstGeom prst="rect">
            <a:avLst/>
          </a:prstGeom>
        </p:spPr>
        <p:txBody>
          <a:bodyPr vert="horz" lIns="91440" tIns="45720" rIns="91440" bIns="45720" rtlCol="0" anchor="b">
            <a:normAutofit fontScale="850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The monetary asymmetry and the currency hierarchy </a:t>
            </a:r>
            <a:br>
              <a:rPr lang="en-CH" sz="4000" dirty="0">
                <a:solidFill>
                  <a:schemeClr val="accent1"/>
                </a:solidFill>
              </a:rPr>
            </a:br>
            <a:endParaRPr lang="en-CH" sz="4000" dirty="0">
              <a:solidFill>
                <a:schemeClr val="accent1"/>
              </a:solidFill>
            </a:endParaRPr>
          </a:p>
        </p:txBody>
      </p:sp>
      <p:pic>
        <p:nvPicPr>
          <p:cNvPr id="6" name="Picture 5">
            <a:extLst>
              <a:ext uri="{FF2B5EF4-FFF2-40B4-BE49-F238E27FC236}">
                <a16:creationId xmlns:a16="http://schemas.microsoft.com/office/drawing/2014/main" id="{95D851D9-740B-A18B-619C-A3A296DC43A9}"/>
              </a:ext>
            </a:extLst>
          </p:cNvPr>
          <p:cNvPicPr>
            <a:picLocks noChangeAspect="1"/>
          </p:cNvPicPr>
          <p:nvPr/>
        </p:nvPicPr>
        <p:blipFill>
          <a:blip r:embed="rId2"/>
          <a:stretch>
            <a:fillRect/>
          </a:stretch>
        </p:blipFill>
        <p:spPr>
          <a:xfrm>
            <a:off x="1922014" y="973926"/>
            <a:ext cx="8553830" cy="4910148"/>
          </a:xfrm>
          <a:prstGeom prst="rect">
            <a:avLst/>
          </a:prstGeom>
        </p:spPr>
      </p:pic>
      <p:sp>
        <p:nvSpPr>
          <p:cNvPr id="8" name="TextBox 7">
            <a:extLst>
              <a:ext uri="{FF2B5EF4-FFF2-40B4-BE49-F238E27FC236}">
                <a16:creationId xmlns:a16="http://schemas.microsoft.com/office/drawing/2014/main" id="{B4F6183A-3D9E-3381-64D2-30362D75DC2E}"/>
              </a:ext>
            </a:extLst>
          </p:cNvPr>
          <p:cNvSpPr txBox="1"/>
          <p:nvPr/>
        </p:nvSpPr>
        <p:spPr>
          <a:xfrm>
            <a:off x="1922014" y="5967679"/>
            <a:ext cx="8249480" cy="307777"/>
          </a:xfrm>
          <a:prstGeom prst="rect">
            <a:avLst/>
          </a:prstGeom>
          <a:noFill/>
        </p:spPr>
        <p:txBody>
          <a:bodyPr wrap="square">
            <a:spAutoFit/>
          </a:bodyPr>
          <a:lstStyle/>
          <a:p>
            <a:r>
              <a:rPr lang="en-CH" sz="1400" dirty="0"/>
              <a:t>Source: Currency Composition of Official Foreign Exchange Reserves (COFER), IFS</a:t>
            </a:r>
          </a:p>
        </p:txBody>
      </p:sp>
    </p:spTree>
    <p:extLst>
      <p:ext uri="{BB962C8B-B14F-4D97-AF65-F5344CB8AC3E}">
        <p14:creationId xmlns:p14="http://schemas.microsoft.com/office/powerpoint/2010/main" val="566079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EEBAD6-C915-5D53-A0F3-9B40B62D76A3}"/>
              </a:ext>
            </a:extLst>
          </p:cNvPr>
          <p:cNvSpPr txBox="1">
            <a:spLocks/>
          </p:cNvSpPr>
          <p:nvPr/>
        </p:nvSpPr>
        <p:spPr>
          <a:xfrm>
            <a:off x="119152" y="-45614"/>
            <a:ext cx="11269337" cy="1388564"/>
          </a:xfrm>
          <a:prstGeom prst="rect">
            <a:avLst/>
          </a:prstGeom>
        </p:spPr>
        <p:txBody>
          <a:bodyPr vert="horz" lIns="91440" tIns="45720" rIns="91440" bIns="45720" rtlCol="0" anchor="b">
            <a:normAutofit fontScale="850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CH" sz="4000" b="1" dirty="0">
                <a:solidFill>
                  <a:schemeClr val="accent1"/>
                </a:solidFill>
              </a:rPr>
              <a:t>The monetary asymmetry and the currency hierarchy </a:t>
            </a:r>
            <a:br>
              <a:rPr lang="en-CH" sz="4000" dirty="0">
                <a:solidFill>
                  <a:schemeClr val="accent1"/>
                </a:solidFill>
              </a:rPr>
            </a:br>
            <a:endParaRPr lang="en-CH" sz="4000" dirty="0">
              <a:solidFill>
                <a:schemeClr val="accent1"/>
              </a:solidFill>
            </a:endParaRPr>
          </a:p>
        </p:txBody>
      </p:sp>
      <p:sp>
        <p:nvSpPr>
          <p:cNvPr id="8" name="TextBox 7">
            <a:extLst>
              <a:ext uri="{FF2B5EF4-FFF2-40B4-BE49-F238E27FC236}">
                <a16:creationId xmlns:a16="http://schemas.microsoft.com/office/drawing/2014/main" id="{B4F6183A-3D9E-3381-64D2-30362D75DC2E}"/>
              </a:ext>
            </a:extLst>
          </p:cNvPr>
          <p:cNvSpPr txBox="1"/>
          <p:nvPr/>
        </p:nvSpPr>
        <p:spPr>
          <a:xfrm>
            <a:off x="2156790" y="6040128"/>
            <a:ext cx="3051314" cy="307777"/>
          </a:xfrm>
          <a:prstGeom prst="rect">
            <a:avLst/>
          </a:prstGeom>
          <a:noFill/>
        </p:spPr>
        <p:txBody>
          <a:bodyPr wrap="square">
            <a:spAutoFit/>
          </a:bodyPr>
          <a:lstStyle/>
          <a:p>
            <a:r>
              <a:rPr lang="en-CH" sz="1400" dirty="0"/>
              <a:t>Source: BIS Statistics</a:t>
            </a:r>
          </a:p>
        </p:txBody>
      </p:sp>
      <p:pic>
        <p:nvPicPr>
          <p:cNvPr id="9" name="Picture 8">
            <a:extLst>
              <a:ext uri="{FF2B5EF4-FFF2-40B4-BE49-F238E27FC236}">
                <a16:creationId xmlns:a16="http://schemas.microsoft.com/office/drawing/2014/main" id="{569EAF2A-AB62-B7D0-D12B-2A1F738EADA4}"/>
              </a:ext>
            </a:extLst>
          </p:cNvPr>
          <p:cNvPicPr>
            <a:picLocks noChangeAspect="1"/>
          </p:cNvPicPr>
          <p:nvPr/>
        </p:nvPicPr>
        <p:blipFill>
          <a:blip r:embed="rId2"/>
          <a:stretch>
            <a:fillRect/>
          </a:stretch>
        </p:blipFill>
        <p:spPr>
          <a:xfrm>
            <a:off x="2156790" y="1033670"/>
            <a:ext cx="8358810" cy="4949523"/>
          </a:xfrm>
          <a:prstGeom prst="rect">
            <a:avLst/>
          </a:prstGeom>
        </p:spPr>
      </p:pic>
    </p:spTree>
    <p:extLst>
      <p:ext uri="{BB962C8B-B14F-4D97-AF65-F5344CB8AC3E}">
        <p14:creationId xmlns:p14="http://schemas.microsoft.com/office/powerpoint/2010/main" val="3902402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EEBAD6-C915-5D53-A0F3-9B40B62D76A3}"/>
              </a:ext>
            </a:extLst>
          </p:cNvPr>
          <p:cNvSpPr txBox="1">
            <a:spLocks/>
          </p:cNvSpPr>
          <p:nvPr/>
        </p:nvSpPr>
        <p:spPr>
          <a:xfrm>
            <a:off x="182215" y="-82624"/>
            <a:ext cx="11269337" cy="1291314"/>
          </a:xfrm>
          <a:prstGeom prst="rect">
            <a:avLst/>
          </a:prstGeom>
        </p:spPr>
        <p:txBody>
          <a:bodyPr vert="horz" lIns="91440" tIns="45720" rIns="91440" bIns="45720" rtlCol="0" anchor="b">
            <a:normAutofit fontScale="850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CH" sz="4000" b="1" dirty="0">
                <a:solidFill>
                  <a:schemeClr val="accent1"/>
                </a:solidFill>
              </a:rPr>
              <a:t>The monetary asymmetry and the currency hierarchy </a:t>
            </a:r>
            <a:br>
              <a:rPr lang="en-CH" sz="4000" dirty="0">
                <a:solidFill>
                  <a:schemeClr val="accent1"/>
                </a:solidFill>
              </a:rPr>
            </a:br>
            <a:endParaRPr lang="en-CH" sz="4000" dirty="0">
              <a:solidFill>
                <a:schemeClr val="accent1"/>
              </a:solidFill>
            </a:endParaRPr>
          </a:p>
        </p:txBody>
      </p:sp>
      <p:pic>
        <p:nvPicPr>
          <p:cNvPr id="8" name="Picture 7">
            <a:extLst>
              <a:ext uri="{FF2B5EF4-FFF2-40B4-BE49-F238E27FC236}">
                <a16:creationId xmlns:a16="http://schemas.microsoft.com/office/drawing/2014/main" id="{40AE2A8F-AEAD-EF5E-2A32-EB4EEEA95D8C}"/>
              </a:ext>
            </a:extLst>
          </p:cNvPr>
          <p:cNvPicPr>
            <a:picLocks noChangeAspect="1"/>
          </p:cNvPicPr>
          <p:nvPr/>
        </p:nvPicPr>
        <p:blipFill>
          <a:blip r:embed="rId2"/>
          <a:stretch>
            <a:fillRect/>
          </a:stretch>
        </p:blipFill>
        <p:spPr>
          <a:xfrm>
            <a:off x="2514234" y="1302312"/>
            <a:ext cx="7676246" cy="5009643"/>
          </a:xfrm>
          <a:prstGeom prst="rect">
            <a:avLst/>
          </a:prstGeom>
        </p:spPr>
      </p:pic>
      <p:sp>
        <p:nvSpPr>
          <p:cNvPr id="9" name="TextBox 8">
            <a:extLst>
              <a:ext uri="{FF2B5EF4-FFF2-40B4-BE49-F238E27FC236}">
                <a16:creationId xmlns:a16="http://schemas.microsoft.com/office/drawing/2014/main" id="{AC4BE2C0-944D-DED5-74BE-4EAFE11491FE}"/>
              </a:ext>
            </a:extLst>
          </p:cNvPr>
          <p:cNvSpPr txBox="1"/>
          <p:nvPr/>
        </p:nvSpPr>
        <p:spPr>
          <a:xfrm>
            <a:off x="2514234" y="6311955"/>
            <a:ext cx="2304256" cy="307777"/>
          </a:xfrm>
          <a:prstGeom prst="rect">
            <a:avLst/>
          </a:prstGeom>
          <a:noFill/>
        </p:spPr>
        <p:txBody>
          <a:bodyPr wrap="square" rtlCol="0">
            <a:spAutoFit/>
          </a:bodyPr>
          <a:lstStyle/>
          <a:p>
            <a:r>
              <a:rPr lang="en-US" sz="1400" dirty="0"/>
              <a:t>Source: ECB (2022)</a:t>
            </a:r>
            <a:endParaRPr lang="en-GB" sz="1400" dirty="0"/>
          </a:p>
        </p:txBody>
      </p:sp>
      <p:sp>
        <p:nvSpPr>
          <p:cNvPr id="10" name="Rectangle 9">
            <a:extLst>
              <a:ext uri="{FF2B5EF4-FFF2-40B4-BE49-F238E27FC236}">
                <a16:creationId xmlns:a16="http://schemas.microsoft.com/office/drawing/2014/main" id="{F51F6C26-5916-831A-FBE7-8195237415BE}"/>
              </a:ext>
            </a:extLst>
          </p:cNvPr>
          <p:cNvSpPr/>
          <p:nvPr/>
        </p:nvSpPr>
        <p:spPr>
          <a:xfrm>
            <a:off x="4309241" y="2763170"/>
            <a:ext cx="2701159" cy="345045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680A0B5E-67AF-ACAD-6D2D-BDEC6207BBB4}"/>
              </a:ext>
            </a:extLst>
          </p:cNvPr>
          <p:cNvSpPr txBox="1"/>
          <p:nvPr/>
        </p:nvSpPr>
        <p:spPr>
          <a:xfrm>
            <a:off x="4933334" y="3059668"/>
            <a:ext cx="1767097" cy="369332"/>
          </a:xfrm>
          <a:prstGeom prst="rect">
            <a:avLst/>
          </a:prstGeom>
          <a:noFill/>
        </p:spPr>
        <p:txBody>
          <a:bodyPr wrap="square" rtlCol="0">
            <a:spAutoFit/>
          </a:bodyPr>
          <a:lstStyle/>
          <a:p>
            <a:r>
              <a:rPr lang="en-CH" dirty="0"/>
              <a:t>Unit of account</a:t>
            </a:r>
          </a:p>
        </p:txBody>
      </p:sp>
      <p:sp>
        <p:nvSpPr>
          <p:cNvPr id="2" name="TextBox 1">
            <a:extLst>
              <a:ext uri="{FF2B5EF4-FFF2-40B4-BE49-F238E27FC236}">
                <a16:creationId xmlns:a16="http://schemas.microsoft.com/office/drawing/2014/main" id="{BF5355B8-52D2-26F0-14AA-D9063376AAC3}"/>
              </a:ext>
            </a:extLst>
          </p:cNvPr>
          <p:cNvSpPr txBox="1"/>
          <p:nvPr/>
        </p:nvSpPr>
        <p:spPr>
          <a:xfrm>
            <a:off x="3475003" y="926263"/>
            <a:ext cx="4683760" cy="400110"/>
          </a:xfrm>
          <a:prstGeom prst="rect">
            <a:avLst/>
          </a:prstGeom>
          <a:noFill/>
        </p:spPr>
        <p:txBody>
          <a:bodyPr wrap="square" rtlCol="0">
            <a:spAutoFit/>
          </a:bodyPr>
          <a:lstStyle/>
          <a:p>
            <a:pPr algn="ctr"/>
            <a:r>
              <a:rPr lang="en-US" sz="2000" b="1" dirty="0"/>
              <a:t>A snapshot of the IMS</a:t>
            </a:r>
            <a:endParaRPr lang="en-CH" sz="2000" b="1" dirty="0"/>
          </a:p>
        </p:txBody>
      </p:sp>
    </p:spTree>
    <p:extLst>
      <p:ext uri="{BB962C8B-B14F-4D97-AF65-F5344CB8AC3E}">
        <p14:creationId xmlns:p14="http://schemas.microsoft.com/office/powerpoint/2010/main" val="3768019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2F9ECD-6295-FCD5-5970-15A4D4FC5713}"/>
              </a:ext>
            </a:extLst>
          </p:cNvPr>
          <p:cNvSpPr txBox="1"/>
          <p:nvPr/>
        </p:nvSpPr>
        <p:spPr>
          <a:xfrm>
            <a:off x="187732" y="781891"/>
            <a:ext cx="5012918" cy="4893647"/>
          </a:xfrm>
          <a:prstGeom prst="rect">
            <a:avLst/>
          </a:prstGeom>
          <a:noFill/>
        </p:spPr>
        <p:txBody>
          <a:bodyPr wrap="square">
            <a:spAutoFit/>
          </a:bodyPr>
          <a:lstStyle/>
          <a:p>
            <a:pPr algn="just">
              <a:buClr>
                <a:schemeClr val="accent2"/>
              </a:buClr>
            </a:pPr>
            <a:endParaRPr lang="en-GB" sz="24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r>
              <a:rPr lang="en-US" sz="2400" dirty="0">
                <a:latin typeface="Helvetica Neue LT Std 45 Light" panose="020B0403020202020204" pitchFamily="34" charset="0"/>
                <a:ea typeface="Helvetica Neue Light" charset="0"/>
                <a:cs typeface="Helvetica Neue LT Std 45 Light" panose="020B0403020202020204" pitchFamily="34" charset="0"/>
              </a:rPr>
              <a:t>The securities issued by the US, other </a:t>
            </a:r>
            <a:r>
              <a:rPr lang="en-US" sz="2400" dirty="0" err="1">
                <a:latin typeface="Helvetica Neue LT Std 45 Light" panose="020B0403020202020204" pitchFamily="34" charset="0"/>
                <a:ea typeface="Helvetica Neue Light" charset="0"/>
                <a:cs typeface="Helvetica Neue LT Std 45 Light" panose="020B0403020202020204" pitchFamily="34" charset="0"/>
              </a:rPr>
              <a:t>centre</a:t>
            </a:r>
            <a:r>
              <a:rPr lang="en-US" sz="2400" dirty="0">
                <a:latin typeface="Helvetica Neue LT Std 45 Light" panose="020B0403020202020204" pitchFamily="34" charset="0"/>
                <a:ea typeface="Helvetica Neue Light" charset="0"/>
                <a:cs typeface="Helvetica Neue LT Std 45 Light" panose="020B0403020202020204" pitchFamily="34" charset="0"/>
              </a:rPr>
              <a:t> countries, and the financial periphery are hierarchically positioned according to their yield. </a:t>
            </a:r>
          </a:p>
          <a:p>
            <a:pPr algn="just">
              <a:buClr>
                <a:schemeClr val="accent2"/>
              </a:buClr>
            </a:pPr>
            <a:endParaRPr lang="en-US" sz="24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r>
              <a:rPr lang="en-GB" sz="2400" dirty="0">
                <a:latin typeface="Helvetica Neue LT Std 45 Light" panose="020B0403020202020204" pitchFamily="34" charset="0"/>
                <a:ea typeface="Helvetica Neue Light" charset="0"/>
                <a:cs typeface="Helvetica Neue LT Std 45 Light" panose="020B0403020202020204" pitchFamily="34" charset="0"/>
              </a:rPr>
              <a:t>FME’s securities at the bottom of the FH</a:t>
            </a:r>
          </a:p>
          <a:p>
            <a:pPr marL="285750" indent="-285750" algn="just">
              <a:buClr>
                <a:schemeClr val="accent2"/>
              </a:buClr>
              <a:buFont typeface="Arial" panose="020B0604020202020204" pitchFamily="34" charset="0"/>
              <a:buChar char="•"/>
            </a:pPr>
            <a:endParaRPr lang="en-GB" sz="2400" dirty="0">
              <a:latin typeface="Helvetica Neue LT Std 45 Light" panose="020B0403020202020204" pitchFamily="34" charset="0"/>
              <a:ea typeface="Helvetica Neue Light" charset="0"/>
              <a:cs typeface="Helvetica Neue LT Std 45 Light" panose="020B0403020202020204" pitchFamily="34" charset="0"/>
            </a:endParaRPr>
          </a:p>
          <a:p>
            <a:pPr marL="285750" indent="-285750" algn="just">
              <a:buClr>
                <a:schemeClr val="accent2"/>
              </a:buClr>
              <a:buFont typeface="Arial" panose="020B0604020202020204" pitchFamily="34" charset="0"/>
              <a:buChar char="•"/>
            </a:pPr>
            <a:r>
              <a:rPr lang="en-GB" sz="2400" dirty="0">
                <a:latin typeface="Helvetica Neue LT Std 45 Light" panose="020B0403020202020204" pitchFamily="34" charset="0"/>
                <a:ea typeface="Helvetica Neue Light" charset="0"/>
                <a:cs typeface="Helvetica Neue LT Std 45 Light" panose="020B0403020202020204" pitchFamily="34" charset="0"/>
              </a:rPr>
              <a:t>Different international financial integration pattern</a:t>
            </a:r>
          </a:p>
          <a:p>
            <a:pPr marL="285750" indent="-285750" algn="just">
              <a:buClr>
                <a:schemeClr val="accent2"/>
              </a:buClr>
              <a:buFont typeface="Arial" panose="020B0604020202020204" pitchFamily="34" charset="0"/>
              <a:buChar char="•"/>
            </a:pPr>
            <a:endParaRPr lang="en-GB" sz="2400" dirty="0">
              <a:latin typeface="Helvetica Neue LT Std 45 Light" panose="020B0403020202020204" pitchFamily="34" charset="0"/>
              <a:ea typeface="Helvetica Neue Light" charset="0"/>
              <a:cs typeface="Helvetica Neue LT Std 45 Light" panose="020B0403020202020204" pitchFamily="34" charset="0"/>
            </a:endParaRPr>
          </a:p>
        </p:txBody>
      </p:sp>
      <p:sp>
        <p:nvSpPr>
          <p:cNvPr id="11" name="Title 1">
            <a:extLst>
              <a:ext uri="{FF2B5EF4-FFF2-40B4-BE49-F238E27FC236}">
                <a16:creationId xmlns:a16="http://schemas.microsoft.com/office/drawing/2014/main" id="{452F8AD2-8070-1917-89CC-F1BECCF9CE29}"/>
              </a:ext>
            </a:extLst>
          </p:cNvPr>
          <p:cNvSpPr txBox="1">
            <a:spLocks/>
          </p:cNvSpPr>
          <p:nvPr/>
        </p:nvSpPr>
        <p:spPr>
          <a:xfrm>
            <a:off x="320120" y="-36360"/>
            <a:ext cx="5658650" cy="818251"/>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F</a:t>
            </a:r>
            <a:r>
              <a:rPr lang="en-CH" sz="4000" b="1" dirty="0">
                <a:solidFill>
                  <a:schemeClr val="accent1"/>
                </a:solidFill>
              </a:rPr>
              <a:t>inancial hierarchy</a:t>
            </a:r>
            <a:r>
              <a:rPr lang="en-US" sz="4000" b="1" dirty="0">
                <a:solidFill>
                  <a:schemeClr val="accent1"/>
                </a:solidFill>
              </a:rPr>
              <a:t> (FH)</a:t>
            </a:r>
            <a:r>
              <a:rPr lang="en-CH" sz="4000" b="1" dirty="0">
                <a:solidFill>
                  <a:schemeClr val="accent1"/>
                </a:solidFill>
              </a:rPr>
              <a:t> </a:t>
            </a:r>
            <a:endParaRPr lang="en-CH" sz="4000" dirty="0">
              <a:solidFill>
                <a:schemeClr val="accent1"/>
              </a:solidFill>
            </a:endParaRPr>
          </a:p>
        </p:txBody>
      </p:sp>
      <p:pic>
        <p:nvPicPr>
          <p:cNvPr id="12" name="Graphic 11">
            <a:extLst>
              <a:ext uri="{FF2B5EF4-FFF2-40B4-BE49-F238E27FC236}">
                <a16:creationId xmlns:a16="http://schemas.microsoft.com/office/drawing/2014/main" id="{52547345-5E26-2234-5189-E7929B3E0B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4359" y="933385"/>
            <a:ext cx="6836942" cy="4129918"/>
          </a:xfrm>
          <a:prstGeom prst="rect">
            <a:avLst/>
          </a:prstGeom>
        </p:spPr>
      </p:pic>
      <p:sp>
        <p:nvSpPr>
          <p:cNvPr id="13" name="TextBox 12">
            <a:extLst>
              <a:ext uri="{FF2B5EF4-FFF2-40B4-BE49-F238E27FC236}">
                <a16:creationId xmlns:a16="http://schemas.microsoft.com/office/drawing/2014/main" id="{D38974CD-A9F4-E63D-3841-168D4DBDD2C3}"/>
              </a:ext>
            </a:extLst>
          </p:cNvPr>
          <p:cNvSpPr txBox="1"/>
          <p:nvPr/>
        </p:nvSpPr>
        <p:spPr>
          <a:xfrm>
            <a:off x="6760828" y="5214797"/>
            <a:ext cx="3650944" cy="338554"/>
          </a:xfrm>
          <a:prstGeom prst="rect">
            <a:avLst/>
          </a:prstGeom>
          <a:solidFill>
            <a:schemeClr val="bg1"/>
          </a:solidFill>
        </p:spPr>
        <p:txBody>
          <a:bodyPr wrap="square">
            <a:spAutoFit/>
          </a:bodyPr>
          <a:lstStyle/>
          <a:p>
            <a:pPr indent="228600" algn="just"/>
            <a:r>
              <a:rPr lang="en-GB" sz="1600" dirty="0">
                <a:effectLst/>
                <a:latin typeface="Calibri" panose="020F0502020204030204" pitchFamily="34" charset="0"/>
                <a:ea typeface="Calibri" panose="020F0502020204030204" pitchFamily="34" charset="0"/>
                <a:cs typeface="Calibri" panose="020F0502020204030204" pitchFamily="34" charset="0"/>
              </a:rPr>
              <a:t>Source: Prates, Paula </a:t>
            </a:r>
            <a:r>
              <a:rPr lang="en-GB" sz="1600" dirty="0">
                <a:latin typeface="Calibri" panose="020F0502020204030204" pitchFamily="34" charset="0"/>
                <a:ea typeface="Calibri" panose="020F0502020204030204" pitchFamily="34" charset="0"/>
                <a:cs typeface="Calibri" panose="020F0502020204030204" pitchFamily="34" charset="0"/>
              </a:rPr>
              <a:t>and </a:t>
            </a:r>
            <a:r>
              <a:rPr lang="en-GB" sz="1600" dirty="0">
                <a:effectLst/>
                <a:latin typeface="Calibri" panose="020F0502020204030204" pitchFamily="34" charset="0"/>
                <a:ea typeface="Calibri" panose="020F0502020204030204" pitchFamily="34" charset="0"/>
                <a:cs typeface="Calibri" panose="020F0502020204030204" pitchFamily="34" charset="0"/>
              </a:rPr>
              <a:t>Fritz (2023)</a:t>
            </a:r>
            <a:endParaRPr lang="en-CH"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6973-B707-58D0-24BB-87A371E7AB0F}"/>
              </a:ext>
            </a:extLst>
          </p:cNvPr>
          <p:cNvSpPr>
            <a:spLocks noGrp="1"/>
          </p:cNvSpPr>
          <p:nvPr>
            <p:ph type="title"/>
          </p:nvPr>
        </p:nvSpPr>
        <p:spPr>
          <a:xfrm>
            <a:off x="3841704" y="2250177"/>
            <a:ext cx="4988825" cy="454446"/>
          </a:xfrm>
        </p:spPr>
        <p:txBody>
          <a:bodyPr>
            <a:normAutofit/>
          </a:bodyPr>
          <a:lstStyle/>
          <a:p>
            <a:r>
              <a:rPr lang="en-US" sz="2000" b="1" dirty="0">
                <a:solidFill>
                  <a:schemeClr val="tx1">
                    <a:lumMod val="75000"/>
                    <a:lumOff val="25000"/>
                  </a:schemeClr>
                </a:solidFill>
                <a:latin typeface="+mn-lt"/>
              </a:rPr>
              <a:t>Government debt as % GDP</a:t>
            </a:r>
            <a:endParaRPr lang="pt-BR" sz="2000" b="1" dirty="0">
              <a:solidFill>
                <a:schemeClr val="tx1">
                  <a:lumMod val="75000"/>
                  <a:lumOff val="25000"/>
                </a:schemeClr>
              </a:solidFill>
              <a:latin typeface="+mn-lt"/>
            </a:endParaRPr>
          </a:p>
        </p:txBody>
      </p:sp>
      <p:pic>
        <p:nvPicPr>
          <p:cNvPr id="4" name="Content Placeholder 3">
            <a:extLst>
              <a:ext uri="{FF2B5EF4-FFF2-40B4-BE49-F238E27FC236}">
                <a16:creationId xmlns:a16="http://schemas.microsoft.com/office/drawing/2014/main" id="{278BDCB1-4800-3084-F84F-71C9581C3A1E}"/>
              </a:ext>
            </a:extLst>
          </p:cNvPr>
          <p:cNvPicPr>
            <a:picLocks noGrp="1" noChangeAspect="1"/>
          </p:cNvPicPr>
          <p:nvPr>
            <p:ph idx="1"/>
          </p:nvPr>
        </p:nvPicPr>
        <p:blipFill>
          <a:blip r:embed="rId3"/>
          <a:stretch>
            <a:fillRect/>
          </a:stretch>
        </p:blipFill>
        <p:spPr>
          <a:xfrm>
            <a:off x="1513490" y="2685172"/>
            <a:ext cx="10134752" cy="4053900"/>
          </a:xfrm>
          <a:prstGeom prst="rect">
            <a:avLst/>
          </a:prstGeom>
        </p:spPr>
      </p:pic>
      <p:sp>
        <p:nvSpPr>
          <p:cNvPr id="6" name="TextBox 5">
            <a:extLst>
              <a:ext uri="{FF2B5EF4-FFF2-40B4-BE49-F238E27FC236}">
                <a16:creationId xmlns:a16="http://schemas.microsoft.com/office/drawing/2014/main" id="{8101F42E-8C73-8AAE-5449-3F0ADAB758AE}"/>
              </a:ext>
            </a:extLst>
          </p:cNvPr>
          <p:cNvSpPr txBox="1"/>
          <p:nvPr/>
        </p:nvSpPr>
        <p:spPr>
          <a:xfrm>
            <a:off x="1578838" y="6118961"/>
            <a:ext cx="9769302" cy="344069"/>
          </a:xfrm>
          <a:prstGeom prst="rect">
            <a:avLst/>
          </a:prstGeom>
          <a:solidFill>
            <a:schemeClr val="bg1"/>
          </a:solidFill>
        </p:spPr>
        <p:txBody>
          <a:bodyPr wrap="square">
            <a:spAutoFit/>
          </a:bodyPr>
          <a:lstStyle/>
          <a:p>
            <a:pPr algn="just">
              <a:lnSpc>
                <a:spcPct val="107000"/>
              </a:lnSpc>
              <a:spcAft>
                <a:spcPts val="600"/>
              </a:spcAft>
            </a:pPr>
            <a:r>
              <a:rPr lang="en-GB" sz="1600" dirty="0">
                <a:latin typeface="Calibri" panose="020F0502020204030204" pitchFamily="34" charset="0"/>
                <a:cs typeface="Calibri" panose="020F0502020204030204" pitchFamily="34" charset="0"/>
              </a:rPr>
              <a:t>Source: Authors’ elaboration with data extracted from IMF (2020).</a:t>
            </a:r>
            <a:endParaRPr lang="en-CH"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54C81D5-EC5A-4C0F-EC61-5053A5435EC8}"/>
              </a:ext>
            </a:extLst>
          </p:cNvPr>
          <p:cNvSpPr txBox="1"/>
          <p:nvPr/>
        </p:nvSpPr>
        <p:spPr>
          <a:xfrm>
            <a:off x="258589" y="928244"/>
            <a:ext cx="9854588" cy="1015663"/>
          </a:xfrm>
          <a:prstGeom prst="rect">
            <a:avLst/>
          </a:prstGeom>
          <a:noFill/>
        </p:spPr>
        <p:txBody>
          <a:bodyPr wrap="square">
            <a:spAutoFit/>
          </a:bodyPr>
          <a:lstStyle/>
          <a:p>
            <a:pPr marL="285750" indent="-285750" algn="just">
              <a:spcAft>
                <a:spcPts val="800"/>
              </a:spcAft>
              <a:buClr>
                <a:schemeClr val="accent2"/>
              </a:buClr>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As external sovereign bonds denominated in FX account for a greater share of government debt of </a:t>
            </a:r>
            <a:r>
              <a:rPr lang="en-GB" sz="2000" dirty="0">
                <a:effectLst/>
                <a:ea typeface="Calibri" panose="020F0502020204030204" pitchFamily="34" charset="0"/>
                <a:cs typeface="Times New Roman" panose="02020603050405020304" pitchFamily="18" charset="0"/>
              </a:rPr>
              <a:t>FMEs than EMEs</a:t>
            </a:r>
            <a:r>
              <a:rPr lang="en-GB" sz="2000" dirty="0">
                <a:solidFill>
                  <a:schemeClr val="accent1"/>
                </a:solidFill>
                <a:effectLst/>
                <a:ea typeface="Calibri" panose="020F0502020204030204" pitchFamily="34" charset="0"/>
                <a:cs typeface="Times New Roman" panose="02020603050405020304" pitchFamily="18" charset="0"/>
              </a:rPr>
              <a:t> =&gt; </a:t>
            </a:r>
            <a:r>
              <a:rPr lang="en-GB" sz="2000" dirty="0">
                <a:effectLst/>
                <a:ea typeface="Calibri" panose="020F0502020204030204" pitchFamily="34" charset="0"/>
                <a:cs typeface="Times New Roman" panose="02020603050405020304" pitchFamily="18" charset="0"/>
              </a:rPr>
              <a:t>yield volatility harms relatively much more FMEs’ sovereigns. </a:t>
            </a:r>
            <a:endParaRPr lang="en-CH" dirty="0">
              <a:effectLst/>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7DA4953A-4CF3-1584-C4E0-46F71DAE35A5}"/>
              </a:ext>
            </a:extLst>
          </p:cNvPr>
          <p:cNvSpPr txBox="1">
            <a:spLocks/>
          </p:cNvSpPr>
          <p:nvPr/>
        </p:nvSpPr>
        <p:spPr>
          <a:xfrm>
            <a:off x="320120" y="-36360"/>
            <a:ext cx="5658650" cy="818251"/>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20000"/>
              </a:lnSpc>
            </a:pPr>
            <a:r>
              <a:rPr lang="en-US" sz="4000" b="1" dirty="0">
                <a:solidFill>
                  <a:schemeClr val="accent1"/>
                </a:solidFill>
              </a:rPr>
              <a:t>F</a:t>
            </a:r>
            <a:r>
              <a:rPr lang="en-CH" sz="4000" b="1" dirty="0">
                <a:solidFill>
                  <a:schemeClr val="accent1"/>
                </a:solidFill>
              </a:rPr>
              <a:t>inancial hierarchy</a:t>
            </a:r>
            <a:r>
              <a:rPr lang="en-US" sz="4000" b="1" dirty="0">
                <a:solidFill>
                  <a:schemeClr val="accent1"/>
                </a:solidFill>
              </a:rPr>
              <a:t> (FH)</a:t>
            </a:r>
            <a:r>
              <a:rPr lang="en-CH" sz="4000" b="1" dirty="0">
                <a:solidFill>
                  <a:schemeClr val="accent1"/>
                </a:solidFill>
              </a:rPr>
              <a:t> </a:t>
            </a:r>
            <a:endParaRPr lang="en-CH" sz="4000" dirty="0">
              <a:solidFill>
                <a:schemeClr val="accent1"/>
              </a:solidFill>
            </a:endParaRPr>
          </a:p>
        </p:txBody>
      </p:sp>
    </p:spTree>
    <p:extLst>
      <p:ext uri="{BB962C8B-B14F-4D97-AF65-F5344CB8AC3E}">
        <p14:creationId xmlns:p14="http://schemas.microsoft.com/office/powerpoint/2010/main" val="1355802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674018" y="2064723"/>
            <a:ext cx="8843963" cy="923925"/>
          </a:xfrm>
        </p:spPr>
        <p:txBody>
          <a:bodyPr/>
          <a:lstStyle/>
          <a:p>
            <a:r>
              <a:rPr lang="en-GB" dirty="0"/>
              <a:t>Final remarks</a:t>
            </a:r>
            <a:endParaRPr lang="en-US" dirty="0"/>
          </a:p>
        </p:txBody>
      </p:sp>
    </p:spTree>
    <p:extLst>
      <p:ext uri="{BB962C8B-B14F-4D97-AF65-F5344CB8AC3E}">
        <p14:creationId xmlns:p14="http://schemas.microsoft.com/office/powerpoint/2010/main" val="1725807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00900-6AAD-3D59-44D2-43D78E18B5FE}"/>
              </a:ext>
            </a:extLst>
          </p:cNvPr>
          <p:cNvSpPr>
            <a:spLocks noGrp="1"/>
          </p:cNvSpPr>
          <p:nvPr>
            <p:ph idx="1"/>
          </p:nvPr>
        </p:nvSpPr>
        <p:spPr>
          <a:xfrm>
            <a:off x="324108" y="837289"/>
            <a:ext cx="11128752" cy="4659050"/>
          </a:xfrm>
        </p:spPr>
        <p:txBody>
          <a:bodyPr>
            <a:normAutofit fontScale="77500" lnSpcReduction="20000"/>
          </a:bodyPr>
          <a:lstStyle/>
          <a:p>
            <a:pPr>
              <a:lnSpc>
                <a:spcPct val="120000"/>
              </a:lnSpc>
              <a:spcAft>
                <a:spcPts val="800"/>
              </a:spcAft>
              <a:buClr>
                <a:schemeClr val="accent2"/>
              </a:buClr>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C</a:t>
            </a:r>
            <a:r>
              <a:rPr lang="en-US" sz="2400" kern="100" dirty="0">
                <a:cs typeface="Times New Roman" panose="02020603050405020304" pitchFamily="18" charset="0"/>
              </a:rPr>
              <a:t>enter-periphery dynamics of financial globalization swelled the financial periphery, including the </a:t>
            </a:r>
            <a:r>
              <a:rPr lang="en-GB" sz="2400" kern="100" dirty="0">
                <a:cs typeface="Times New Roman" panose="02020603050405020304" pitchFamily="18" charset="0"/>
              </a:rPr>
              <a:t>FMEs as new unequal partners.</a:t>
            </a:r>
          </a:p>
          <a:p>
            <a:pPr lvl="1">
              <a:lnSpc>
                <a:spcPct val="120000"/>
              </a:lnSpc>
              <a:spcAft>
                <a:spcPts val="800"/>
              </a:spcAft>
              <a:buClr>
                <a:schemeClr val="accent2"/>
              </a:buCl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Or paraphrasing Rosa Luxemburg in “Accumulation and Imperialism” (“</a:t>
            </a:r>
            <a:r>
              <a:rPr lang="en-US" sz="2000" i="1" kern="100" dirty="0">
                <a:effectLst/>
                <a:ea typeface="Calibri" panose="020F0502020204030204" pitchFamily="34" charset="0"/>
                <a:cs typeface="Times New Roman" panose="02020603050405020304" pitchFamily="18" charset="0"/>
              </a:rPr>
              <a:t>Imperialism is always expanding its border to include new countries to be exploited</a:t>
            </a:r>
            <a:r>
              <a:rPr lang="en-US" sz="2000" kern="100" dirty="0">
                <a:effectLst/>
                <a:ea typeface="Calibri" panose="020F0502020204030204" pitchFamily="34" charset="0"/>
                <a:cs typeface="Times New Roman" panose="02020603050405020304" pitchFamily="18" charset="0"/>
              </a:rPr>
              <a:t>”),  financial globalization is also always expanding its border to exploit new peripheral countries</a:t>
            </a:r>
            <a:endParaRPr lang="en-GB" sz="2000" dirty="0">
              <a:cs typeface="Times New Roman" panose="02020603050405020304" pitchFamily="18" charset="0"/>
            </a:endParaRPr>
          </a:p>
          <a:p>
            <a:pPr>
              <a:lnSpc>
                <a:spcPct val="120000"/>
              </a:lnSpc>
              <a:spcAft>
                <a:spcPts val="800"/>
              </a:spcAft>
              <a:buClr>
                <a:schemeClr val="accent2"/>
              </a:buClr>
              <a:buFont typeface="Arial" panose="020B0604020202020204" pitchFamily="34" charset="0"/>
              <a:buChar char="•"/>
            </a:pPr>
            <a:r>
              <a:rPr lang="en-GB" sz="2400" dirty="0">
                <a:cs typeface="Times New Roman" panose="02020603050405020304" pitchFamily="18" charset="0"/>
              </a:rPr>
              <a:t>Yield needs to compensate for a lower liquidity premium </a:t>
            </a:r>
          </a:p>
          <a:p>
            <a:pPr>
              <a:lnSpc>
                <a:spcPct val="120000"/>
              </a:lnSpc>
              <a:spcAft>
                <a:spcPts val="800"/>
              </a:spcAft>
              <a:buClr>
                <a:schemeClr val="accent2"/>
              </a:buClr>
              <a:buFont typeface="Arial" panose="020B0604020202020204" pitchFamily="34" charset="0"/>
              <a:buChar char="•"/>
            </a:pPr>
            <a:r>
              <a:rPr lang="en-GB" sz="2400" dirty="0">
                <a:cs typeface="Times New Roman" panose="02020603050405020304" pitchFamily="18" charset="0"/>
              </a:rPr>
              <a:t>Higher yield of FMEs’ sovereign bonds: one driver of the greater external debt vulnerability</a:t>
            </a:r>
          </a:p>
          <a:p>
            <a:pPr>
              <a:lnSpc>
                <a:spcPct val="120000"/>
              </a:lnSpc>
              <a:spcAft>
                <a:spcPts val="800"/>
              </a:spcAft>
              <a:buClr>
                <a:schemeClr val="accent2"/>
              </a:buClr>
              <a:buFont typeface="Arial" panose="020B0604020202020204" pitchFamily="34" charset="0"/>
              <a:buChar char="•"/>
            </a:pPr>
            <a:r>
              <a:rPr lang="en-GB" sz="2400" dirty="0">
                <a:cs typeface="Times New Roman" panose="02020603050405020304" pitchFamily="18" charset="0"/>
              </a:rPr>
              <a:t>Vicious cycle: global investors demand a higher yield to compensate for the major credit risk</a:t>
            </a:r>
          </a:p>
          <a:p>
            <a:pPr>
              <a:lnSpc>
                <a:spcPct val="120000"/>
              </a:lnSpc>
              <a:spcAft>
                <a:spcPts val="800"/>
              </a:spcAft>
              <a:buClr>
                <a:schemeClr val="accent2"/>
              </a:buClr>
              <a:buFont typeface="Arial" panose="020B0604020202020204" pitchFamily="34" charset="0"/>
              <a:buChar char="•"/>
            </a:pPr>
            <a:r>
              <a:rPr lang="en-GB" sz="2400" dirty="0">
                <a:cs typeface="Times New Roman" panose="02020603050405020304" pitchFamily="18" charset="0"/>
              </a:rPr>
              <a:t>H</a:t>
            </a:r>
            <a:r>
              <a:rPr lang="en-GB" sz="2400" dirty="0">
                <a:effectLst/>
                <a:ea typeface="Calibri" panose="020F0502020204030204" pitchFamily="34" charset="0"/>
                <a:cs typeface="Times New Roman" panose="02020603050405020304" pitchFamily="18" charset="0"/>
              </a:rPr>
              <a:t>igh yield levels also explain the predominance of sovereign external bonds</a:t>
            </a:r>
          </a:p>
          <a:p>
            <a:pPr>
              <a:lnSpc>
                <a:spcPct val="120000"/>
              </a:lnSpc>
              <a:spcAft>
                <a:spcPts val="800"/>
              </a:spcAft>
              <a:buClr>
                <a:schemeClr val="accent2"/>
              </a:buClr>
              <a:buFont typeface="Arial" panose="020B0604020202020204" pitchFamily="34" charset="0"/>
              <a:buChar char="•"/>
            </a:pPr>
            <a:r>
              <a:rPr lang="en-GB" sz="2400" dirty="0">
                <a:cs typeface="Times New Roman" panose="02020603050405020304" pitchFamily="18" charset="0"/>
              </a:rPr>
              <a:t>FMEs face greater financial challenges in addressing the new development paradox and achieving sustainable development </a:t>
            </a:r>
            <a:endParaRPr lang="en-CH" sz="2400" dirty="0">
              <a:cs typeface="Times New Roman" panose="02020603050405020304" pitchFamily="18" charset="0"/>
            </a:endParaRPr>
          </a:p>
          <a:p>
            <a:pPr>
              <a:lnSpc>
                <a:spcPct val="120000"/>
              </a:lnSpc>
              <a:spcAft>
                <a:spcPts val="800"/>
              </a:spcAft>
              <a:buClr>
                <a:schemeClr val="accent2"/>
              </a:buClr>
              <a:buFont typeface="Arial" panose="020B0604020202020204" pitchFamily="34" charset="0"/>
              <a:buChar char="•"/>
            </a:pPr>
            <a:endParaRPr lang="en-CH" sz="2400" dirty="0"/>
          </a:p>
        </p:txBody>
      </p:sp>
      <p:sp>
        <p:nvSpPr>
          <p:cNvPr id="5" name="Title 4">
            <a:extLst>
              <a:ext uri="{FF2B5EF4-FFF2-40B4-BE49-F238E27FC236}">
                <a16:creationId xmlns:a16="http://schemas.microsoft.com/office/drawing/2014/main" id="{81E26B9C-03CB-347D-99FB-597CFA527260}"/>
              </a:ext>
            </a:extLst>
          </p:cNvPr>
          <p:cNvSpPr>
            <a:spLocks noGrp="1"/>
          </p:cNvSpPr>
          <p:nvPr>
            <p:ph type="title"/>
          </p:nvPr>
        </p:nvSpPr>
        <p:spPr>
          <a:xfrm>
            <a:off x="215549" y="-279551"/>
            <a:ext cx="10515600" cy="1325563"/>
          </a:xfrm>
        </p:spPr>
        <p:txBody>
          <a:bodyPr/>
          <a:lstStyle/>
          <a:p>
            <a:r>
              <a:rPr lang="en-GB" sz="4400" dirty="0">
                <a:cs typeface="Times New Roman" panose="02020603050405020304" pitchFamily="18" charset="0"/>
              </a:rPr>
              <a:t>Hierarchies are </a:t>
            </a:r>
            <a:r>
              <a:rPr lang="en-GB" dirty="0">
                <a:cs typeface="Times New Roman" panose="02020603050405020304" pitchFamily="18" charset="0"/>
              </a:rPr>
              <a:t>intertwined</a:t>
            </a:r>
            <a:endParaRPr lang="en-BR" dirty="0"/>
          </a:p>
        </p:txBody>
      </p:sp>
      <p:sp>
        <p:nvSpPr>
          <p:cNvPr id="2" name="Bent Arrow 1">
            <a:extLst>
              <a:ext uri="{FF2B5EF4-FFF2-40B4-BE49-F238E27FC236}">
                <a16:creationId xmlns:a16="http://schemas.microsoft.com/office/drawing/2014/main" id="{5F47A6A9-A2EF-FE66-4CE0-84D62770DB8B}"/>
              </a:ext>
            </a:extLst>
          </p:cNvPr>
          <p:cNvSpPr/>
          <p:nvPr/>
        </p:nvSpPr>
        <p:spPr>
          <a:xfrm rot="10800000" flipH="1">
            <a:off x="2599719" y="5383530"/>
            <a:ext cx="435972" cy="68741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4" name="TextBox 3">
            <a:extLst>
              <a:ext uri="{FF2B5EF4-FFF2-40B4-BE49-F238E27FC236}">
                <a16:creationId xmlns:a16="http://schemas.microsoft.com/office/drawing/2014/main" id="{A769CADC-7E9D-E56E-92D5-710647AED017}"/>
              </a:ext>
            </a:extLst>
          </p:cNvPr>
          <p:cNvSpPr txBox="1"/>
          <p:nvPr/>
        </p:nvSpPr>
        <p:spPr>
          <a:xfrm>
            <a:off x="3035692" y="5727236"/>
            <a:ext cx="8732520" cy="677108"/>
          </a:xfrm>
          <a:prstGeom prst="rect">
            <a:avLst/>
          </a:prstGeom>
          <a:noFill/>
        </p:spPr>
        <p:txBody>
          <a:bodyPr wrap="square" rtlCol="0">
            <a:spAutoFit/>
          </a:bodyPr>
          <a:lstStyle/>
          <a:p>
            <a:r>
              <a:rPr lang="en-GB" sz="1900" dirty="0">
                <a:latin typeface="Helvetica Neue LT Std 45 Light" panose="020B0403020202020204" pitchFamily="34" charset="0"/>
                <a:ea typeface="Helvetica Neue Light" charset="0"/>
                <a:cs typeface="Times New Roman" panose="02020603050405020304" pitchFamily="18" charset="0"/>
              </a:rPr>
              <a:t>How can we simultaneously reduce the gap in GDP per capita between the centre and periphery, increase equality and protect the environment? (</a:t>
            </a:r>
            <a:r>
              <a:rPr lang="en-GB" sz="1900" dirty="0" err="1">
                <a:latin typeface="Helvetica Neue LT Std 45 Light" panose="020B0403020202020204" pitchFamily="34" charset="0"/>
                <a:ea typeface="Helvetica Neue Light" charset="0"/>
                <a:cs typeface="Times New Roman" panose="02020603050405020304" pitchFamily="18" charset="0"/>
              </a:rPr>
              <a:t>Porcile</a:t>
            </a:r>
            <a:r>
              <a:rPr lang="en-GB" sz="1900" dirty="0">
                <a:latin typeface="Helvetica Neue LT Std 45 Light" panose="020B0403020202020204" pitchFamily="34" charset="0"/>
                <a:ea typeface="Helvetica Neue Light" charset="0"/>
                <a:cs typeface="Times New Roman" panose="02020603050405020304" pitchFamily="18" charset="0"/>
              </a:rPr>
              <a:t> et al., 2023)</a:t>
            </a:r>
          </a:p>
        </p:txBody>
      </p:sp>
    </p:spTree>
    <p:extLst>
      <p:ext uri="{BB962C8B-B14F-4D97-AF65-F5344CB8AC3E}">
        <p14:creationId xmlns:p14="http://schemas.microsoft.com/office/powerpoint/2010/main" val="318830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E21F-A2AD-412B-1B9E-600F936B4964}"/>
              </a:ext>
            </a:extLst>
          </p:cNvPr>
          <p:cNvSpPr>
            <a:spLocks noGrp="1"/>
          </p:cNvSpPr>
          <p:nvPr>
            <p:ph type="title"/>
          </p:nvPr>
        </p:nvSpPr>
        <p:spPr>
          <a:xfrm>
            <a:off x="495300" y="216535"/>
            <a:ext cx="10515600" cy="1325563"/>
          </a:xfrm>
        </p:spPr>
        <p:txBody>
          <a:bodyPr/>
          <a:lstStyle/>
          <a:p>
            <a:r>
              <a:rPr lang="en-US" sz="4400" dirty="0"/>
              <a:t>Neither pessimism of revolutionaries nor of reactionaries?</a:t>
            </a:r>
            <a:endParaRPr lang="en-CH" dirty="0"/>
          </a:p>
        </p:txBody>
      </p:sp>
      <p:sp>
        <p:nvSpPr>
          <p:cNvPr id="3" name="Content Placeholder 2">
            <a:extLst>
              <a:ext uri="{FF2B5EF4-FFF2-40B4-BE49-F238E27FC236}">
                <a16:creationId xmlns:a16="http://schemas.microsoft.com/office/drawing/2014/main" id="{4AAEBD68-B797-785F-FD8E-ED6090C5A836}"/>
              </a:ext>
            </a:extLst>
          </p:cNvPr>
          <p:cNvSpPr>
            <a:spLocks noGrp="1"/>
          </p:cNvSpPr>
          <p:nvPr>
            <p:ph idx="1"/>
          </p:nvPr>
        </p:nvSpPr>
        <p:spPr>
          <a:xfrm>
            <a:off x="609600" y="1871345"/>
            <a:ext cx="10515600" cy="3626485"/>
          </a:xfrm>
        </p:spPr>
        <p:txBody>
          <a:bodyPr>
            <a:normAutofit fontScale="92500" lnSpcReduction="20000"/>
          </a:bodyPr>
          <a:lstStyle/>
          <a:p>
            <a:pPr algn="just">
              <a:lnSpc>
                <a:spcPct val="120000"/>
              </a:lnSpc>
              <a:buClr>
                <a:schemeClr val="accent2"/>
              </a:buClr>
            </a:pPr>
            <a:r>
              <a:rPr lang="en-US" sz="3400" dirty="0"/>
              <a:t>More to the pessimism of revolutionaries </a:t>
            </a:r>
          </a:p>
          <a:p>
            <a:pPr algn="just">
              <a:buClr>
                <a:schemeClr val="accent2"/>
              </a:buClr>
            </a:pPr>
            <a:endParaRPr lang="en-US" sz="2400" dirty="0"/>
          </a:p>
          <a:p>
            <a:pPr algn="just">
              <a:lnSpc>
                <a:spcPct val="100000"/>
              </a:lnSpc>
              <a:spcAft>
                <a:spcPts val="1200"/>
              </a:spcAft>
              <a:buClr>
                <a:schemeClr val="accent2"/>
              </a:buClr>
            </a:pPr>
            <a:r>
              <a:rPr lang="en-US" sz="2400" dirty="0"/>
              <a:t> </a:t>
            </a:r>
            <a:r>
              <a:rPr lang="en-US" sz="3400" dirty="0"/>
              <a:t>Radical changes are needed in international governance</a:t>
            </a:r>
          </a:p>
          <a:p>
            <a:pPr lvl="1" algn="just">
              <a:lnSpc>
                <a:spcPct val="100000"/>
              </a:lnSpc>
              <a:spcAft>
                <a:spcPts val="1200"/>
              </a:spcAft>
              <a:buClr>
                <a:schemeClr val="accent2"/>
              </a:buClr>
            </a:pPr>
            <a:r>
              <a:rPr lang="en-GB" sz="3000" dirty="0"/>
              <a:t>An enabling a multilateral trade system</a:t>
            </a:r>
            <a:r>
              <a:rPr lang="en-CH" sz="3000" dirty="0"/>
              <a:t> </a:t>
            </a:r>
          </a:p>
          <a:p>
            <a:pPr lvl="1" algn="just">
              <a:lnSpc>
                <a:spcPct val="100000"/>
              </a:lnSpc>
              <a:spcAft>
                <a:spcPts val="1200"/>
              </a:spcAft>
              <a:buClr>
                <a:schemeClr val="accent2"/>
              </a:buClr>
            </a:pPr>
            <a:r>
              <a:rPr lang="en-US" sz="3000" dirty="0"/>
              <a:t>Transfer of green technology from developed to developing countries</a:t>
            </a:r>
          </a:p>
          <a:p>
            <a:pPr lvl="1" algn="just">
              <a:lnSpc>
                <a:spcPct val="100000"/>
              </a:lnSpc>
              <a:spcAft>
                <a:spcPts val="1200"/>
              </a:spcAft>
              <a:buClr>
                <a:schemeClr val="accent2"/>
              </a:buClr>
            </a:pPr>
            <a:r>
              <a:rPr lang="en-US" sz="3000" dirty="0"/>
              <a:t> Reform of the Global Financial Architecture</a:t>
            </a:r>
          </a:p>
          <a:p>
            <a:endParaRPr lang="en-CH" dirty="0"/>
          </a:p>
        </p:txBody>
      </p:sp>
    </p:spTree>
    <p:extLst>
      <p:ext uri="{BB962C8B-B14F-4D97-AF65-F5344CB8AC3E}">
        <p14:creationId xmlns:p14="http://schemas.microsoft.com/office/powerpoint/2010/main" val="38043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DAB4-50EB-494B-3C7D-E0012671B4DA}"/>
              </a:ext>
            </a:extLst>
          </p:cNvPr>
          <p:cNvSpPr>
            <a:spLocks noGrp="1"/>
          </p:cNvSpPr>
          <p:nvPr>
            <p:ph type="title"/>
          </p:nvPr>
        </p:nvSpPr>
        <p:spPr>
          <a:xfrm>
            <a:off x="334105" y="24926"/>
            <a:ext cx="11360800" cy="763600"/>
          </a:xfrm>
        </p:spPr>
        <p:txBody>
          <a:bodyPr>
            <a:normAutofit/>
          </a:bodyPr>
          <a:lstStyle/>
          <a:p>
            <a:r>
              <a:rPr lang="en-CH" sz="3600" dirty="0"/>
              <a:t>Keynes’ economic possibilities: 1930</a:t>
            </a:r>
          </a:p>
        </p:txBody>
      </p:sp>
      <p:sp>
        <p:nvSpPr>
          <p:cNvPr id="3" name="Text Placeholder 2">
            <a:extLst>
              <a:ext uri="{FF2B5EF4-FFF2-40B4-BE49-F238E27FC236}">
                <a16:creationId xmlns:a16="http://schemas.microsoft.com/office/drawing/2014/main" id="{B968EB20-9409-8349-03E3-83C41FC1E94D}"/>
              </a:ext>
            </a:extLst>
          </p:cNvPr>
          <p:cNvSpPr>
            <a:spLocks noGrp="1"/>
          </p:cNvSpPr>
          <p:nvPr>
            <p:ph type="body" idx="1"/>
          </p:nvPr>
        </p:nvSpPr>
        <p:spPr>
          <a:xfrm>
            <a:off x="191865" y="1151400"/>
            <a:ext cx="11808270" cy="4555200"/>
          </a:xfrm>
        </p:spPr>
        <p:txBody>
          <a:bodyPr>
            <a:normAutofit/>
          </a:bodyPr>
          <a:lstStyle/>
          <a:p>
            <a:pPr>
              <a:spcAft>
                <a:spcPts val="1200"/>
              </a:spcAft>
              <a:buClr>
                <a:schemeClr val="accent2"/>
              </a:buClr>
            </a:pPr>
            <a:r>
              <a:rPr lang="en-GB" b="1" dirty="0"/>
              <a:t>Question</a:t>
            </a:r>
            <a:r>
              <a:rPr lang="en-GB" dirty="0"/>
              <a:t>: What can we reasonably expect the level of our economic life to be in the future?</a:t>
            </a:r>
          </a:p>
          <a:p>
            <a:pPr>
              <a:spcAft>
                <a:spcPts val="1200"/>
              </a:spcAft>
              <a:buClr>
                <a:schemeClr val="accent2"/>
              </a:buClr>
            </a:pPr>
            <a:r>
              <a:rPr lang="en-GB" b="1" dirty="0"/>
              <a:t>Context</a:t>
            </a:r>
            <a:endParaRPr lang="en-GB" dirty="0"/>
          </a:p>
          <a:p>
            <a:pPr lvl="1">
              <a:spcAft>
                <a:spcPts val="1200"/>
              </a:spcAft>
              <a:buClr>
                <a:schemeClr val="accent1"/>
              </a:buClr>
            </a:pPr>
            <a:r>
              <a:rPr lang="en-GB" dirty="0"/>
              <a:t>Grand Depression: economic crisis </a:t>
            </a:r>
            <a:r>
              <a:rPr lang="en-GB" dirty="0">
                <a:solidFill>
                  <a:schemeClr val="accent1"/>
                </a:solidFill>
              </a:rPr>
              <a:t>=&gt;</a:t>
            </a:r>
            <a:r>
              <a:rPr lang="en-GB" dirty="0"/>
              <a:t> economic pessimism</a:t>
            </a:r>
          </a:p>
          <a:p>
            <a:pPr lvl="1">
              <a:lnSpc>
                <a:spcPct val="110000"/>
              </a:lnSpc>
              <a:spcAft>
                <a:spcPts val="1200"/>
              </a:spcAft>
              <a:buClr>
                <a:schemeClr val="accent1"/>
              </a:buClr>
            </a:pPr>
            <a:r>
              <a:rPr lang="en-GB" dirty="0"/>
              <a:t>“Growing pains of over-rapid changes” </a:t>
            </a:r>
            <a:r>
              <a:rPr lang="en-GB" dirty="0">
                <a:solidFill>
                  <a:schemeClr val="accent1"/>
                </a:solidFill>
                <a:sym typeface="Wingdings" pitchFamily="2" charset="2"/>
              </a:rPr>
              <a:t></a:t>
            </a:r>
            <a:r>
              <a:rPr lang="en-GB" dirty="0">
                <a:sym typeface="Wingdings" pitchFamily="2" charset="2"/>
              </a:rPr>
              <a:t> technological improvements, K accumulation</a:t>
            </a:r>
          </a:p>
          <a:p>
            <a:pPr lvl="1">
              <a:lnSpc>
                <a:spcPct val="110000"/>
              </a:lnSpc>
              <a:spcAft>
                <a:spcPts val="1200"/>
              </a:spcAft>
              <a:buClr>
                <a:schemeClr val="accent1"/>
              </a:buClr>
            </a:pPr>
            <a:r>
              <a:rPr lang="en-GB" dirty="0">
                <a:sym typeface="Wingdings" pitchFamily="2" charset="2"/>
              </a:rPr>
              <a:t>Technological unemployment</a:t>
            </a:r>
          </a:p>
          <a:p>
            <a:pPr lvl="1">
              <a:lnSpc>
                <a:spcPct val="110000"/>
              </a:lnSpc>
              <a:spcAft>
                <a:spcPts val="1200"/>
              </a:spcAft>
              <a:buClr>
                <a:schemeClr val="accent1"/>
              </a:buClr>
            </a:pPr>
            <a:r>
              <a:rPr lang="en-GB" dirty="0">
                <a:sym typeface="Wingdings" pitchFamily="2" charset="2"/>
              </a:rPr>
              <a:t>Countries lagging behind, suffering more</a:t>
            </a:r>
          </a:p>
          <a:p>
            <a:pPr marL="596900" lvl="1" indent="0">
              <a:lnSpc>
                <a:spcPct val="110000"/>
              </a:lnSpc>
              <a:spcAft>
                <a:spcPts val="1200"/>
              </a:spcAft>
              <a:buClr>
                <a:schemeClr val="accent1"/>
              </a:buClr>
              <a:buNone/>
            </a:pPr>
            <a:endParaRPr lang="en-GB" u="sng" dirty="0"/>
          </a:p>
          <a:p>
            <a:pPr marL="596900" lvl="1" indent="0">
              <a:lnSpc>
                <a:spcPct val="110000"/>
              </a:lnSpc>
              <a:spcAft>
                <a:spcPts val="1200"/>
              </a:spcAft>
              <a:buClr>
                <a:schemeClr val="accent1"/>
              </a:buClr>
              <a:buNone/>
            </a:pPr>
            <a:endParaRPr lang="en-GB" dirty="0"/>
          </a:p>
        </p:txBody>
      </p:sp>
    </p:spTree>
    <p:extLst>
      <p:ext uri="{BB962C8B-B14F-4D97-AF65-F5344CB8AC3E}">
        <p14:creationId xmlns:p14="http://schemas.microsoft.com/office/powerpoint/2010/main" val="34355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A58FE-9325-6EAB-44FC-92348C62C306}"/>
              </a:ext>
            </a:extLst>
          </p:cNvPr>
          <p:cNvSpPr>
            <a:spLocks noGrp="1"/>
          </p:cNvSpPr>
          <p:nvPr>
            <p:ph idx="1"/>
          </p:nvPr>
        </p:nvSpPr>
        <p:spPr>
          <a:xfrm>
            <a:off x="1997764" y="830790"/>
            <a:ext cx="10077329" cy="5009940"/>
          </a:xfrm>
          <a:solidFill>
            <a:schemeClr val="bg1"/>
          </a:solidFill>
        </p:spPr>
        <p:txBody>
          <a:bodyPr>
            <a:noAutofit/>
          </a:bodyPr>
          <a:lstStyle/>
          <a:p>
            <a:pPr algn="just">
              <a:buClr>
                <a:schemeClr val="accent1"/>
              </a:buClr>
            </a:pPr>
            <a:r>
              <a:rPr lang="en-GB" sz="1400" dirty="0">
                <a:cs typeface="Times New Roman" panose="02020603050405020304" pitchFamily="18" charset="0"/>
              </a:rPr>
              <a:t>Make the system more inclusive</a:t>
            </a:r>
          </a:p>
          <a:p>
            <a:pPr marL="742950" lvl="1" indent="-285750">
              <a:lnSpc>
                <a:spcPct val="120000"/>
              </a:lnSpc>
              <a:spcBef>
                <a:spcPts val="600"/>
              </a:spcBef>
              <a:spcAft>
                <a:spcPts val="1200"/>
              </a:spcAft>
              <a:buClr>
                <a:schemeClr val="accent2"/>
              </a:buClr>
              <a:buFont typeface="Arial" panose="020B0604020202020204" pitchFamily="34" charset="0"/>
              <a:buChar char="•"/>
            </a:pPr>
            <a:r>
              <a:rPr lang="en-GB" sz="1200" dirty="0">
                <a:cs typeface="Times New Roman" panose="02020603050405020304" pitchFamily="18" charset="0"/>
              </a:rPr>
              <a:t>Improving the participation of developing countries in the governance of the global financial architecture. </a:t>
            </a:r>
          </a:p>
          <a:p>
            <a:pPr algn="just">
              <a:lnSpc>
                <a:spcPct val="120000"/>
              </a:lnSpc>
              <a:spcBef>
                <a:spcPts val="0"/>
              </a:spcBef>
              <a:spcAft>
                <a:spcPts val="1400"/>
              </a:spcAft>
              <a:buClr>
                <a:schemeClr val="accent1"/>
              </a:buClr>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A truly Global Financial Safety Net (GFSN)</a:t>
            </a:r>
          </a:p>
          <a:p>
            <a:pPr lvl="1" algn="just">
              <a:lnSpc>
                <a:spcPct val="120000"/>
              </a:lnSpc>
              <a:spcBef>
                <a:spcPts val="0"/>
              </a:spcBef>
              <a:spcAft>
                <a:spcPts val="1400"/>
              </a:spcAft>
              <a:buClr>
                <a:schemeClr val="accent2"/>
              </a:buClr>
              <a:buFont typeface="Arial" panose="020B0604020202020204" pitchFamily="34" charset="0"/>
              <a:buChar char="•"/>
            </a:pPr>
            <a:r>
              <a:rPr lang="en-GB" sz="1200" dirty="0">
                <a:cs typeface="Times New Roman" panose="02020603050405020304" pitchFamily="18" charset="0"/>
              </a:rPr>
              <a:t>Strengthened use of SDRs, suspension of IMF surcharges and increased quota-access windows to IMF emergency financing. </a:t>
            </a:r>
          </a:p>
          <a:p>
            <a:pPr algn="just">
              <a:lnSpc>
                <a:spcPct val="120000"/>
              </a:lnSpc>
              <a:spcBef>
                <a:spcPts val="0"/>
              </a:spcBef>
              <a:spcAft>
                <a:spcPts val="1400"/>
              </a:spcAft>
              <a:buClr>
                <a:schemeClr val="accent1"/>
              </a:buClr>
              <a:buFont typeface="Arial" panose="020B0604020202020204" pitchFamily="34" charset="0"/>
              <a:buChar char="•"/>
            </a:pPr>
            <a:r>
              <a:rPr lang="en-GB" sz="1400" dirty="0">
                <a:ea typeface="Calibri" panose="020F0502020204030204" pitchFamily="34" charset="0"/>
                <a:cs typeface="Times New Roman" panose="02020603050405020304" pitchFamily="18" charset="0"/>
              </a:rPr>
              <a:t>Regulation of capital flows </a:t>
            </a:r>
          </a:p>
          <a:p>
            <a:pPr algn="just">
              <a:lnSpc>
                <a:spcPct val="120000"/>
              </a:lnSpc>
              <a:spcBef>
                <a:spcPts val="0"/>
              </a:spcBef>
              <a:spcAft>
                <a:spcPts val="1400"/>
              </a:spcAft>
              <a:buClr>
                <a:schemeClr val="accent1"/>
              </a:buClr>
              <a:buFont typeface="Arial" panose="020B0604020202020204" pitchFamily="34" charset="0"/>
              <a:buChar char="•"/>
            </a:pPr>
            <a:r>
              <a:rPr lang="en-GB" sz="1400" dirty="0">
                <a:ea typeface="Calibri" panose="020F0502020204030204" pitchFamily="34" charset="0"/>
                <a:cs typeface="Times New Roman" panose="02020603050405020304" pitchFamily="18" charset="0"/>
              </a:rPr>
              <a:t>Sovereign debt workout mechanis</a:t>
            </a:r>
            <a:r>
              <a:rPr lang="en-GB" sz="1200" dirty="0">
                <a:ea typeface="Calibri" panose="020F0502020204030204" pitchFamily="34" charset="0"/>
                <a:cs typeface="Times New Roman" panose="02020603050405020304" pitchFamily="18" charset="0"/>
              </a:rPr>
              <a:t>m </a:t>
            </a:r>
          </a:p>
          <a:p>
            <a:pPr lvl="1" algn="just">
              <a:lnSpc>
                <a:spcPct val="120000"/>
              </a:lnSpc>
              <a:spcBef>
                <a:spcPts val="0"/>
              </a:spcBef>
              <a:spcAft>
                <a:spcPts val="1400"/>
              </a:spcAft>
              <a:buClr>
                <a:schemeClr val="accent2"/>
              </a:buClr>
              <a:buFont typeface="Arial" panose="020B0604020202020204" pitchFamily="34" charset="0"/>
              <a:buChar char="•"/>
            </a:pPr>
            <a:r>
              <a:rPr lang="en-GB" sz="1200" dirty="0">
                <a:cs typeface="Times New Roman" panose="02020603050405020304" pitchFamily="18" charset="0"/>
              </a:rPr>
              <a:t>Development-focused debt sustainability analysis</a:t>
            </a:r>
          </a:p>
          <a:p>
            <a:pPr algn="just">
              <a:lnSpc>
                <a:spcPct val="120000"/>
              </a:lnSpc>
              <a:spcBef>
                <a:spcPts val="0"/>
              </a:spcBef>
              <a:spcAft>
                <a:spcPts val="1400"/>
              </a:spcAft>
              <a:buClr>
                <a:schemeClr val="accent1"/>
              </a:buClr>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Scale-up of affordable development finance and grants =&gt; Public international financial system</a:t>
            </a:r>
          </a:p>
          <a:p>
            <a:pPr lvl="1" algn="just">
              <a:lnSpc>
                <a:spcPct val="120000"/>
              </a:lnSpc>
              <a:spcBef>
                <a:spcPts val="0"/>
              </a:spcBef>
              <a:spcAft>
                <a:spcPts val="1400"/>
              </a:spcAft>
              <a:buClr>
                <a:schemeClr val="accent2"/>
              </a:buClr>
              <a:buFont typeface="Arial" panose="020B0604020202020204" pitchFamily="34" charset="0"/>
              <a:buChar char="•"/>
            </a:pPr>
            <a:r>
              <a:rPr lang="en-US" sz="1200" dirty="0">
                <a:solidFill>
                  <a:srgbClr val="000000"/>
                </a:solidFill>
                <a:ea typeface="Calibri" panose="020F0502020204030204" pitchFamily="34" charset="0"/>
                <a:cs typeface="Times New Roman" panose="02020603050405020304" pitchFamily="18" charset="0"/>
              </a:rPr>
              <a:t>Boost in c</a:t>
            </a:r>
            <a:r>
              <a:rPr lang="en-US" sz="1200" dirty="0">
                <a:solidFill>
                  <a:srgbClr val="000000"/>
                </a:solidFill>
                <a:effectLst/>
                <a:ea typeface="Calibri" panose="020F0502020204030204" pitchFamily="34" charset="0"/>
                <a:cs typeface="Times New Roman" panose="02020603050405020304" pitchFamily="18" charset="0"/>
              </a:rPr>
              <a:t>oncessional loans by MDBs/RDBs + state-contingent clauses + bear currency risk + increase lending in local currencies + strengthened cooperation with NPB</a:t>
            </a:r>
          </a:p>
          <a:p>
            <a:pPr lvl="1" algn="just">
              <a:lnSpc>
                <a:spcPct val="120000"/>
              </a:lnSpc>
              <a:spcBef>
                <a:spcPts val="0"/>
              </a:spcBef>
              <a:spcAft>
                <a:spcPts val="1400"/>
              </a:spcAft>
              <a:buClr>
                <a:schemeClr val="accent2"/>
              </a:buClr>
              <a:buFont typeface="Arial" panose="020B0604020202020204" pitchFamily="34" charset="0"/>
              <a:buChar char="•"/>
            </a:pPr>
            <a:r>
              <a:rPr lang="en-US" sz="1200" dirty="0">
                <a:solidFill>
                  <a:srgbClr val="000000"/>
                </a:solidFill>
                <a:effectLst/>
                <a:ea typeface="Calibri" panose="020F0502020204030204" pitchFamily="34" charset="0"/>
                <a:cs typeface="Times New Roman" panose="02020603050405020304" pitchFamily="18" charset="0"/>
              </a:rPr>
              <a:t>Consolidating climate funds and leverage through MDBs</a:t>
            </a:r>
          </a:p>
          <a:p>
            <a:pPr lvl="1" algn="just">
              <a:lnSpc>
                <a:spcPct val="120000"/>
              </a:lnSpc>
              <a:spcBef>
                <a:spcPts val="0"/>
              </a:spcBef>
              <a:spcAft>
                <a:spcPts val="1400"/>
              </a:spcAft>
              <a:buClr>
                <a:schemeClr val="accent2"/>
              </a:buClr>
              <a:buFont typeface="Arial" panose="020B0604020202020204" pitchFamily="34" charset="0"/>
              <a:buChar char="•"/>
            </a:pPr>
            <a:r>
              <a:rPr lang="en-US" sz="1200" dirty="0">
                <a:solidFill>
                  <a:srgbClr val="000000"/>
                </a:solidFill>
                <a:effectLst/>
                <a:ea typeface="Calibri" panose="020F0502020204030204" pitchFamily="34" charset="0"/>
                <a:cs typeface="Times New Roman" panose="02020603050405020304" pitchFamily="18" charset="0"/>
              </a:rPr>
              <a:t>Ideally, increase and, at least, meet ODA and climate financing commitments</a:t>
            </a:r>
            <a:endParaRPr lang="en-GB" sz="1200" dirty="0">
              <a:effectLst/>
              <a:ea typeface="Calibri" panose="020F0502020204030204" pitchFamily="34" charset="0"/>
              <a:cs typeface="Times New Roman" panose="02020603050405020304" pitchFamily="18" charset="0"/>
            </a:endParaRPr>
          </a:p>
          <a:p>
            <a:pPr lvl="1" algn="just">
              <a:lnSpc>
                <a:spcPct val="120000"/>
              </a:lnSpc>
              <a:spcBef>
                <a:spcPts val="0"/>
              </a:spcBef>
              <a:spcAft>
                <a:spcPts val="1400"/>
              </a:spcAft>
              <a:buClr>
                <a:schemeClr val="accent2"/>
              </a:buClr>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Adopting a new criterion instead of income thresholds for eligibility to such finance (MVI) </a:t>
            </a:r>
          </a:p>
          <a:p>
            <a:pPr lvl="1" algn="just">
              <a:lnSpc>
                <a:spcPct val="120000"/>
              </a:lnSpc>
              <a:spcBef>
                <a:spcPts val="0"/>
              </a:spcBef>
              <a:spcAft>
                <a:spcPts val="1400"/>
              </a:spcAft>
              <a:buFont typeface="Arial" panose="020B0604020202020204" pitchFamily="34" charset="0"/>
              <a:buChar char="•"/>
            </a:pPr>
            <a:endParaRPr lang="en-GB" sz="1100" dirty="0">
              <a:ea typeface="Calibri" panose="020F0502020204030204" pitchFamily="34" charset="0"/>
              <a:cs typeface="Times New Roman" panose="02020603050405020304" pitchFamily="18" charset="0"/>
            </a:endParaRPr>
          </a:p>
          <a:p>
            <a:pPr algn="just">
              <a:lnSpc>
                <a:spcPct val="120000"/>
              </a:lnSpc>
              <a:spcBef>
                <a:spcPts val="0"/>
              </a:spcBef>
              <a:spcAft>
                <a:spcPts val="1400"/>
              </a:spcAft>
              <a:buFont typeface="Arial" panose="020B0604020202020204" pitchFamily="34" charset="0"/>
              <a:buChar char="•"/>
            </a:pPr>
            <a:endParaRPr lang="pt-BR" sz="1100" kern="100" dirty="0">
              <a:effectLst/>
              <a:ea typeface="Calibri" panose="020F0502020204030204" pitchFamily="34" charset="0"/>
              <a:cs typeface="Times New Roman" panose="02020603050405020304" pitchFamily="18" charset="0"/>
            </a:endParaRPr>
          </a:p>
          <a:p>
            <a:pPr algn="just">
              <a:lnSpc>
                <a:spcPct val="120000"/>
              </a:lnSpc>
              <a:spcBef>
                <a:spcPts val="0"/>
              </a:spcBef>
              <a:spcAft>
                <a:spcPts val="1400"/>
              </a:spcAft>
            </a:pPr>
            <a:endParaRPr lang="pt-BR" sz="1100" dirty="0"/>
          </a:p>
        </p:txBody>
      </p:sp>
      <p:sp>
        <p:nvSpPr>
          <p:cNvPr id="5" name="TextBox 4">
            <a:extLst>
              <a:ext uri="{FF2B5EF4-FFF2-40B4-BE49-F238E27FC236}">
                <a16:creationId xmlns:a16="http://schemas.microsoft.com/office/drawing/2014/main" id="{5F190B9F-B7F5-C965-F41A-451803B8ED68}"/>
              </a:ext>
            </a:extLst>
          </p:cNvPr>
          <p:cNvSpPr txBox="1"/>
          <p:nvPr/>
        </p:nvSpPr>
        <p:spPr>
          <a:xfrm>
            <a:off x="2116307" y="5756522"/>
            <a:ext cx="9371499" cy="923330"/>
          </a:xfrm>
          <a:prstGeom prst="rect">
            <a:avLst/>
          </a:prstGeom>
          <a:noFill/>
        </p:spPr>
        <p:txBody>
          <a:bodyPr wrap="square">
            <a:spAutoFit/>
          </a:bodyPr>
          <a:lstStyle/>
          <a:p>
            <a:pPr lvl="1" algn="just">
              <a:lnSpc>
                <a:spcPct val="100000"/>
              </a:lnSpc>
              <a:spcBef>
                <a:spcPts val="0"/>
              </a:spcBef>
              <a:spcAft>
                <a:spcPts val="800"/>
              </a:spcAft>
            </a:pPr>
            <a:r>
              <a:rPr lang="en-GB" dirty="0">
                <a:solidFill>
                  <a:schemeClr val="accent1"/>
                </a:solidFill>
                <a:effectLst/>
                <a:ea typeface="Calibri" panose="020F0502020204030204" pitchFamily="34" charset="0"/>
                <a:cs typeface="Times New Roman" panose="02020603050405020304" pitchFamily="18" charset="0"/>
              </a:rPr>
              <a:t>Otherwise, the centre-periphery dynamics of financial globalization will include further LMICs and LICs into international capital markets with deleterious consequences for green transition in the periphery</a:t>
            </a:r>
            <a:r>
              <a:rPr lang="en-GB" dirty="0">
                <a:solidFill>
                  <a:schemeClr val="accent1"/>
                </a:solidFill>
                <a:ea typeface="Calibri" panose="020F0502020204030204" pitchFamily="34" charset="0"/>
                <a:cs typeface="Times New Roman" panose="02020603050405020304" pitchFamily="18" charset="0"/>
              </a:rPr>
              <a:t> and sustainable development</a:t>
            </a:r>
            <a:endParaRPr lang="en-GB" dirty="0">
              <a:solidFill>
                <a:schemeClr val="accent1"/>
              </a:solidFill>
              <a:effectLst/>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8CF87EFB-D49F-6BF7-A351-60E2609FA5D5}"/>
              </a:ext>
            </a:extLst>
          </p:cNvPr>
          <p:cNvSpPr>
            <a:spLocks noGrp="1"/>
          </p:cNvSpPr>
          <p:nvPr>
            <p:ph type="title"/>
          </p:nvPr>
        </p:nvSpPr>
        <p:spPr>
          <a:xfrm>
            <a:off x="116906" y="-114999"/>
            <a:ext cx="11370900" cy="1053548"/>
          </a:xfrm>
        </p:spPr>
        <p:txBody>
          <a:bodyPr>
            <a:normAutofit/>
          </a:bodyPr>
          <a:lstStyle/>
          <a:p>
            <a:r>
              <a:rPr lang="en-US" sz="4000" kern="100" dirty="0">
                <a:effectLst/>
                <a:ea typeface="Calibri" panose="020F0502020204030204" pitchFamily="34" charset="0"/>
                <a:cs typeface="Times New Roman" panose="02020603050405020304" pitchFamily="18" charset="0"/>
              </a:rPr>
              <a:t> </a:t>
            </a:r>
            <a:r>
              <a:rPr lang="en-GB" sz="4000" kern="100" dirty="0">
                <a:ea typeface="Calibri" panose="020F0502020204030204" pitchFamily="34" charset="0"/>
                <a:cs typeface="Times New Roman" panose="02020603050405020304" pitchFamily="18" charset="0"/>
              </a:rPr>
              <a:t>R</a:t>
            </a:r>
            <a:r>
              <a:rPr lang="en-GB" sz="4000" b="1" dirty="0">
                <a:effectLst/>
                <a:ea typeface="Calibri" panose="020F0502020204030204" pitchFamily="34" charset="0"/>
                <a:cs typeface="Times New Roman" panose="02020603050405020304" pitchFamily="18" charset="0"/>
              </a:rPr>
              <a:t>eform of the global financial architecture</a:t>
            </a:r>
            <a:endParaRPr lang="en-CH" sz="4000" dirty="0"/>
          </a:p>
        </p:txBody>
      </p:sp>
      <p:sp>
        <p:nvSpPr>
          <p:cNvPr id="8" name="TextBox 7">
            <a:extLst>
              <a:ext uri="{FF2B5EF4-FFF2-40B4-BE49-F238E27FC236}">
                <a16:creationId xmlns:a16="http://schemas.microsoft.com/office/drawing/2014/main" id="{B461F0CF-2022-153C-622C-FDB7A286A83E}"/>
              </a:ext>
            </a:extLst>
          </p:cNvPr>
          <p:cNvSpPr txBox="1"/>
          <p:nvPr/>
        </p:nvSpPr>
        <p:spPr>
          <a:xfrm>
            <a:off x="39757" y="1101478"/>
            <a:ext cx="2149216" cy="2585323"/>
          </a:xfrm>
          <a:prstGeom prst="rect">
            <a:avLst/>
          </a:prstGeom>
          <a:noFill/>
        </p:spPr>
        <p:txBody>
          <a:bodyPr wrap="square">
            <a:spAutoFit/>
          </a:bodyPr>
          <a:lstStyle/>
          <a:p>
            <a:r>
              <a:rPr lang="en-CH" b="1" dirty="0">
                <a:solidFill>
                  <a:srgbClr val="E0AA11"/>
                </a:solidFill>
              </a:rPr>
              <a:t>UN Stimulus package </a:t>
            </a:r>
          </a:p>
          <a:p>
            <a:endParaRPr lang="en-CH" b="1" dirty="0">
              <a:solidFill>
                <a:srgbClr val="E0AA11"/>
              </a:solidFill>
            </a:endParaRPr>
          </a:p>
          <a:p>
            <a:r>
              <a:rPr lang="en-CH" b="1" dirty="0">
                <a:solidFill>
                  <a:srgbClr val="E0AA11"/>
                </a:solidFill>
              </a:rPr>
              <a:t>UN Summit for the Future’s IFA Policy Brief</a:t>
            </a:r>
          </a:p>
          <a:p>
            <a:endParaRPr lang="en-GB" b="1" dirty="0">
              <a:solidFill>
                <a:srgbClr val="E0AA11"/>
              </a:solidFill>
            </a:endParaRPr>
          </a:p>
          <a:p>
            <a:r>
              <a:rPr lang="en-CH" b="1" dirty="0">
                <a:solidFill>
                  <a:srgbClr val="E0AA11"/>
                </a:solidFill>
              </a:rPr>
              <a:t>TDR (2023), part II, forthcoming</a:t>
            </a:r>
          </a:p>
        </p:txBody>
      </p:sp>
    </p:spTree>
    <p:extLst>
      <p:ext uri="{BB962C8B-B14F-4D97-AF65-F5344CB8AC3E}">
        <p14:creationId xmlns:p14="http://schemas.microsoft.com/office/powerpoint/2010/main" val="2453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B690-530C-41BB-97D1-8874EBCED37A}"/>
              </a:ext>
            </a:extLst>
          </p:cNvPr>
          <p:cNvSpPr>
            <a:spLocks noGrp="1"/>
          </p:cNvSpPr>
          <p:nvPr>
            <p:ph type="title"/>
          </p:nvPr>
        </p:nvSpPr>
        <p:spPr/>
        <p:txBody>
          <a:bodyPr/>
          <a:lstStyle/>
          <a:p>
            <a:r>
              <a:rPr lang="en-US" dirty="0"/>
              <a:t>Thank you!</a:t>
            </a:r>
            <a:br>
              <a:rPr lang="en-US" dirty="0"/>
            </a:br>
            <a:r>
              <a:rPr lang="en-US" sz="4400" dirty="0" err="1"/>
              <a:t>daniela.prates@unctad.org</a:t>
            </a:r>
            <a:endParaRPr lang="en-CH" dirty="0"/>
          </a:p>
        </p:txBody>
      </p:sp>
    </p:spTree>
    <p:extLst>
      <p:ext uri="{BB962C8B-B14F-4D97-AF65-F5344CB8AC3E}">
        <p14:creationId xmlns:p14="http://schemas.microsoft.com/office/powerpoint/2010/main" val="141263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C85BDBB-E0FB-21D3-E69E-6FC2457116B5}"/>
              </a:ext>
            </a:extLst>
          </p:cNvPr>
          <p:cNvSpPr/>
          <p:nvPr/>
        </p:nvSpPr>
        <p:spPr>
          <a:xfrm>
            <a:off x="2694563" y="4691700"/>
            <a:ext cx="7334655" cy="112769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0140DAB4-50EB-494B-3C7D-E0012671B4DA}"/>
              </a:ext>
            </a:extLst>
          </p:cNvPr>
          <p:cNvSpPr>
            <a:spLocks noGrp="1"/>
          </p:cNvSpPr>
          <p:nvPr>
            <p:ph type="title"/>
          </p:nvPr>
        </p:nvSpPr>
        <p:spPr>
          <a:xfrm>
            <a:off x="182138" y="57829"/>
            <a:ext cx="11360800" cy="763600"/>
          </a:xfrm>
        </p:spPr>
        <p:txBody>
          <a:bodyPr>
            <a:normAutofit/>
          </a:bodyPr>
          <a:lstStyle/>
          <a:p>
            <a:r>
              <a:rPr lang="en-CH" sz="3600" dirty="0"/>
              <a:t>Keynes’ economic possibilities: 1930</a:t>
            </a:r>
          </a:p>
        </p:txBody>
      </p:sp>
      <p:sp>
        <p:nvSpPr>
          <p:cNvPr id="3" name="Text Placeholder 2">
            <a:extLst>
              <a:ext uri="{FF2B5EF4-FFF2-40B4-BE49-F238E27FC236}">
                <a16:creationId xmlns:a16="http://schemas.microsoft.com/office/drawing/2014/main" id="{B968EB20-9409-8349-03E3-83C41FC1E94D}"/>
              </a:ext>
            </a:extLst>
          </p:cNvPr>
          <p:cNvSpPr>
            <a:spLocks noGrp="1"/>
          </p:cNvSpPr>
          <p:nvPr>
            <p:ph type="body" idx="1"/>
          </p:nvPr>
        </p:nvSpPr>
        <p:spPr>
          <a:xfrm>
            <a:off x="-125348" y="873377"/>
            <a:ext cx="11989688" cy="3719680"/>
          </a:xfrm>
        </p:spPr>
        <p:txBody>
          <a:bodyPr>
            <a:normAutofit/>
          </a:bodyPr>
          <a:lstStyle/>
          <a:p>
            <a:pPr>
              <a:spcAft>
                <a:spcPts val="1200"/>
              </a:spcAft>
              <a:buClr>
                <a:schemeClr val="accent2"/>
              </a:buClr>
            </a:pPr>
            <a:r>
              <a:rPr lang="en-GB" sz="2000" b="1" dirty="0"/>
              <a:t>Answer</a:t>
            </a:r>
          </a:p>
          <a:p>
            <a:pPr lvl="1">
              <a:spcAft>
                <a:spcPts val="1200"/>
              </a:spcAft>
              <a:buClr>
                <a:schemeClr val="accent1"/>
              </a:buClr>
            </a:pPr>
            <a:r>
              <a:rPr lang="en-GB" sz="1800" dirty="0"/>
              <a:t>Neither the pessimism of revolutionaries nor reactionaries</a:t>
            </a:r>
          </a:p>
          <a:p>
            <a:pPr lvl="1">
              <a:lnSpc>
                <a:spcPct val="110000"/>
              </a:lnSpc>
              <a:spcAft>
                <a:spcPts val="1200"/>
              </a:spcAft>
              <a:buClr>
                <a:schemeClr val="accent1"/>
              </a:buClr>
            </a:pPr>
            <a:r>
              <a:rPr lang="en-GB" sz="1800" dirty="0"/>
              <a:t>“</a:t>
            </a:r>
            <a:r>
              <a:rPr lang="en-GB" sz="1800" dirty="0">
                <a:solidFill>
                  <a:schemeClr val="accent1"/>
                </a:solidFill>
              </a:rPr>
              <a:t>In the long run, mankind is solving its economic problem</a:t>
            </a:r>
            <a:r>
              <a:rPr lang="en-GB" sz="1800" dirty="0"/>
              <a:t>”: it will not be a surprise, if “we are </a:t>
            </a:r>
            <a:r>
              <a:rPr lang="en-GB" sz="1800" u="sng" dirty="0"/>
              <a:t>all of us</a:t>
            </a:r>
            <a:r>
              <a:rPr lang="en-GB" sz="1800" dirty="0"/>
              <a:t>, on average, 8 times better off in the economic sense than we are today” </a:t>
            </a:r>
          </a:p>
          <a:p>
            <a:pPr lvl="1">
              <a:lnSpc>
                <a:spcPct val="110000"/>
              </a:lnSpc>
              <a:spcAft>
                <a:spcPts val="1200"/>
              </a:spcAft>
              <a:buClr>
                <a:schemeClr val="accent1"/>
              </a:buClr>
            </a:pPr>
            <a:r>
              <a:rPr lang="en-GB" sz="1800" dirty="0"/>
              <a:t>“</a:t>
            </a:r>
            <a:r>
              <a:rPr lang="en-GB" sz="1800" u="sng" dirty="0"/>
              <a:t>Economic problem</a:t>
            </a:r>
            <a:r>
              <a:rPr lang="en-GB" sz="1800" dirty="0"/>
              <a:t>, the struggle for subsistence, almost has been hitherto </a:t>
            </a:r>
            <a:r>
              <a:rPr lang="en-GB" sz="1800" u="sng" dirty="0"/>
              <a:t>the primary, most pressing </a:t>
            </a:r>
            <a:r>
              <a:rPr lang="en-GB" sz="1800" dirty="0"/>
              <a:t>problem of human race” =&gt; solve the social problem (inequality)</a:t>
            </a:r>
          </a:p>
          <a:p>
            <a:pPr lvl="1">
              <a:lnSpc>
                <a:spcPct val="110000"/>
              </a:lnSpc>
              <a:spcAft>
                <a:spcPts val="1200"/>
              </a:spcAft>
              <a:buClr>
                <a:schemeClr val="accent1"/>
              </a:buClr>
            </a:pPr>
            <a:r>
              <a:rPr lang="en-GB" sz="1800" u="sng" dirty="0"/>
              <a:t>Love of money</a:t>
            </a:r>
            <a:r>
              <a:rPr lang="en-GB" sz="1800" dirty="0"/>
              <a:t> not as a possession, but as a </a:t>
            </a:r>
            <a:r>
              <a:rPr lang="en-GB" sz="1800" u="sng" dirty="0"/>
              <a:t>means to the enjoyments and realities of life</a:t>
            </a:r>
            <a:r>
              <a:rPr lang="en-GB" sz="1800" dirty="0"/>
              <a:t>; leisure</a:t>
            </a:r>
          </a:p>
          <a:p>
            <a:pPr lvl="1">
              <a:lnSpc>
                <a:spcPct val="110000"/>
              </a:lnSpc>
              <a:spcAft>
                <a:spcPts val="1200"/>
              </a:spcAft>
              <a:buClr>
                <a:schemeClr val="accent1"/>
              </a:buClr>
            </a:pPr>
            <a:r>
              <a:rPr lang="en-GB" sz="1800" dirty="0"/>
              <a:t>Four things will govern our economic bliss</a:t>
            </a:r>
          </a:p>
          <a:p>
            <a:pPr lvl="1">
              <a:lnSpc>
                <a:spcPct val="110000"/>
              </a:lnSpc>
              <a:spcAft>
                <a:spcPts val="1200"/>
              </a:spcAft>
              <a:buClr>
                <a:schemeClr val="accent1"/>
              </a:buClr>
            </a:pPr>
            <a:endParaRPr lang="en-GB" sz="1800" dirty="0"/>
          </a:p>
          <a:p>
            <a:pPr lvl="1">
              <a:lnSpc>
                <a:spcPct val="110000"/>
              </a:lnSpc>
              <a:spcAft>
                <a:spcPts val="1200"/>
              </a:spcAft>
              <a:buClr>
                <a:schemeClr val="accent1"/>
              </a:buClr>
            </a:pPr>
            <a:endParaRPr lang="en-GB" sz="1800" dirty="0"/>
          </a:p>
        </p:txBody>
      </p:sp>
      <p:sp>
        <p:nvSpPr>
          <p:cNvPr id="5" name="TextBox 4">
            <a:extLst>
              <a:ext uri="{FF2B5EF4-FFF2-40B4-BE49-F238E27FC236}">
                <a16:creationId xmlns:a16="http://schemas.microsoft.com/office/drawing/2014/main" id="{B793271E-6560-B45E-2CD6-4C5198BB74B2}"/>
              </a:ext>
            </a:extLst>
          </p:cNvPr>
          <p:cNvSpPr txBox="1"/>
          <p:nvPr/>
        </p:nvSpPr>
        <p:spPr>
          <a:xfrm>
            <a:off x="2451372" y="4805465"/>
            <a:ext cx="5554494" cy="1231106"/>
          </a:xfrm>
          <a:prstGeom prst="rect">
            <a:avLst/>
          </a:prstGeom>
          <a:noFill/>
        </p:spPr>
        <p:txBody>
          <a:bodyPr wrap="square" rtlCol="0">
            <a:spAutoFit/>
          </a:bodyPr>
          <a:lstStyle/>
          <a:p>
            <a:pPr lvl="1" algn="just">
              <a:spcAft>
                <a:spcPts val="1200"/>
              </a:spcAft>
              <a:buClr>
                <a:schemeClr val="accent1"/>
              </a:buClr>
              <a:buSzPct val="90000"/>
            </a:pPr>
            <a:r>
              <a:rPr lang="en-GB" sz="1800" dirty="0">
                <a:latin typeface="Helvetica Neue LT Std 45 Light" panose="020B0403020202020204" pitchFamily="34" charset="0"/>
                <a:ea typeface="Helvetica Neue Light" charset="0"/>
                <a:cs typeface="Helvetica Neue LT Std 45 Light" panose="020B0403020202020204" pitchFamily="34" charset="0"/>
              </a:rPr>
              <a:t>1. Control population</a:t>
            </a:r>
          </a:p>
          <a:p>
            <a:pPr lvl="1" algn="just">
              <a:spcAft>
                <a:spcPts val="1200"/>
              </a:spcAft>
              <a:buClr>
                <a:schemeClr val="accent1"/>
              </a:buClr>
              <a:buSzPct val="90000"/>
            </a:pPr>
            <a:r>
              <a:rPr lang="en-GB" dirty="0">
                <a:latin typeface="Helvetica Neue LT Std 45 Light" panose="020B0403020202020204" pitchFamily="34" charset="0"/>
                <a:ea typeface="Helvetica Neue Light" charset="0"/>
                <a:cs typeface="Helvetica Neue LT Std 45 Light" panose="020B0403020202020204" pitchFamily="34" charset="0"/>
              </a:rPr>
              <a:t>2. Avoid wars and civil dissensions</a:t>
            </a:r>
            <a:endParaRPr lang="en-GB" sz="1800" dirty="0">
              <a:latin typeface="Helvetica Neue LT Std 45 Light" panose="020B0403020202020204" pitchFamily="34" charset="0"/>
              <a:ea typeface="Helvetica Neue Light" charset="0"/>
              <a:cs typeface="Helvetica Neue LT Std 45 Light" panose="020B0403020202020204" pitchFamily="34" charset="0"/>
            </a:endParaRPr>
          </a:p>
          <a:p>
            <a:pPr lvl="1">
              <a:spcAft>
                <a:spcPts val="1200"/>
              </a:spcAft>
              <a:buClr>
                <a:schemeClr val="accent1"/>
              </a:buClr>
              <a:buSzPct val="90000"/>
            </a:pPr>
            <a:r>
              <a:rPr lang="en-GB" sz="1800" dirty="0">
                <a:latin typeface="Helvetica Neue LT Std 45 Light" panose="020B0403020202020204" pitchFamily="34" charset="0"/>
                <a:ea typeface="Helvetica Neue Light" charset="0"/>
                <a:cs typeface="Helvetica Neue LT Std 45 Light" panose="020B0403020202020204" pitchFamily="34" charset="0"/>
              </a:rPr>
              <a:t> </a:t>
            </a:r>
          </a:p>
        </p:txBody>
      </p:sp>
      <p:sp>
        <p:nvSpPr>
          <p:cNvPr id="6" name="TextBox 5">
            <a:extLst>
              <a:ext uri="{FF2B5EF4-FFF2-40B4-BE49-F238E27FC236}">
                <a16:creationId xmlns:a16="http://schemas.microsoft.com/office/drawing/2014/main" id="{8EC8D9EA-9215-62FA-4F63-14D81D397D52}"/>
              </a:ext>
            </a:extLst>
          </p:cNvPr>
          <p:cNvSpPr txBox="1"/>
          <p:nvPr/>
        </p:nvSpPr>
        <p:spPr>
          <a:xfrm>
            <a:off x="6961764" y="4806763"/>
            <a:ext cx="3333345" cy="800219"/>
          </a:xfrm>
          <a:prstGeom prst="rect">
            <a:avLst/>
          </a:prstGeom>
          <a:noFill/>
        </p:spPr>
        <p:txBody>
          <a:bodyPr wrap="square" rtlCol="0">
            <a:spAutoFit/>
          </a:bodyPr>
          <a:lstStyle/>
          <a:p>
            <a:pPr lvl="1" algn="just">
              <a:spcAft>
                <a:spcPts val="1200"/>
              </a:spcAft>
              <a:buClr>
                <a:schemeClr val="accent1"/>
              </a:buClr>
              <a:buSzPct val="90000"/>
            </a:pPr>
            <a:r>
              <a:rPr lang="en-GB" sz="1800" dirty="0">
                <a:latin typeface="Helvetica Neue LT Std 45 Light" panose="020B0403020202020204" pitchFamily="34" charset="0"/>
                <a:ea typeface="Helvetica Neue Light" charset="0"/>
                <a:cs typeface="Helvetica Neue LT Std 45 Light" panose="020B0403020202020204" pitchFamily="34" charset="0"/>
              </a:rPr>
              <a:t>3. Science </a:t>
            </a:r>
          </a:p>
          <a:p>
            <a:pPr lvl="1" algn="just">
              <a:spcAft>
                <a:spcPts val="1200"/>
              </a:spcAft>
              <a:buClr>
                <a:schemeClr val="accent1"/>
              </a:buClr>
              <a:buSzPct val="90000"/>
            </a:pPr>
            <a:r>
              <a:rPr lang="en-GB" dirty="0">
                <a:latin typeface="Helvetica Neue LT Std 45 Light" panose="020B0403020202020204" pitchFamily="34" charset="0"/>
                <a:ea typeface="Helvetica Neue Light" charset="0"/>
                <a:cs typeface="Helvetica Neue LT Std 45 Light" panose="020B0403020202020204" pitchFamily="34" charset="0"/>
              </a:rPr>
              <a:t>4. Rate of accumulation</a:t>
            </a:r>
            <a:endParaRPr lang="en-GB" sz="1800" dirty="0">
              <a:latin typeface="Helvetica Neue LT Std 45 Light" panose="020B0403020202020204" pitchFamily="34" charset="0"/>
              <a:ea typeface="Helvetica Neue Light" charset="0"/>
              <a:cs typeface="Helvetica Neue LT Std 45 Light" panose="020B0403020202020204" pitchFamily="34" charset="0"/>
            </a:endParaRPr>
          </a:p>
        </p:txBody>
      </p:sp>
    </p:spTree>
    <p:extLst>
      <p:ext uri="{BB962C8B-B14F-4D97-AF65-F5344CB8AC3E}">
        <p14:creationId xmlns:p14="http://schemas.microsoft.com/office/powerpoint/2010/main" val="35008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D420B-9AAF-76D8-8004-1A2E2113B782}"/>
              </a:ext>
            </a:extLst>
          </p:cNvPr>
          <p:cNvSpPr>
            <a:spLocks noGrp="1"/>
          </p:cNvSpPr>
          <p:nvPr>
            <p:ph type="body" idx="1"/>
          </p:nvPr>
        </p:nvSpPr>
        <p:spPr>
          <a:xfrm>
            <a:off x="274320" y="1014848"/>
            <a:ext cx="11917680" cy="4828304"/>
          </a:xfrm>
        </p:spPr>
        <p:txBody>
          <a:bodyPr>
            <a:normAutofit/>
          </a:bodyPr>
          <a:lstStyle/>
          <a:p>
            <a:pPr marL="114300" indent="0" algn="just">
              <a:buClr>
                <a:schemeClr val="accent2"/>
              </a:buClr>
              <a:buNone/>
            </a:pPr>
            <a:endParaRPr lang="en-GB" sz="2400" u="sng" dirty="0">
              <a:sym typeface="Wingdings" pitchFamily="2" charset="2"/>
            </a:endParaRPr>
          </a:p>
          <a:p>
            <a:pPr algn="just">
              <a:buClr>
                <a:schemeClr val="accent2"/>
              </a:buClr>
            </a:pPr>
            <a:r>
              <a:rPr lang="en-GB" sz="2400" u="sng" dirty="0">
                <a:sym typeface="Wingdings" pitchFamily="2" charset="2"/>
              </a:rPr>
              <a:t>K accumulation, technological improvements, technological unemployment</a:t>
            </a:r>
          </a:p>
          <a:p>
            <a:pPr marL="114300" indent="0" algn="just">
              <a:buClr>
                <a:schemeClr val="accent2"/>
              </a:buClr>
              <a:buNone/>
            </a:pPr>
            <a:r>
              <a:rPr lang="en-US" sz="2400" u="sng" dirty="0"/>
              <a:t> </a:t>
            </a:r>
          </a:p>
          <a:p>
            <a:pPr algn="just">
              <a:buClr>
                <a:schemeClr val="accent2"/>
              </a:buClr>
            </a:pPr>
            <a:r>
              <a:rPr lang="en-GB" sz="2400" u="sng" dirty="0">
                <a:sym typeface="Wingdings" pitchFamily="2" charset="2"/>
              </a:rPr>
              <a:t>Countries lagging behind, suffering more</a:t>
            </a:r>
          </a:p>
          <a:p>
            <a:pPr algn="just">
              <a:buClr>
                <a:schemeClr val="accent2"/>
              </a:buClr>
            </a:pPr>
            <a:endParaRPr lang="en-GB" sz="2400" u="sng" dirty="0">
              <a:sym typeface="Wingdings" pitchFamily="2" charset="2"/>
            </a:endParaRPr>
          </a:p>
          <a:p>
            <a:pPr algn="just">
              <a:buClr>
                <a:schemeClr val="accent2"/>
              </a:buClr>
            </a:pPr>
            <a:r>
              <a:rPr lang="en-US" sz="2400" dirty="0"/>
              <a:t>Finance-led capitalism: love of money as a possession</a:t>
            </a:r>
          </a:p>
          <a:p>
            <a:pPr algn="just">
              <a:buClr>
                <a:schemeClr val="accent2"/>
              </a:buClr>
            </a:pPr>
            <a:endParaRPr lang="en-US" sz="2400" dirty="0"/>
          </a:p>
          <a:p>
            <a:pPr algn="just">
              <a:buClr>
                <a:schemeClr val="accent2"/>
              </a:buClr>
            </a:pPr>
            <a:r>
              <a:rPr lang="en-US" sz="2400" dirty="0"/>
              <a:t>Cascading crises: reinforced income inequality and wealth concentration</a:t>
            </a:r>
          </a:p>
          <a:p>
            <a:pPr marL="114300" indent="0" algn="just">
              <a:buClr>
                <a:schemeClr val="accent2"/>
              </a:buClr>
              <a:buNone/>
            </a:pPr>
            <a:endParaRPr lang="en-US" sz="2400" dirty="0"/>
          </a:p>
          <a:p>
            <a:pPr algn="just">
              <a:buClr>
                <a:schemeClr val="accent2"/>
              </a:buClr>
            </a:pPr>
            <a:r>
              <a:rPr lang="en-US" sz="2400" dirty="0"/>
              <a:t>Beyond the economic problem</a:t>
            </a:r>
          </a:p>
          <a:p>
            <a:pPr algn="just">
              <a:buClr>
                <a:schemeClr val="accent2"/>
              </a:buClr>
            </a:pPr>
            <a:endParaRPr lang="en-US" sz="2400" dirty="0"/>
          </a:p>
          <a:p>
            <a:pPr lvl="1" algn="just">
              <a:buClr>
                <a:schemeClr val="accent1"/>
              </a:buClr>
            </a:pPr>
            <a:r>
              <a:rPr lang="en-US" b="1" dirty="0">
                <a:solidFill>
                  <a:srgbClr val="00B0F0"/>
                </a:solidFill>
              </a:rPr>
              <a:t>Climate problem needs to be addressed to solve the economic and social problems</a:t>
            </a:r>
          </a:p>
          <a:p>
            <a:pPr algn="just">
              <a:buClr>
                <a:schemeClr val="accent2"/>
              </a:buClr>
            </a:pPr>
            <a:endParaRPr lang="en-US" dirty="0"/>
          </a:p>
          <a:p>
            <a:pPr marL="114300" indent="0" algn="just">
              <a:buClr>
                <a:schemeClr val="accent2"/>
              </a:buClr>
              <a:buNone/>
            </a:pPr>
            <a:endParaRPr lang="en-CH" sz="2400" dirty="0"/>
          </a:p>
          <a:p>
            <a:pPr algn="just">
              <a:buClr>
                <a:schemeClr val="accent2"/>
              </a:buClr>
            </a:pPr>
            <a:endParaRPr lang="en-CH" sz="2400" dirty="0"/>
          </a:p>
          <a:p>
            <a:pPr algn="just">
              <a:buClr>
                <a:schemeClr val="accent2"/>
              </a:buClr>
            </a:pPr>
            <a:endParaRPr lang="en-CH" sz="2400" dirty="0"/>
          </a:p>
          <a:p>
            <a:pPr algn="just">
              <a:buClr>
                <a:schemeClr val="accent2"/>
              </a:buClr>
            </a:pPr>
            <a:endParaRPr lang="en-CH" sz="2400" dirty="0"/>
          </a:p>
          <a:p>
            <a:pPr marL="114300" indent="0" algn="just">
              <a:buClr>
                <a:schemeClr val="accent2"/>
              </a:buClr>
              <a:buNone/>
            </a:pPr>
            <a:endParaRPr lang="en-CH" sz="2400" dirty="0"/>
          </a:p>
          <a:p>
            <a:pPr algn="just">
              <a:buClr>
                <a:schemeClr val="accent2"/>
              </a:buClr>
            </a:pPr>
            <a:endParaRPr lang="en-CH" sz="2400" dirty="0"/>
          </a:p>
          <a:p>
            <a:pPr marL="114300" indent="0" algn="just">
              <a:buClr>
                <a:schemeClr val="accent2"/>
              </a:buClr>
              <a:buNone/>
            </a:pPr>
            <a:endParaRPr lang="en-GB" sz="2400" dirty="0"/>
          </a:p>
        </p:txBody>
      </p:sp>
      <p:sp>
        <p:nvSpPr>
          <p:cNvPr id="4" name="Google Shape;60;p14">
            <a:extLst>
              <a:ext uri="{FF2B5EF4-FFF2-40B4-BE49-F238E27FC236}">
                <a16:creationId xmlns:a16="http://schemas.microsoft.com/office/drawing/2014/main" id="{6C697957-DAAC-B893-5E2E-602E8BA31267}"/>
              </a:ext>
            </a:extLst>
          </p:cNvPr>
          <p:cNvSpPr txBox="1">
            <a:spLocks noGrp="1"/>
          </p:cNvSpPr>
          <p:nvPr>
            <p:ph type="title"/>
          </p:nvPr>
        </p:nvSpPr>
        <p:spPr>
          <a:xfrm>
            <a:off x="415600" y="315083"/>
            <a:ext cx="11360800" cy="763600"/>
          </a:xfrm>
          <a:prstGeom prst="rect">
            <a:avLst/>
          </a:prstGeom>
        </p:spPr>
        <p:txBody>
          <a:bodyPr spcFirstLastPara="1" vert="horz" wrap="square" lIns="91425" tIns="91425" rIns="91425" bIns="91425" numCol="1" anchor="t" anchorCtr="0" compatLnSpc="1">
            <a:prstTxWarp prst="textNoShape">
              <a:avLst/>
            </a:prstTxWarp>
            <a:noAutofit/>
          </a:bodyPr>
          <a:lstStyle/>
          <a:p>
            <a:pPr marL="68580">
              <a:buSzPct val="100000"/>
            </a:pPr>
            <a:r>
              <a:rPr lang="en-GB" sz="3600" dirty="0">
                <a:solidFill>
                  <a:schemeClr val="accent1"/>
                </a:solidFill>
              </a:rPr>
              <a:t>Current context and challenges</a:t>
            </a:r>
            <a:endParaRPr sz="3600" dirty="0">
              <a:solidFill>
                <a:schemeClr val="accent1"/>
              </a:solidFill>
            </a:endParaRPr>
          </a:p>
        </p:txBody>
      </p:sp>
    </p:spTree>
    <p:extLst>
      <p:ext uri="{BB962C8B-B14F-4D97-AF65-F5344CB8AC3E}">
        <p14:creationId xmlns:p14="http://schemas.microsoft.com/office/powerpoint/2010/main" val="28170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D420B-9AAF-76D8-8004-1A2E2113B782}"/>
              </a:ext>
            </a:extLst>
          </p:cNvPr>
          <p:cNvSpPr>
            <a:spLocks noGrp="1"/>
          </p:cNvSpPr>
          <p:nvPr>
            <p:ph type="body" idx="1"/>
          </p:nvPr>
        </p:nvSpPr>
        <p:spPr>
          <a:xfrm>
            <a:off x="250230" y="920887"/>
            <a:ext cx="5161681" cy="4308249"/>
          </a:xfrm>
        </p:spPr>
        <p:txBody>
          <a:bodyPr>
            <a:normAutofit/>
          </a:bodyPr>
          <a:lstStyle/>
          <a:p>
            <a:pPr marL="114300" indent="0" algn="just">
              <a:buClr>
                <a:schemeClr val="accent2"/>
              </a:buClr>
              <a:buNone/>
            </a:pPr>
            <a:endParaRPr lang="en-CH" sz="2400" dirty="0"/>
          </a:p>
          <a:p>
            <a:pPr algn="just">
              <a:buClr>
                <a:schemeClr val="accent2"/>
              </a:buClr>
            </a:pPr>
            <a:r>
              <a:rPr lang="en-GB" sz="2400" dirty="0"/>
              <a:t>Cascading crises have reversed progress on the SDGs</a:t>
            </a:r>
          </a:p>
          <a:p>
            <a:pPr algn="just">
              <a:buClr>
                <a:schemeClr val="accent2"/>
              </a:buClr>
            </a:pPr>
            <a:endParaRPr lang="en-CH" sz="2400" dirty="0"/>
          </a:p>
          <a:p>
            <a:pPr algn="just">
              <a:buClr>
                <a:schemeClr val="accent2"/>
              </a:buClr>
            </a:pPr>
            <a:r>
              <a:rPr lang="en-GB" sz="2400" dirty="0"/>
              <a:t>Greater challenges to achieve sustainable development by 2030</a:t>
            </a:r>
          </a:p>
          <a:p>
            <a:pPr marL="114300" indent="0" algn="just">
              <a:buClr>
                <a:schemeClr val="accent2"/>
              </a:buClr>
              <a:buNone/>
            </a:pPr>
            <a:endParaRPr lang="en-GB" sz="2400" dirty="0"/>
          </a:p>
          <a:p>
            <a:pPr algn="just">
              <a:buClr>
                <a:schemeClr val="accent2"/>
              </a:buClr>
            </a:pPr>
            <a:r>
              <a:rPr lang="en-GB" sz="2400" dirty="0"/>
              <a:t>At the mid-way point of the 2030 Agenda progress on the SDGs remains behind schedule. </a:t>
            </a:r>
          </a:p>
          <a:p>
            <a:pPr marL="114300" indent="0" algn="just">
              <a:buClr>
                <a:schemeClr val="accent2"/>
              </a:buClr>
              <a:buNone/>
            </a:pPr>
            <a:endParaRPr lang="en-GB" sz="2400" dirty="0"/>
          </a:p>
        </p:txBody>
      </p:sp>
      <p:pic>
        <p:nvPicPr>
          <p:cNvPr id="6" name="Picture 5">
            <a:extLst>
              <a:ext uri="{FF2B5EF4-FFF2-40B4-BE49-F238E27FC236}">
                <a16:creationId xmlns:a16="http://schemas.microsoft.com/office/drawing/2014/main" id="{B48033D5-73E9-C0D1-2CC2-45204F66993F}"/>
              </a:ext>
            </a:extLst>
          </p:cNvPr>
          <p:cNvPicPr>
            <a:picLocks noChangeAspect="1"/>
          </p:cNvPicPr>
          <p:nvPr/>
        </p:nvPicPr>
        <p:blipFill>
          <a:blip r:embed="rId3"/>
          <a:stretch>
            <a:fillRect/>
          </a:stretch>
        </p:blipFill>
        <p:spPr>
          <a:xfrm>
            <a:off x="5648518" y="760897"/>
            <a:ext cx="6099147" cy="3827568"/>
          </a:xfrm>
          <a:prstGeom prst="rect">
            <a:avLst/>
          </a:prstGeom>
        </p:spPr>
      </p:pic>
      <p:pic>
        <p:nvPicPr>
          <p:cNvPr id="10" name="Picture 9">
            <a:extLst>
              <a:ext uri="{FF2B5EF4-FFF2-40B4-BE49-F238E27FC236}">
                <a16:creationId xmlns:a16="http://schemas.microsoft.com/office/drawing/2014/main" id="{76D46303-421B-CA21-3578-9148B66E47BF}"/>
              </a:ext>
            </a:extLst>
          </p:cNvPr>
          <p:cNvPicPr>
            <a:picLocks noChangeAspect="1"/>
          </p:cNvPicPr>
          <p:nvPr/>
        </p:nvPicPr>
        <p:blipFill>
          <a:blip r:embed="rId4"/>
          <a:stretch>
            <a:fillRect/>
          </a:stretch>
        </p:blipFill>
        <p:spPr>
          <a:xfrm>
            <a:off x="7399564" y="4498396"/>
            <a:ext cx="3107112" cy="2359604"/>
          </a:xfrm>
          <a:prstGeom prst="rect">
            <a:avLst/>
          </a:prstGeom>
        </p:spPr>
      </p:pic>
      <p:sp>
        <p:nvSpPr>
          <p:cNvPr id="13" name="TextBox 12">
            <a:extLst>
              <a:ext uri="{FF2B5EF4-FFF2-40B4-BE49-F238E27FC236}">
                <a16:creationId xmlns:a16="http://schemas.microsoft.com/office/drawing/2014/main" id="{0DD3411F-32DF-369F-08B8-95D4AB071471}"/>
              </a:ext>
            </a:extLst>
          </p:cNvPr>
          <p:cNvSpPr txBox="1"/>
          <p:nvPr/>
        </p:nvSpPr>
        <p:spPr>
          <a:xfrm>
            <a:off x="2123945" y="5573883"/>
            <a:ext cx="5026396" cy="523220"/>
          </a:xfrm>
          <a:prstGeom prst="rect">
            <a:avLst/>
          </a:prstGeom>
          <a:noFill/>
        </p:spPr>
        <p:txBody>
          <a:bodyPr wrap="square">
            <a:spAutoFit/>
          </a:bodyPr>
          <a:lstStyle/>
          <a:p>
            <a:pPr algn="just">
              <a:buClr>
                <a:schemeClr val="accent2"/>
              </a:buClr>
            </a:pPr>
            <a:r>
              <a:rPr lang="en-GB" sz="2800" b="1" dirty="0">
                <a:solidFill>
                  <a:schemeClr val="accent1"/>
                </a:solidFill>
              </a:rPr>
              <a:t>Only 15% are due to be met</a:t>
            </a:r>
          </a:p>
        </p:txBody>
      </p:sp>
      <p:sp>
        <p:nvSpPr>
          <p:cNvPr id="16" name="Google Shape;60;p14">
            <a:extLst>
              <a:ext uri="{FF2B5EF4-FFF2-40B4-BE49-F238E27FC236}">
                <a16:creationId xmlns:a16="http://schemas.microsoft.com/office/drawing/2014/main" id="{779322C5-FF55-0A1D-D5AE-B218461A0FF9}"/>
              </a:ext>
            </a:extLst>
          </p:cNvPr>
          <p:cNvSpPr txBox="1">
            <a:spLocks noGrp="1"/>
          </p:cNvSpPr>
          <p:nvPr>
            <p:ph type="title"/>
          </p:nvPr>
        </p:nvSpPr>
        <p:spPr>
          <a:xfrm>
            <a:off x="250230" y="157287"/>
            <a:ext cx="11360800" cy="763600"/>
          </a:xfrm>
          <a:prstGeom prst="rect">
            <a:avLst/>
          </a:prstGeom>
        </p:spPr>
        <p:txBody>
          <a:bodyPr spcFirstLastPara="1" vert="horz" wrap="square" lIns="91425" tIns="91425" rIns="91425" bIns="91425" numCol="1" anchor="t" anchorCtr="0" compatLnSpc="1">
            <a:prstTxWarp prst="textNoShape">
              <a:avLst/>
            </a:prstTxWarp>
            <a:noAutofit/>
          </a:bodyPr>
          <a:lstStyle/>
          <a:p>
            <a:pPr marL="68580">
              <a:buSzPct val="100000"/>
            </a:pPr>
            <a:r>
              <a:rPr lang="en-GB" sz="3600" dirty="0">
                <a:solidFill>
                  <a:schemeClr val="accent1"/>
                </a:solidFill>
              </a:rPr>
              <a:t>Current context and challenges</a:t>
            </a:r>
            <a:endParaRPr sz="3600" dirty="0">
              <a:solidFill>
                <a:schemeClr val="accent1"/>
              </a:solidFill>
            </a:endParaRPr>
          </a:p>
        </p:txBody>
      </p:sp>
    </p:spTree>
    <p:extLst>
      <p:ext uri="{BB962C8B-B14F-4D97-AF65-F5344CB8AC3E}">
        <p14:creationId xmlns:p14="http://schemas.microsoft.com/office/powerpoint/2010/main" val="178138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680356-8EAE-4D65-8399-DF39DDE9AC5C}"/>
              </a:ext>
            </a:extLst>
          </p:cNvPr>
          <p:cNvSpPr>
            <a:spLocks noGrp="1"/>
          </p:cNvSpPr>
          <p:nvPr>
            <p:ph type="body" sz="quarter" idx="13"/>
          </p:nvPr>
        </p:nvSpPr>
        <p:spPr>
          <a:xfrm>
            <a:off x="1674018" y="2064723"/>
            <a:ext cx="8843963" cy="923925"/>
          </a:xfrm>
        </p:spPr>
        <p:txBody>
          <a:bodyPr/>
          <a:lstStyle/>
          <a:p>
            <a:r>
              <a:rPr lang="en-US" dirty="0"/>
              <a:t>Question and approach</a:t>
            </a:r>
          </a:p>
        </p:txBody>
      </p:sp>
    </p:spTree>
    <p:extLst>
      <p:ext uri="{BB962C8B-B14F-4D97-AF65-F5344CB8AC3E}">
        <p14:creationId xmlns:p14="http://schemas.microsoft.com/office/powerpoint/2010/main" val="2714800306"/>
      </p:ext>
    </p:extLst>
  </p:cSld>
  <p:clrMapOvr>
    <a:masterClrMapping/>
  </p:clrMapOvr>
</p:sld>
</file>

<file path=ppt/theme/theme1.xml><?xml version="1.0" encoding="utf-8"?>
<a:theme xmlns:a="http://schemas.openxmlformats.org/drawingml/2006/main" name="COVER">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SEPARATION">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3">
      <a:majorFont>
        <a:latin typeface="HelveticaNeueLT Std Med Cn"/>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UMBERS">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INAL">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783DD9F0EFED4AB1C2653E10B963DA" ma:contentTypeVersion="12" ma:contentTypeDescription="Create a new document." ma:contentTypeScope="" ma:versionID="72cd02369b7d18511e2beb0cfa3b24dd">
  <xsd:schema xmlns:xsd="http://www.w3.org/2001/XMLSchema" xmlns:xs="http://www.w3.org/2001/XMLSchema" xmlns:p="http://schemas.microsoft.com/office/2006/metadata/properties" xmlns:ns2="4b768050-327e-47fd-8254-c10db5f2e7e9" xmlns:ns3="0e62c32f-b1d7-43e2-91c2-eac5fbc9e82f" targetNamespace="http://schemas.microsoft.com/office/2006/metadata/properties" ma:root="true" ma:fieldsID="212ed6e248fad2e7c706f4fb4026ae73" ns2:_="" ns3:_="">
    <xsd:import namespace="4b768050-327e-47fd-8254-c10db5f2e7e9"/>
    <xsd:import namespace="0e62c32f-b1d7-43e2-91c2-eac5fbc9e8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68050-327e-47fd-8254-c10db5f2e7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62c32f-b1d7-43e2-91c2-eac5fbc9e82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FA72D-83BC-4E92-9284-4B1AAED58BE3}">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 ds:uri="0e62c32f-b1d7-43e2-91c2-eac5fbc9e82f"/>
    <ds:schemaRef ds:uri="http://purl.org/dc/terms/"/>
    <ds:schemaRef ds:uri="http://www.w3.org/XML/1998/namespace"/>
    <ds:schemaRef ds:uri="4b768050-327e-47fd-8254-c10db5f2e7e9"/>
    <ds:schemaRef ds:uri="http://schemas.microsoft.com/office/2006/metadata/properties"/>
  </ds:schemaRefs>
</ds:datastoreItem>
</file>

<file path=customXml/itemProps2.xml><?xml version="1.0" encoding="utf-8"?>
<ds:datastoreItem xmlns:ds="http://schemas.openxmlformats.org/officeDocument/2006/customXml" ds:itemID="{27395470-30CA-4310-B2A4-9AE27A862773}">
  <ds:schemaRefs>
    <ds:schemaRef ds:uri="http://schemas.microsoft.com/sharepoint/v3/contenttype/forms"/>
  </ds:schemaRefs>
</ds:datastoreItem>
</file>

<file path=customXml/itemProps3.xml><?xml version="1.0" encoding="utf-8"?>
<ds:datastoreItem xmlns:ds="http://schemas.openxmlformats.org/officeDocument/2006/customXml" ds:itemID="{08C0C1AD-0EC7-4104-BA7C-2D532D79D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768050-327e-47fd-8254-c10db5f2e7e9"/>
    <ds:schemaRef ds:uri="0e62c32f-b1d7-43e2-91c2-eac5fbc9e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11393</TotalTime>
  <Words>4548</Words>
  <Application>Microsoft Macintosh PowerPoint</Application>
  <PresentationFormat>Widescreen</PresentationFormat>
  <Paragraphs>469</Paragraphs>
  <Slides>51</Slides>
  <Notes>28</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51</vt:i4>
      </vt:variant>
    </vt:vector>
  </HeadingPairs>
  <TitlesOfParts>
    <vt:vector size="70" baseType="lpstr">
      <vt:lpstr>AdvGulliv</vt:lpstr>
      <vt:lpstr>Arial</vt:lpstr>
      <vt:lpstr>Calibri</vt:lpstr>
      <vt:lpstr>Courier New</vt:lpstr>
      <vt:lpstr>Helvetica Neue LT Std 45 Light</vt:lpstr>
      <vt:lpstr>Helvetica Neue LT Std 55 Roman</vt:lpstr>
      <vt:lpstr>Helvetica Neue LT Std 75</vt:lpstr>
      <vt:lpstr>HelveticaNeueLT Std Lt</vt:lpstr>
      <vt:lpstr>HelveticaNeueLT Std Med</vt:lpstr>
      <vt:lpstr>HelveticaNeueLTStd</vt:lpstr>
      <vt:lpstr>Poppins</vt:lpstr>
      <vt:lpstr>RobotoCondensed</vt:lpstr>
      <vt:lpstr>Segoe UI</vt:lpstr>
      <vt:lpstr>Times New Roman</vt:lpstr>
      <vt:lpstr>COVER</vt:lpstr>
      <vt:lpstr>SECTION SEPARATION</vt:lpstr>
      <vt:lpstr>INSIDE</vt:lpstr>
      <vt:lpstr>NUMBERS</vt:lpstr>
      <vt:lpstr>FINAL</vt:lpstr>
      <vt:lpstr> The Economic Possibilities for Peripheral Countries</vt:lpstr>
      <vt:lpstr>Outline</vt:lpstr>
      <vt:lpstr>PowerPoint Presentation</vt:lpstr>
      <vt:lpstr>Conference even more timing than in 2020 </vt:lpstr>
      <vt:lpstr>Keynes’ economic possibilities: 1930</vt:lpstr>
      <vt:lpstr>Keynes’ economic possibilities: 1930</vt:lpstr>
      <vt:lpstr>Current context and challenges</vt:lpstr>
      <vt:lpstr>Current context and challenges</vt:lpstr>
      <vt:lpstr>PowerPoint Presentation</vt:lpstr>
      <vt:lpstr>PowerPoint Presentation</vt:lpstr>
      <vt:lpstr>PowerPoint Presentation</vt:lpstr>
      <vt:lpstr>PowerPoint Presentation</vt:lpstr>
      <vt:lpstr>Post-Keynesian-Structuralist Approach</vt:lpstr>
      <vt:lpstr>PowerPoint Presentation</vt:lpstr>
      <vt:lpstr>Challenges</vt:lpstr>
      <vt:lpstr>PowerPoint Presentation</vt:lpstr>
      <vt:lpstr> </vt:lpstr>
      <vt:lpstr>Climate and debt challenges</vt:lpstr>
      <vt:lpstr>Vulnerability to climate-related shocks</vt:lpstr>
      <vt:lpstr>Heightened obstacles to green transition </vt:lpstr>
      <vt:lpstr>Financing gap at the mid-point of the 2030 Agenda</vt:lpstr>
      <vt:lpstr>PowerPoint Presentation</vt:lpstr>
      <vt:lpstr>Monetary and financial asymmetries</vt:lpstr>
      <vt:lpstr>The financial periphery</vt:lpstr>
      <vt:lpstr>PowerPoint Presentation</vt:lpstr>
      <vt:lpstr>Sources</vt:lpstr>
      <vt:lpstr>Why have FME’s become an asset class?</vt:lpstr>
      <vt:lpstr>Functionality: supply side</vt:lpstr>
      <vt:lpstr>Functionality: supply side</vt:lpstr>
      <vt:lpstr>Functionality: supply side</vt:lpstr>
      <vt:lpstr>Dependence: demand side</vt:lpstr>
      <vt:lpstr>Boom in FMEs’ bond issuance</vt:lpstr>
      <vt:lpstr>FMEs’ greater reliance on private creditors</vt:lpstr>
      <vt:lpstr>FME’s public finance under pressure</vt:lpstr>
      <vt:lpstr>FME’s external debt service drains export revenues</vt:lpstr>
      <vt:lpstr>PowerPoint Presentation</vt:lpstr>
      <vt:lpstr>PowerPoint Presentation</vt:lpstr>
      <vt:lpstr>PowerPoint Presentation</vt:lpstr>
      <vt:lpstr>PowerPoint Presentation</vt:lpstr>
      <vt:lpstr>Monetary and financial asymmetries</vt:lpstr>
      <vt:lpstr>PowerPoint Presentation</vt:lpstr>
      <vt:lpstr>PowerPoint Presentation</vt:lpstr>
      <vt:lpstr>PowerPoint Presentation</vt:lpstr>
      <vt:lpstr>PowerPoint Presentation</vt:lpstr>
      <vt:lpstr>PowerPoint Presentation</vt:lpstr>
      <vt:lpstr>Government debt as % GDP</vt:lpstr>
      <vt:lpstr>PowerPoint Presentation</vt:lpstr>
      <vt:lpstr>Hierarchies are intertwined</vt:lpstr>
      <vt:lpstr>Neither pessimism of revolutionaries nor of reactionaries?</vt:lpstr>
      <vt:lpstr> Reform of the global financial architecture</vt:lpstr>
      <vt:lpstr>Thank you! daniela.prates@unctad.org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UNCTAD</dc:title>
  <dc:creator>nadege.hadjemian@unctad.org</dc:creator>
  <cp:lastModifiedBy>Daniela Magalhaes Prates</cp:lastModifiedBy>
  <cp:revision>265</cp:revision>
  <dcterms:created xsi:type="dcterms:W3CDTF">2018-07-24T12:06:06Z</dcterms:created>
  <dcterms:modified xsi:type="dcterms:W3CDTF">2023-12-07T23:15:38Z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0x010100C9783DD9F0EFED4AB1C2653E10B963DA</vt:lpwstr>
  </property>
</Properties>
</file>